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75" r:id="rId3"/>
    <p:sldId id="259" r:id="rId4"/>
    <p:sldId id="283" r:id="rId5"/>
    <p:sldId id="261" r:id="rId6"/>
    <p:sldId id="267" r:id="rId7"/>
    <p:sldId id="284" r:id="rId8"/>
    <p:sldId id="278" r:id="rId9"/>
    <p:sldId id="285" r:id="rId10"/>
    <p:sldId id="290" r:id="rId11"/>
    <p:sldId id="289" r:id="rId12"/>
    <p:sldId id="330" r:id="rId13"/>
    <p:sldId id="279" r:id="rId14"/>
    <p:sldId id="286" r:id="rId15"/>
    <p:sldId id="338" r:id="rId16"/>
    <p:sldId id="291" r:id="rId17"/>
    <p:sldId id="326" r:id="rId18"/>
    <p:sldId id="280" r:id="rId19"/>
    <p:sldId id="292" r:id="rId20"/>
    <p:sldId id="323" r:id="rId21"/>
    <p:sldId id="332" r:id="rId22"/>
    <p:sldId id="287" r:id="rId23"/>
    <p:sldId id="327" r:id="rId24"/>
    <p:sldId id="293" r:id="rId25"/>
    <p:sldId id="281" r:id="rId26"/>
    <p:sldId id="331" r:id="rId27"/>
    <p:sldId id="299" r:id="rId28"/>
    <p:sldId id="294" r:id="rId29"/>
    <p:sldId id="295" r:id="rId30"/>
    <p:sldId id="296" r:id="rId31"/>
    <p:sldId id="300" r:id="rId32"/>
    <p:sldId id="298" r:id="rId33"/>
    <p:sldId id="315" r:id="rId34"/>
    <p:sldId id="263" r:id="rId35"/>
    <p:sldId id="333" r:id="rId36"/>
    <p:sldId id="335" r:id="rId37"/>
    <p:sldId id="336" r:id="rId38"/>
    <p:sldId id="337" r:id="rId39"/>
    <p:sldId id="269" r:id="rId40"/>
    <p:sldId id="339" r:id="rId41"/>
    <p:sldId id="301" r:id="rId42"/>
    <p:sldId id="322" r:id="rId43"/>
    <p:sldId id="302" r:id="rId44"/>
    <p:sldId id="320" r:id="rId45"/>
    <p:sldId id="303" r:id="rId46"/>
    <p:sldId id="325" r:id="rId47"/>
    <p:sldId id="304" r:id="rId48"/>
    <p:sldId id="316" r:id="rId49"/>
    <p:sldId id="318" r:id="rId50"/>
    <p:sldId id="319" r:id="rId51"/>
    <p:sldId id="321" r:id="rId52"/>
    <p:sldId id="273" r:id="rId53"/>
    <p:sldId id="314" r:id="rId54"/>
    <p:sldId id="305" r:id="rId55"/>
    <p:sldId id="308" r:id="rId56"/>
    <p:sldId id="306" r:id="rId57"/>
    <p:sldId id="324" r:id="rId58"/>
    <p:sldId id="312" r:id="rId59"/>
    <p:sldId id="311" r:id="rId60"/>
    <p:sldId id="313" r:id="rId61"/>
    <p:sldId id="310" r:id="rId62"/>
    <p:sldId id="274" r:id="rId63"/>
    <p:sldId id="288" r:id="rId64"/>
    <p:sldId id="282" r:id="rId65"/>
    <p:sldId id="260" r:id="rId66"/>
    <p:sldId id="329" r:id="rId67"/>
    <p:sldId id="328"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25347-AFB8-420B-A143-9547A1E4DB31}" type="datetimeFigureOut">
              <a:rPr lang="zh-CN" altLang="en-US" smtClean="0"/>
              <a:t>2023/11/16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CAFF6-9C2A-4480-8337-644FF1270A1E}" type="slidenum">
              <a:rPr lang="zh-CN" altLang="en-US" smtClean="0"/>
              <a:t>‹#›</a:t>
            </a:fld>
            <a:endParaRPr lang="zh-CN" altLang="en-US"/>
          </a:p>
        </p:txBody>
      </p:sp>
    </p:spTree>
    <p:extLst>
      <p:ext uri="{BB962C8B-B14F-4D97-AF65-F5344CB8AC3E}">
        <p14:creationId xmlns:p14="http://schemas.microsoft.com/office/powerpoint/2010/main" val="59045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A8AB52-B7F5-4512-BC9A-B9B2A8A7B9BF}"/>
              </a:ext>
            </a:extLst>
          </p:cNvPr>
          <p:cNvSpPr>
            <a:spLocks noGrp="1"/>
          </p:cNvSpPr>
          <p:nvPr>
            <p:ph type="ctrTitle"/>
          </p:nvPr>
        </p:nvSpPr>
        <p:spPr>
          <a:xfrm>
            <a:off x="1524000" y="1747608"/>
            <a:ext cx="9144000" cy="970870"/>
          </a:xfrm>
        </p:spPr>
        <p:txBody>
          <a:bodyPr anchor="b">
            <a:normAutofit/>
          </a:bodyPr>
          <a:lstStyle>
            <a:lvl1pPr algn="ctr">
              <a:defRPr sz="4400">
                <a:solidFill>
                  <a:srgbClr val="FF0000"/>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A7B0E989-E73F-4D27-81A6-720AD9517656}"/>
              </a:ext>
            </a:extLst>
          </p:cNvPr>
          <p:cNvSpPr>
            <a:spLocks noGrp="1"/>
          </p:cNvSpPr>
          <p:nvPr>
            <p:ph type="subTitle" idx="1"/>
          </p:nvPr>
        </p:nvSpPr>
        <p:spPr>
          <a:xfrm>
            <a:off x="1524000" y="3463925"/>
            <a:ext cx="9144000" cy="1369331"/>
          </a:xfrm>
        </p:spPr>
        <p:txBody>
          <a:bodyPr>
            <a:normAutofit/>
          </a:bodyPr>
          <a:lstStyle>
            <a:lvl1pPr marL="0" indent="0" algn="ctr">
              <a:buNone/>
              <a:defRPr sz="3200" b="0">
                <a:solidFill>
                  <a:srgbClr val="0070C0"/>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B41226DC-DA6D-4C1C-BE2D-94F3F009B1B4}"/>
              </a:ext>
            </a:extLst>
          </p:cNvPr>
          <p:cNvSpPr>
            <a:spLocks noGrp="1"/>
          </p:cNvSpPr>
          <p:nvPr>
            <p:ph type="dt" sz="half" idx="10"/>
          </p:nvPr>
        </p:nvSpPr>
        <p:spPr>
          <a:xfrm>
            <a:off x="0" y="6499834"/>
            <a:ext cx="2743200" cy="358165"/>
          </a:xfrm>
        </p:spPr>
        <p:txBody>
          <a:bodyPr/>
          <a:lstStyle>
            <a:lvl1pPr>
              <a:defRPr sz="1400" b="1">
                <a:solidFill>
                  <a:srgbClr val="0070C0"/>
                </a:solidFill>
                <a:latin typeface="Times New Roman" panose="02020603050405020304" pitchFamily="18" charset="0"/>
                <a:cs typeface="Times New Roman" panose="02020603050405020304" pitchFamily="18" charset="0"/>
              </a:defRPr>
            </a:lvl1pPr>
          </a:lstStyle>
          <a:p>
            <a:fld id="{8959AFE9-D1B8-4FAB-8275-1C9D70B685B7}" type="datetime1">
              <a:rPr lang="en-US" altLang="zh-CN" smtClean="0"/>
              <a:t>11/16/2023</a:t>
            </a:fld>
            <a:endParaRPr lang="zh-CN" altLang="en-US" dirty="0"/>
          </a:p>
        </p:txBody>
      </p:sp>
      <p:sp>
        <p:nvSpPr>
          <p:cNvPr id="5" name="页脚占位符 4">
            <a:extLst>
              <a:ext uri="{FF2B5EF4-FFF2-40B4-BE49-F238E27FC236}">
                <a16:creationId xmlns:a16="http://schemas.microsoft.com/office/drawing/2014/main" id="{1743A67B-5303-4C86-9C17-C69B201B7066}"/>
              </a:ext>
            </a:extLst>
          </p:cNvPr>
          <p:cNvSpPr>
            <a:spLocks noGrp="1"/>
          </p:cNvSpPr>
          <p:nvPr>
            <p:ph type="ftr" sz="quarter" idx="11"/>
          </p:nvPr>
        </p:nvSpPr>
        <p:spPr>
          <a:xfrm>
            <a:off x="4038600" y="6494527"/>
            <a:ext cx="4114800" cy="358165"/>
          </a:xfrm>
          <a:effectLst>
            <a:outerShdw blurRad="50800" dist="38100" dir="5400000" algn="t" rotWithShape="0">
              <a:prstClr val="black">
                <a:alpha val="40000"/>
              </a:prstClr>
            </a:outerShdw>
          </a:effectLst>
        </p:spPr>
        <p:txBody>
          <a:bodyPr/>
          <a:lstStyle>
            <a:lvl1pPr>
              <a:defRPr sz="1400">
                <a:solidFill>
                  <a:srgbClr val="0070C0"/>
                </a:solidFill>
                <a:latin typeface="华光标题宋_CNKI" panose="02000500000000000000" pitchFamily="2" charset="-122"/>
                <a:ea typeface="华光标题宋_CNKI" panose="02000500000000000000" pitchFamily="2" charset="-122"/>
              </a:defRPr>
            </a:lvl1pPr>
          </a:lstStyle>
          <a:p>
            <a:r>
              <a:rPr lang="zh-CN" altLang="en-US" dirty="0"/>
              <a:t>合肥学院 人工智能与大数据学院</a:t>
            </a:r>
            <a:endParaRPr lang="en-US" altLang="zh-CN" dirty="0"/>
          </a:p>
        </p:txBody>
      </p:sp>
      <p:sp>
        <p:nvSpPr>
          <p:cNvPr id="6" name="灯片编号占位符 5">
            <a:extLst>
              <a:ext uri="{FF2B5EF4-FFF2-40B4-BE49-F238E27FC236}">
                <a16:creationId xmlns:a16="http://schemas.microsoft.com/office/drawing/2014/main" id="{78A7FA9E-8451-4EEE-961A-F4AF5FBF8682}"/>
              </a:ext>
            </a:extLst>
          </p:cNvPr>
          <p:cNvSpPr>
            <a:spLocks noGrp="1"/>
          </p:cNvSpPr>
          <p:nvPr>
            <p:ph type="sldNum" sz="quarter" idx="12"/>
          </p:nvPr>
        </p:nvSpPr>
        <p:spPr>
          <a:xfrm>
            <a:off x="9448800" y="6492874"/>
            <a:ext cx="2743200" cy="358165"/>
          </a:xfrm>
        </p:spPr>
        <p:txBody>
          <a:bodyPr/>
          <a:lstStyle>
            <a:lvl1pPr>
              <a:defRPr sz="1400" b="1">
                <a:solidFill>
                  <a:srgbClr val="0070C0"/>
                </a:solidFill>
                <a:latin typeface="Times New Roman" panose="02020603050405020304" pitchFamily="18" charset="0"/>
                <a:cs typeface="Times New Roman" panose="02020603050405020304" pitchFamily="18" charset="0"/>
              </a:defRPr>
            </a:lvl1pPr>
          </a:lstStyle>
          <a:p>
            <a:fld id="{CF856BB3-76D9-4B5D-995C-68FA1768510B}" type="slidenum">
              <a:rPr lang="zh-CN" altLang="en-US" smtClean="0"/>
              <a:pPr/>
              <a:t>‹#›</a:t>
            </a:fld>
            <a:endParaRPr lang="zh-CN" altLang="en-US" dirty="0"/>
          </a:p>
        </p:txBody>
      </p:sp>
      <p:pic>
        <p:nvPicPr>
          <p:cNvPr id="8" name="图片 7">
            <a:extLst>
              <a:ext uri="{FF2B5EF4-FFF2-40B4-BE49-F238E27FC236}">
                <a16:creationId xmlns:a16="http://schemas.microsoft.com/office/drawing/2014/main" id="{05FD8D62-9025-493A-A389-E6E238CB9A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7" y="16627"/>
            <a:ext cx="3176827" cy="985534"/>
          </a:xfrm>
          <a:prstGeom prst="rect">
            <a:avLst/>
          </a:prstGeom>
          <a:effectLst>
            <a:outerShdw blurRad="50800" dist="38100" dir="5400000" algn="t" rotWithShape="0">
              <a:prstClr val="black">
                <a:alpha val="40000"/>
              </a:prstClr>
            </a:outerShdw>
          </a:effectLst>
        </p:spPr>
      </p:pic>
      <p:sp>
        <p:nvSpPr>
          <p:cNvPr id="9" name="矩形 8">
            <a:extLst>
              <a:ext uri="{FF2B5EF4-FFF2-40B4-BE49-F238E27FC236}">
                <a16:creationId xmlns:a16="http://schemas.microsoft.com/office/drawing/2014/main" id="{20A8496E-0FB9-4121-A942-0E767E83ED8B}"/>
              </a:ext>
            </a:extLst>
          </p:cNvPr>
          <p:cNvSpPr/>
          <p:nvPr userDrawn="1"/>
        </p:nvSpPr>
        <p:spPr>
          <a:xfrm>
            <a:off x="7541430" y="140062"/>
            <a:ext cx="4370810" cy="738664"/>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r"/>
            <a:r>
              <a:rPr lang="en-US" altLang="zh-CN" sz="4200" b="0" cap="none" spc="0" dirty="0">
                <a:ln w="0"/>
                <a:solidFill>
                  <a:schemeClr val="accent2"/>
                </a:solidFill>
                <a:effectLst>
                  <a:outerShdw blurRad="38100" dist="25400" dir="5400000" algn="ctr" rotWithShape="0">
                    <a:srgbClr val="6E747A">
                      <a:alpha val="43000"/>
                    </a:srgbClr>
                  </a:outerShdw>
                </a:effectLst>
                <a:latin typeface="Bahnschrift Condensed" panose="020B0502040204020203" pitchFamily="34" charset="0"/>
              </a:rPr>
              <a:t>Computer Vision</a:t>
            </a:r>
            <a:r>
              <a:rPr lang="en-US" altLang="zh-CN" sz="4200" b="0" cap="none" spc="0" dirty="0">
                <a:ln w="0"/>
                <a:solidFill>
                  <a:srgbClr val="7030A0"/>
                </a:solidFill>
                <a:effectLst>
                  <a:outerShdw blurRad="38100" dist="25400" dir="5400000" algn="ctr" rotWithShape="0">
                    <a:srgbClr val="6E747A">
                      <a:alpha val="43000"/>
                    </a:srgbClr>
                  </a:outerShdw>
                </a:effectLst>
                <a:latin typeface="Bahnschrift Condensed" panose="020B0502040204020203" pitchFamily="34" charset="0"/>
              </a:rPr>
              <a:t> Group</a:t>
            </a:r>
          </a:p>
        </p:txBody>
      </p:sp>
    </p:spTree>
    <p:extLst>
      <p:ext uri="{BB962C8B-B14F-4D97-AF65-F5344CB8AC3E}">
        <p14:creationId xmlns:p14="http://schemas.microsoft.com/office/powerpoint/2010/main" val="24729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96D77-5F81-4D2A-A8E3-1268DE437C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8D08156-117F-4279-B42A-833591DB988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9912EC-9CA6-43C3-808E-F7DB7673A143}"/>
              </a:ext>
            </a:extLst>
          </p:cNvPr>
          <p:cNvSpPr>
            <a:spLocks noGrp="1"/>
          </p:cNvSpPr>
          <p:nvPr>
            <p:ph type="dt" sz="half" idx="10"/>
          </p:nvPr>
        </p:nvSpPr>
        <p:spPr/>
        <p:txBody>
          <a:bodyPr/>
          <a:lstStyle/>
          <a:p>
            <a:fld id="{96DBDE80-F0E7-4014-8D7C-9EA715398E87}" type="datetime1">
              <a:rPr lang="en-US" altLang="zh-CN" smtClean="0"/>
              <a:t>11/16/2023</a:t>
            </a:fld>
            <a:endParaRPr lang="zh-CN" altLang="en-US"/>
          </a:p>
        </p:txBody>
      </p:sp>
      <p:sp>
        <p:nvSpPr>
          <p:cNvPr id="5" name="页脚占位符 4">
            <a:extLst>
              <a:ext uri="{FF2B5EF4-FFF2-40B4-BE49-F238E27FC236}">
                <a16:creationId xmlns:a16="http://schemas.microsoft.com/office/drawing/2014/main" id="{5C3D3ADD-36F2-4D42-BA98-751CF987DBDD}"/>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E9A502A3-AE4C-41AA-BA88-8C3AE7C96DDA}"/>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8118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4855B1-BE6D-4CE6-8291-D19CE6B120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A2C656D-0F37-44F0-82EF-0105E9F0D7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1404CB-C4F2-4F0A-8934-23E59824570C}"/>
              </a:ext>
            </a:extLst>
          </p:cNvPr>
          <p:cNvSpPr>
            <a:spLocks noGrp="1"/>
          </p:cNvSpPr>
          <p:nvPr>
            <p:ph type="dt" sz="half" idx="10"/>
          </p:nvPr>
        </p:nvSpPr>
        <p:spPr/>
        <p:txBody>
          <a:bodyPr/>
          <a:lstStyle/>
          <a:p>
            <a:fld id="{F93C7AA7-BDBC-4579-A208-3932871E7054}" type="datetime1">
              <a:rPr lang="en-US" altLang="zh-CN" smtClean="0"/>
              <a:t>11/16/2023</a:t>
            </a:fld>
            <a:endParaRPr lang="zh-CN" altLang="en-US"/>
          </a:p>
        </p:txBody>
      </p:sp>
      <p:sp>
        <p:nvSpPr>
          <p:cNvPr id="5" name="页脚占位符 4">
            <a:extLst>
              <a:ext uri="{FF2B5EF4-FFF2-40B4-BE49-F238E27FC236}">
                <a16:creationId xmlns:a16="http://schemas.microsoft.com/office/drawing/2014/main" id="{1E0BD0E7-1968-464F-AC95-DA18FFC33FC8}"/>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A131F288-83D2-4DC5-94CC-48796A68E68B}"/>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58901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1" descr="合肥学院徽标-16.11.20">
            <a:extLst>
              <a:ext uri="{FF2B5EF4-FFF2-40B4-BE49-F238E27FC236}">
                <a16:creationId xmlns:a16="http://schemas.microsoft.com/office/drawing/2014/main" id="{4B8AB62B-8748-487C-3442-FF8FD0C1C42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414" b="17782"/>
          <a:stretch/>
        </p:blipFill>
        <p:spPr bwMode="auto">
          <a:xfrm>
            <a:off x="9326880" y="115897"/>
            <a:ext cx="840066" cy="79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0DB54118-D60E-494F-85FE-E1E78B562050}"/>
              </a:ext>
            </a:extLst>
          </p:cNvPr>
          <p:cNvSpPr>
            <a:spLocks noGrp="1"/>
          </p:cNvSpPr>
          <p:nvPr>
            <p:ph type="title"/>
          </p:nvPr>
        </p:nvSpPr>
        <p:spPr>
          <a:xfrm>
            <a:off x="423484" y="198251"/>
            <a:ext cx="5078333" cy="668431"/>
          </a:xfrm>
        </p:spPr>
        <p:txBody>
          <a:bodyPr>
            <a:normAutofit/>
          </a:bodyPr>
          <a:lstStyle>
            <a:lvl1pPr algn="l">
              <a:defRPr sz="3200" b="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34527791-D254-4B61-8712-11FA4D40147D}"/>
              </a:ext>
            </a:extLst>
          </p:cNvPr>
          <p:cNvSpPr>
            <a:spLocks noGrp="1"/>
          </p:cNvSpPr>
          <p:nvPr>
            <p:ph idx="1"/>
          </p:nvPr>
        </p:nvSpPr>
        <p:spPr>
          <a:xfrm>
            <a:off x="416379" y="1120596"/>
            <a:ext cx="11405507" cy="5056368"/>
          </a:xfrm>
        </p:spPr>
        <p:txBody>
          <a:bodyPr/>
          <a:lstStyle>
            <a:lvl1pPr>
              <a:defRPr sz="2000">
                <a:latin typeface="宋体" panose="02010600030101010101" pitchFamily="2" charset="-122"/>
                <a:ea typeface="宋体" panose="02010600030101010101" pitchFamily="2" charset="-122"/>
              </a:defRPr>
            </a:lvl1pPr>
            <a:lvl2pPr>
              <a:defRPr sz="1800">
                <a:latin typeface="宋体" panose="02010600030101010101" pitchFamily="2" charset="-122"/>
                <a:ea typeface="宋体" panose="02010600030101010101" pitchFamily="2" charset="-122"/>
              </a:defRPr>
            </a:lvl2pPr>
            <a:lvl3pPr>
              <a:defRPr sz="1800"/>
            </a:lvl3pPr>
          </a:lstStyle>
          <a:p>
            <a:pPr lvl="0"/>
            <a:r>
              <a:rPr lang="zh-CN" altLang="en-US" dirty="0"/>
              <a:t>单击此处编辑母版文本样式</a:t>
            </a:r>
          </a:p>
          <a:p>
            <a:pPr lvl="1"/>
            <a:r>
              <a:rPr lang="zh-CN" altLang="en-US" dirty="0"/>
              <a:t>二级</a:t>
            </a:r>
          </a:p>
        </p:txBody>
      </p:sp>
      <p:sp>
        <p:nvSpPr>
          <p:cNvPr id="4" name="日期占位符 3">
            <a:extLst>
              <a:ext uri="{FF2B5EF4-FFF2-40B4-BE49-F238E27FC236}">
                <a16:creationId xmlns:a16="http://schemas.microsoft.com/office/drawing/2014/main" id="{D52F9C98-BBE5-458A-98F1-9C4F9CD587A6}"/>
              </a:ext>
            </a:extLst>
          </p:cNvPr>
          <p:cNvSpPr>
            <a:spLocks noGrp="1"/>
          </p:cNvSpPr>
          <p:nvPr>
            <p:ph type="dt" sz="half" idx="10"/>
          </p:nvPr>
        </p:nvSpPr>
        <p:spPr>
          <a:xfrm>
            <a:off x="0" y="6492874"/>
            <a:ext cx="2743200" cy="360000"/>
          </a:xfrm>
        </p:spPr>
        <p:txBody>
          <a:bodyPr vert="horz" lIns="91440" tIns="45720" rIns="91440" bIns="45720" rtlCol="0" anchor="ctr"/>
          <a:lstStyle>
            <a:lvl1pPr>
              <a:defRPr lang="zh-CN" altLang="en-US" sz="1400" b="1" smtClean="0">
                <a:solidFill>
                  <a:srgbClr val="0070C0"/>
                </a:solidFill>
                <a:latin typeface="Times New Roman" panose="02020603050405020304" pitchFamily="18" charset="0"/>
                <a:cs typeface="Times New Roman" panose="02020603050405020304" pitchFamily="18" charset="0"/>
              </a:defRPr>
            </a:lvl1p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0B90B5FE-DA7D-4269-88DE-49FE01A2B551}"/>
              </a:ext>
            </a:extLst>
          </p:cNvPr>
          <p:cNvSpPr>
            <a:spLocks noGrp="1"/>
          </p:cNvSpPr>
          <p:nvPr>
            <p:ph type="ftr" sz="quarter" idx="11"/>
          </p:nvPr>
        </p:nvSpPr>
        <p:spPr>
          <a:xfrm>
            <a:off x="4038600" y="6492831"/>
            <a:ext cx="4114800" cy="360000"/>
          </a:xfrm>
          <a:effectLst>
            <a:outerShdw blurRad="50800" dist="38100" dir="5400000" algn="t" rotWithShape="0">
              <a:prstClr val="black">
                <a:alpha val="40000"/>
              </a:prstClr>
            </a:outerShdw>
          </a:effectLst>
        </p:spPr>
        <p:txBody>
          <a:bodyPr/>
          <a:lstStyle>
            <a:lvl1pPr marL="0" algn="ctr" defTabSz="914400" rtl="0" eaLnBrk="1" latinLnBrk="0" hangingPunct="1">
              <a:defRPr lang="zh-CN" altLang="en-US" sz="1400" kern="1200" smtClean="0">
                <a:solidFill>
                  <a:srgbClr val="0070C0"/>
                </a:solidFill>
                <a:latin typeface="华光标题宋_CNKI" panose="02000500000000000000" pitchFamily="2" charset="-122"/>
                <a:ea typeface="华光标题宋_CNKI" panose="02000500000000000000" pitchFamily="2" charset="-122"/>
                <a:cs typeface="+mn-cs"/>
              </a:defRPr>
            </a:lvl1p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44D86EA2-2C79-4548-A9F0-3BB6507C0F69}"/>
              </a:ext>
            </a:extLst>
          </p:cNvPr>
          <p:cNvSpPr>
            <a:spLocks noGrp="1"/>
          </p:cNvSpPr>
          <p:nvPr>
            <p:ph type="sldNum" sz="quarter" idx="12"/>
          </p:nvPr>
        </p:nvSpPr>
        <p:spPr>
          <a:xfrm>
            <a:off x="9448800" y="6492873"/>
            <a:ext cx="2743200" cy="360000"/>
          </a:xfrm>
        </p:spPr>
        <p:txBody>
          <a:bodyPr vert="horz" lIns="91440" tIns="45720" rIns="91440" bIns="45720" rtlCol="0" anchor="ctr"/>
          <a:lstStyle>
            <a:lvl1pPr algn="r">
              <a:defRPr lang="zh-CN" altLang="en-US" sz="1400" b="1" smtClean="0">
                <a:solidFill>
                  <a:srgbClr val="0070C0"/>
                </a:solidFill>
                <a:latin typeface="Times New Roman" panose="02020603050405020304" pitchFamily="18" charset="0"/>
                <a:cs typeface="Times New Roman" panose="02020603050405020304" pitchFamily="18" charset="0"/>
              </a:defRPr>
            </a:lvl1pPr>
          </a:lstStyle>
          <a:p>
            <a:fld id="{CF856BB3-76D9-4B5D-995C-68FA1768510B}" type="slidenum">
              <a:rPr lang="en-US" altLang="zh-CN" smtClean="0"/>
              <a:pPr/>
              <a:t>‹#›</a:t>
            </a:fld>
            <a:endParaRPr lang="en-US" altLang="zh-CN" dirty="0"/>
          </a:p>
        </p:txBody>
      </p:sp>
      <p:sp>
        <p:nvSpPr>
          <p:cNvPr id="7" name="矩形 6">
            <a:extLst>
              <a:ext uri="{FF2B5EF4-FFF2-40B4-BE49-F238E27FC236}">
                <a16:creationId xmlns:a16="http://schemas.microsoft.com/office/drawing/2014/main" id="{7591EE9F-C7C9-4C7E-9A54-BCC26E2A151C}"/>
              </a:ext>
            </a:extLst>
          </p:cNvPr>
          <p:cNvSpPr/>
          <p:nvPr userDrawn="1"/>
        </p:nvSpPr>
        <p:spPr>
          <a:xfrm>
            <a:off x="416380" y="975623"/>
            <a:ext cx="11405506"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矩形 7">
            <a:extLst>
              <a:ext uri="{FF2B5EF4-FFF2-40B4-BE49-F238E27FC236}">
                <a16:creationId xmlns:a16="http://schemas.microsoft.com/office/drawing/2014/main" id="{9DC0696A-1A12-44F3-BD90-46B67D1D1598}"/>
              </a:ext>
            </a:extLst>
          </p:cNvPr>
          <p:cNvSpPr/>
          <p:nvPr userDrawn="1"/>
        </p:nvSpPr>
        <p:spPr>
          <a:xfrm>
            <a:off x="10166946" y="158796"/>
            <a:ext cx="1778000" cy="707886"/>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altLang="zh-CN" sz="4000" b="0" cap="none" spc="0" dirty="0">
                <a:ln w="0"/>
                <a:solidFill>
                  <a:schemeClr val="accent2"/>
                </a:solidFill>
                <a:effectLst>
                  <a:outerShdw blurRad="38100" dist="25400" dir="5400000" algn="ctr" rotWithShape="0">
                    <a:srgbClr val="6E747A">
                      <a:alpha val="43000"/>
                    </a:srgbClr>
                  </a:outerShdw>
                </a:effectLst>
                <a:latin typeface="Bahnschrift Condensed" panose="020B0502040204020203" pitchFamily="34" charset="0"/>
              </a:rPr>
              <a:t>CV</a:t>
            </a:r>
            <a:r>
              <a:rPr lang="en-US" altLang="zh-CN" sz="4000" b="0" cap="none" spc="0" dirty="0">
                <a:ln w="0"/>
                <a:solidFill>
                  <a:srgbClr val="7030A0"/>
                </a:solidFill>
                <a:effectLst>
                  <a:outerShdw blurRad="38100" dist="25400" dir="5400000" algn="ctr" rotWithShape="0">
                    <a:srgbClr val="6E747A">
                      <a:alpha val="43000"/>
                    </a:srgbClr>
                  </a:outerShdw>
                </a:effectLst>
                <a:latin typeface="Bahnschrift Condensed" panose="020B0502040204020203" pitchFamily="34" charset="0"/>
              </a:rPr>
              <a:t> Group</a:t>
            </a:r>
          </a:p>
        </p:txBody>
      </p:sp>
    </p:spTree>
    <p:extLst>
      <p:ext uri="{BB962C8B-B14F-4D97-AF65-F5344CB8AC3E}">
        <p14:creationId xmlns:p14="http://schemas.microsoft.com/office/powerpoint/2010/main" val="172979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5F026-53B7-4B84-A2AE-14B63016B2E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259224-CD6D-4E46-B103-05D5942B6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CBDAA8D-24B2-4CAE-A647-4ACF56E249FF}"/>
              </a:ext>
            </a:extLst>
          </p:cNvPr>
          <p:cNvSpPr>
            <a:spLocks noGrp="1"/>
          </p:cNvSpPr>
          <p:nvPr>
            <p:ph type="dt" sz="half" idx="10"/>
          </p:nvPr>
        </p:nvSpPr>
        <p:spPr/>
        <p:txBody>
          <a:bodyPr/>
          <a:lstStyle/>
          <a:p>
            <a:fld id="{8FCF7FFA-5688-4784-9C01-F7E8AB9E9A2A}" type="datetime1">
              <a:rPr lang="en-US" altLang="zh-CN" smtClean="0"/>
              <a:t>11/16/2023</a:t>
            </a:fld>
            <a:endParaRPr lang="zh-CN" altLang="en-US"/>
          </a:p>
        </p:txBody>
      </p:sp>
      <p:sp>
        <p:nvSpPr>
          <p:cNvPr id="5" name="页脚占位符 4">
            <a:extLst>
              <a:ext uri="{FF2B5EF4-FFF2-40B4-BE49-F238E27FC236}">
                <a16:creationId xmlns:a16="http://schemas.microsoft.com/office/drawing/2014/main" id="{D2E92ED2-0006-401E-9D79-F3305A0E3581}"/>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89E03F9E-C49F-4072-882A-49F98BBA928F}"/>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2304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64902-7DA5-480D-9360-C7C1B250A8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D5EDA1-6166-4B2D-8EAD-352B92214C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778EF27-ECC5-497B-B212-DA8738E4CC1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0DF1BFF-21DE-447C-BD37-99BD8394607F}"/>
              </a:ext>
            </a:extLst>
          </p:cNvPr>
          <p:cNvSpPr>
            <a:spLocks noGrp="1"/>
          </p:cNvSpPr>
          <p:nvPr>
            <p:ph type="dt" sz="half" idx="10"/>
          </p:nvPr>
        </p:nvSpPr>
        <p:spPr/>
        <p:txBody>
          <a:bodyPr/>
          <a:lstStyle/>
          <a:p>
            <a:fld id="{96F6721F-ABF6-4BA9-9BEC-A2A6EC89F5F9}" type="datetime1">
              <a:rPr lang="en-US" altLang="zh-CN" smtClean="0"/>
              <a:t>11/16/2023</a:t>
            </a:fld>
            <a:endParaRPr lang="zh-CN" altLang="en-US"/>
          </a:p>
        </p:txBody>
      </p:sp>
      <p:sp>
        <p:nvSpPr>
          <p:cNvPr id="6" name="页脚占位符 5">
            <a:extLst>
              <a:ext uri="{FF2B5EF4-FFF2-40B4-BE49-F238E27FC236}">
                <a16:creationId xmlns:a16="http://schemas.microsoft.com/office/drawing/2014/main" id="{92234734-C203-4C31-B00E-064B84D1ADB0}"/>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DE0DAC77-971C-4E78-9E5E-7FE4D8C7C96E}"/>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08930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F853FF-C839-4045-9E9D-46E46CA2DFE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E021878-BB9E-40E0-91AA-017ACE0B0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DD6DBC-1555-41AE-A6B4-D55ED97D069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849BE83-7614-4B2C-803C-497F4F1D3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99D073-7A13-4EE4-9C0F-7F811BF4A7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D43BEA-9466-4401-90A9-0DB329ED36F9}"/>
              </a:ext>
            </a:extLst>
          </p:cNvPr>
          <p:cNvSpPr>
            <a:spLocks noGrp="1"/>
          </p:cNvSpPr>
          <p:nvPr>
            <p:ph type="dt" sz="half" idx="10"/>
          </p:nvPr>
        </p:nvSpPr>
        <p:spPr/>
        <p:txBody>
          <a:bodyPr/>
          <a:lstStyle/>
          <a:p>
            <a:fld id="{E19AEC3D-CAD2-4631-84BC-E67159B8A9C4}" type="datetime1">
              <a:rPr lang="en-US" altLang="zh-CN" smtClean="0"/>
              <a:t>11/16/2023</a:t>
            </a:fld>
            <a:endParaRPr lang="zh-CN" altLang="en-US"/>
          </a:p>
        </p:txBody>
      </p:sp>
      <p:sp>
        <p:nvSpPr>
          <p:cNvPr id="8" name="页脚占位符 7">
            <a:extLst>
              <a:ext uri="{FF2B5EF4-FFF2-40B4-BE49-F238E27FC236}">
                <a16:creationId xmlns:a16="http://schemas.microsoft.com/office/drawing/2014/main" id="{66B4380E-67CC-40EB-B500-4FAB5DC69004}"/>
              </a:ext>
            </a:extLst>
          </p:cNvPr>
          <p:cNvSpPr>
            <a:spLocks noGrp="1"/>
          </p:cNvSpPr>
          <p:nvPr>
            <p:ph type="ftr" sz="quarter" idx="11"/>
          </p:nvPr>
        </p:nvSpPr>
        <p:spPr/>
        <p:txBody>
          <a:bodyPr/>
          <a:lstStyle/>
          <a:p>
            <a:r>
              <a:rPr lang="zh-CN" altLang="en-US"/>
              <a:t>合肥学院 人工智能与大数据学院</a:t>
            </a:r>
          </a:p>
        </p:txBody>
      </p:sp>
      <p:sp>
        <p:nvSpPr>
          <p:cNvPr id="9" name="灯片编号占位符 8">
            <a:extLst>
              <a:ext uri="{FF2B5EF4-FFF2-40B4-BE49-F238E27FC236}">
                <a16:creationId xmlns:a16="http://schemas.microsoft.com/office/drawing/2014/main" id="{C8202D4C-22D4-4B4A-9146-BFAFF3563D33}"/>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70708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20142-A94E-4011-8538-2B575A4963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10C005-F664-49E2-A3EF-67A8777C5FD7}"/>
              </a:ext>
            </a:extLst>
          </p:cNvPr>
          <p:cNvSpPr>
            <a:spLocks noGrp="1"/>
          </p:cNvSpPr>
          <p:nvPr>
            <p:ph type="dt" sz="half" idx="10"/>
          </p:nvPr>
        </p:nvSpPr>
        <p:spPr/>
        <p:txBody>
          <a:bodyPr/>
          <a:lstStyle/>
          <a:p>
            <a:fld id="{A07BF0EB-7E03-4D50-8143-DCC4FCB7833F}" type="datetime1">
              <a:rPr lang="en-US" altLang="zh-CN" smtClean="0"/>
              <a:t>11/16/2023</a:t>
            </a:fld>
            <a:endParaRPr lang="zh-CN" altLang="en-US"/>
          </a:p>
        </p:txBody>
      </p:sp>
      <p:sp>
        <p:nvSpPr>
          <p:cNvPr id="4" name="页脚占位符 3">
            <a:extLst>
              <a:ext uri="{FF2B5EF4-FFF2-40B4-BE49-F238E27FC236}">
                <a16:creationId xmlns:a16="http://schemas.microsoft.com/office/drawing/2014/main" id="{207B1DEE-F9F3-4AA1-8757-5F8FADB211C0}"/>
              </a:ext>
            </a:extLst>
          </p:cNvPr>
          <p:cNvSpPr>
            <a:spLocks noGrp="1"/>
          </p:cNvSpPr>
          <p:nvPr>
            <p:ph type="ftr" sz="quarter" idx="11"/>
          </p:nvPr>
        </p:nvSpPr>
        <p:spPr/>
        <p:txBody>
          <a:bodyPr/>
          <a:lstStyle/>
          <a:p>
            <a:r>
              <a:rPr lang="zh-CN" altLang="en-US"/>
              <a:t>合肥学院 人工智能与大数据学院</a:t>
            </a:r>
          </a:p>
        </p:txBody>
      </p:sp>
      <p:sp>
        <p:nvSpPr>
          <p:cNvPr id="5" name="灯片编号占位符 4">
            <a:extLst>
              <a:ext uri="{FF2B5EF4-FFF2-40B4-BE49-F238E27FC236}">
                <a16:creationId xmlns:a16="http://schemas.microsoft.com/office/drawing/2014/main" id="{1DDB651E-268C-4118-911F-1736D4D55CAC}"/>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65848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A429BCC-93B4-4462-88F3-491E08942DF0}"/>
              </a:ext>
            </a:extLst>
          </p:cNvPr>
          <p:cNvSpPr>
            <a:spLocks noGrp="1"/>
          </p:cNvSpPr>
          <p:nvPr>
            <p:ph type="dt" sz="half" idx="10"/>
          </p:nvPr>
        </p:nvSpPr>
        <p:spPr/>
        <p:txBody>
          <a:bodyPr/>
          <a:lstStyle/>
          <a:p>
            <a:fld id="{D3231244-15DC-49B9-9DD5-135C1632F9B3}" type="datetime1">
              <a:rPr lang="en-US" altLang="zh-CN" smtClean="0"/>
              <a:t>11/16/2023</a:t>
            </a:fld>
            <a:endParaRPr lang="zh-CN" altLang="en-US"/>
          </a:p>
        </p:txBody>
      </p:sp>
      <p:sp>
        <p:nvSpPr>
          <p:cNvPr id="3" name="页脚占位符 2">
            <a:extLst>
              <a:ext uri="{FF2B5EF4-FFF2-40B4-BE49-F238E27FC236}">
                <a16:creationId xmlns:a16="http://schemas.microsoft.com/office/drawing/2014/main" id="{3BA9139E-1215-49E9-9783-FE6A36E520E5}"/>
              </a:ext>
            </a:extLst>
          </p:cNvPr>
          <p:cNvSpPr>
            <a:spLocks noGrp="1"/>
          </p:cNvSpPr>
          <p:nvPr>
            <p:ph type="ftr" sz="quarter" idx="11"/>
          </p:nvPr>
        </p:nvSpPr>
        <p:spPr/>
        <p:txBody>
          <a:bodyPr/>
          <a:lstStyle/>
          <a:p>
            <a:r>
              <a:rPr lang="zh-CN" altLang="en-US"/>
              <a:t>合肥学院 人工智能与大数据学院</a:t>
            </a:r>
          </a:p>
        </p:txBody>
      </p:sp>
      <p:sp>
        <p:nvSpPr>
          <p:cNvPr id="4" name="灯片编号占位符 3">
            <a:extLst>
              <a:ext uri="{FF2B5EF4-FFF2-40B4-BE49-F238E27FC236}">
                <a16:creationId xmlns:a16="http://schemas.microsoft.com/office/drawing/2014/main" id="{69330B32-B42A-4728-8BBD-A647C30C46E3}"/>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347707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CE1A8-24D1-4427-BD01-470BF2BBFE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7194FC-958F-4997-BE2D-28799E9C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0D44585-3C8C-4891-B022-9B5DE20B8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CC808B-2B5B-490F-A439-357FE14CA3BB}"/>
              </a:ext>
            </a:extLst>
          </p:cNvPr>
          <p:cNvSpPr>
            <a:spLocks noGrp="1"/>
          </p:cNvSpPr>
          <p:nvPr>
            <p:ph type="dt" sz="half" idx="10"/>
          </p:nvPr>
        </p:nvSpPr>
        <p:spPr/>
        <p:txBody>
          <a:bodyPr/>
          <a:lstStyle/>
          <a:p>
            <a:fld id="{65CDF813-161B-49A7-8769-F9093C533636}" type="datetime1">
              <a:rPr lang="en-US" altLang="zh-CN" smtClean="0"/>
              <a:t>11/16/2023</a:t>
            </a:fld>
            <a:endParaRPr lang="zh-CN" altLang="en-US"/>
          </a:p>
        </p:txBody>
      </p:sp>
      <p:sp>
        <p:nvSpPr>
          <p:cNvPr id="6" name="页脚占位符 5">
            <a:extLst>
              <a:ext uri="{FF2B5EF4-FFF2-40B4-BE49-F238E27FC236}">
                <a16:creationId xmlns:a16="http://schemas.microsoft.com/office/drawing/2014/main" id="{2163DF7F-450B-4456-A710-6780EC4D7E81}"/>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E543C910-48AC-4DF9-8580-23EB6862CE61}"/>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313074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36803-46B2-4DED-A646-2E0B83C093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E39993-8C65-4FD5-8A6A-AFC762EF6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9A5AE2D-8B7C-43AD-B511-21AFB306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772475D-3234-4A24-B6B0-D79060A51112}"/>
              </a:ext>
            </a:extLst>
          </p:cNvPr>
          <p:cNvSpPr>
            <a:spLocks noGrp="1"/>
          </p:cNvSpPr>
          <p:nvPr>
            <p:ph type="dt" sz="half" idx="10"/>
          </p:nvPr>
        </p:nvSpPr>
        <p:spPr/>
        <p:txBody>
          <a:bodyPr/>
          <a:lstStyle/>
          <a:p>
            <a:fld id="{E888B77C-F2F6-4F1A-9EF2-23E4A921A3E8}" type="datetime1">
              <a:rPr lang="en-US" altLang="zh-CN" smtClean="0"/>
              <a:t>11/16/2023</a:t>
            </a:fld>
            <a:endParaRPr lang="zh-CN" altLang="en-US"/>
          </a:p>
        </p:txBody>
      </p:sp>
      <p:sp>
        <p:nvSpPr>
          <p:cNvPr id="6" name="页脚占位符 5">
            <a:extLst>
              <a:ext uri="{FF2B5EF4-FFF2-40B4-BE49-F238E27FC236}">
                <a16:creationId xmlns:a16="http://schemas.microsoft.com/office/drawing/2014/main" id="{E10352AF-33A4-47D3-8D35-5E1D9BC343E2}"/>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E0A921DE-983F-4E87-8B03-B48B54BC1B3D}"/>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15832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ACAF05F-4A37-4F5F-987C-D312A7667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143C04-48FE-4A30-8E92-0564764CB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FF1510-17F0-4E61-9852-039A28B75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2B5B-0203-441E-B05A-A59CAC7D60AF}" type="datetime1">
              <a:rPr lang="en-US" altLang="zh-CN" smtClean="0"/>
              <a:t>11/16/2023</a:t>
            </a:fld>
            <a:endParaRPr lang="zh-CN" altLang="en-US"/>
          </a:p>
        </p:txBody>
      </p:sp>
      <p:sp>
        <p:nvSpPr>
          <p:cNvPr id="5" name="页脚占位符 4">
            <a:extLst>
              <a:ext uri="{FF2B5EF4-FFF2-40B4-BE49-F238E27FC236}">
                <a16:creationId xmlns:a16="http://schemas.microsoft.com/office/drawing/2014/main" id="{F31FCF2F-8FC8-40FC-96EB-04E4186C1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FA86B108-862E-4C1D-BA1E-DC0FC6031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11002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6.bin"/><Relationship Id="rId17" Type="http://schemas.openxmlformats.org/officeDocument/2006/relationships/image" Target="../media/image16.e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4.wmf"/><Relationship Id="rId2" Type="http://schemas.openxmlformats.org/officeDocument/2006/relationships/image" Target="../media/image29.png"/><Relationship Id="rId16"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31.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7.bin"/><Relationship Id="rId1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38.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29.bin"/><Relationship Id="rId18" Type="http://schemas.openxmlformats.org/officeDocument/2006/relationships/image" Target="../media/image48.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45.wmf"/><Relationship Id="rId17" Type="http://schemas.openxmlformats.org/officeDocument/2006/relationships/oleObject" Target="../embeddings/oleObject31.bin"/><Relationship Id="rId2" Type="http://schemas.openxmlformats.org/officeDocument/2006/relationships/image" Target="../media/image40.png"/><Relationship Id="rId16"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42.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7.bin"/><Relationship Id="rId14" Type="http://schemas.openxmlformats.org/officeDocument/2006/relationships/image" Target="../media/image46.emf"/></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50.wmf"/><Relationship Id="rId10" Type="http://schemas.openxmlformats.org/officeDocument/2006/relationships/image" Target="../media/image52.wmf"/><Relationship Id="rId4" Type="http://schemas.openxmlformats.org/officeDocument/2006/relationships/oleObject" Target="../embeddings/oleObject33.bin"/><Relationship Id="rId9"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wmf"/><Relationship Id="rId7" Type="http://schemas.openxmlformats.org/officeDocument/2006/relationships/image" Target="../media/image64.wmf"/><Relationship Id="rId12" Type="http://schemas.openxmlformats.org/officeDocument/2006/relationships/image" Target="../media/image67.png"/><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1.wmf"/><Relationship Id="rId14" Type="http://schemas.openxmlformats.org/officeDocument/2006/relationships/image" Target="../media/image74.png"/></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78.wmf"/><Relationship Id="rId12" Type="http://schemas.openxmlformats.org/officeDocument/2006/relationships/oleObject" Target="../embeddings/oleObject59.bin"/><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79.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87.wmf"/><Relationship Id="rId18" Type="http://schemas.openxmlformats.org/officeDocument/2006/relationships/oleObject" Target="../embeddings/oleObject68.bin"/><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oleObject" Target="../embeddings/oleObject65.bin"/><Relationship Id="rId17" Type="http://schemas.openxmlformats.org/officeDocument/2006/relationships/image" Target="../media/image89.wmf"/><Relationship Id="rId2" Type="http://schemas.openxmlformats.org/officeDocument/2006/relationships/oleObject" Target="../embeddings/oleObject60.bin"/><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86.wmf"/><Relationship Id="rId5" Type="http://schemas.openxmlformats.org/officeDocument/2006/relationships/image" Target="../media/image83.emf"/><Relationship Id="rId15" Type="http://schemas.openxmlformats.org/officeDocument/2006/relationships/image" Target="../media/image88.wmf"/><Relationship Id="rId10" Type="http://schemas.openxmlformats.org/officeDocument/2006/relationships/oleObject" Target="../embeddings/oleObject64.bin"/><Relationship Id="rId19" Type="http://schemas.openxmlformats.org/officeDocument/2006/relationships/image" Target="../media/image90.wmf"/><Relationship Id="rId4" Type="http://schemas.openxmlformats.org/officeDocument/2006/relationships/oleObject" Target="../embeddings/oleObject61.bin"/><Relationship Id="rId9" Type="http://schemas.openxmlformats.org/officeDocument/2006/relationships/image" Target="../media/image85.wmf"/><Relationship Id="rId14" Type="http://schemas.openxmlformats.org/officeDocument/2006/relationships/oleObject" Target="../embeddings/oleObject66.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96.emf"/><Relationship Id="rId3" Type="http://schemas.openxmlformats.org/officeDocument/2006/relationships/image" Target="../media/image91.wmf"/><Relationship Id="rId7" Type="http://schemas.openxmlformats.org/officeDocument/2006/relationships/image" Target="../media/image93.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95.emf"/><Relationship Id="rId5" Type="http://schemas.openxmlformats.org/officeDocument/2006/relationships/image" Target="../media/image92.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94.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98.wmf"/><Relationship Id="rId4" Type="http://schemas.openxmlformats.org/officeDocument/2006/relationships/oleObject" Target="../embeddings/oleObject76.bin"/><Relationship Id="rId9" Type="http://schemas.openxmlformats.org/officeDocument/2006/relationships/image" Target="../media/image100.wmf"/></Relationships>
</file>

<file path=ppt/slides/_rels/slide51.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8.emf"/></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5FDAA28-8C02-B6A1-02E0-A4EB6E176518}"/>
              </a:ext>
            </a:extLst>
          </p:cNvPr>
          <p:cNvSpPr/>
          <p:nvPr/>
        </p:nvSpPr>
        <p:spPr>
          <a:xfrm>
            <a:off x="1109709" y="1571348"/>
            <a:ext cx="9942990" cy="1384916"/>
          </a:xfrm>
          <a:prstGeom prst="rect">
            <a:avLst/>
          </a:prstGeom>
          <a:solidFill>
            <a:schemeClr val="accent1"/>
          </a:solidFill>
          <a:ln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a:extLst>
              <a:ext uri="{FF2B5EF4-FFF2-40B4-BE49-F238E27FC236}">
                <a16:creationId xmlns:a16="http://schemas.microsoft.com/office/drawing/2014/main" id="{D1543802-B1EE-4238-8CC9-B6D688899185}"/>
              </a:ext>
            </a:extLst>
          </p:cNvPr>
          <p:cNvSpPr>
            <a:spLocks noGrp="1"/>
          </p:cNvSpPr>
          <p:nvPr>
            <p:ph type="ctrTitle"/>
          </p:nvPr>
        </p:nvSpPr>
        <p:spPr>
          <a:xfrm>
            <a:off x="1109709" y="1610283"/>
            <a:ext cx="9942990" cy="1384916"/>
          </a:xfrm>
        </p:spPr>
        <p:txBody>
          <a:bodyPr>
            <a:noAutofit/>
          </a:bodyPr>
          <a:lstStyle/>
          <a:p>
            <a:br>
              <a:rPr lang="en-US" altLang="zh-CN" sz="3200" dirty="0">
                <a:solidFill>
                  <a:schemeClr val="tx1"/>
                </a:solidFill>
                <a:latin typeface="Times New Roman" panose="02020603050405020304" pitchFamily="18" charset="0"/>
                <a:cs typeface="Times New Roman" panose="02020603050405020304" pitchFamily="18" charset="0"/>
              </a:rPr>
            </a:br>
            <a:br>
              <a:rPr lang="en-US" altLang="zh-CN" sz="3200" dirty="0">
                <a:solidFill>
                  <a:schemeClr val="tx1"/>
                </a:solidFill>
                <a:latin typeface="Times New Roman" panose="02020603050405020304" pitchFamily="18" charset="0"/>
                <a:cs typeface="Times New Roman" panose="02020603050405020304" pitchFamily="18" charset="0"/>
              </a:rPr>
            </a:br>
            <a:br>
              <a:rPr lang="en-US" altLang="zh-CN" sz="3200" dirty="0">
                <a:solidFill>
                  <a:schemeClr val="tx1"/>
                </a:solidFill>
                <a:latin typeface="Times New Roman" panose="02020603050405020304" pitchFamily="18" charset="0"/>
                <a:cs typeface="Times New Roman" panose="02020603050405020304" pitchFamily="18" charset="0"/>
              </a:rPr>
            </a:br>
            <a:br>
              <a:rPr lang="en-US" altLang="zh-CN" sz="3200" dirty="0">
                <a:solidFill>
                  <a:schemeClr val="tx1"/>
                </a:solidFill>
                <a:latin typeface="Times New Roman" panose="02020603050405020304" pitchFamily="18" charset="0"/>
                <a:cs typeface="Times New Roman" panose="02020603050405020304" pitchFamily="18" charset="0"/>
              </a:rPr>
            </a:br>
            <a:br>
              <a:rPr lang="en-US" altLang="zh-CN" sz="3200" dirty="0">
                <a:solidFill>
                  <a:schemeClr val="tx1"/>
                </a:solidFill>
                <a:latin typeface="Times New Roman" panose="02020603050405020304" pitchFamily="18" charset="0"/>
                <a:cs typeface="Times New Roman" panose="02020603050405020304" pitchFamily="18" charset="0"/>
              </a:rPr>
            </a:br>
            <a:br>
              <a:rPr lang="en-US" altLang="zh-CN" sz="3200" dirty="0">
                <a:solidFill>
                  <a:schemeClr val="tx1"/>
                </a:solidFill>
                <a:latin typeface="Times New Roman" panose="02020603050405020304" pitchFamily="18" charset="0"/>
                <a:cs typeface="Times New Roman" panose="02020603050405020304" pitchFamily="18" charset="0"/>
              </a:rPr>
            </a:br>
            <a:r>
              <a:rPr lang="zh-CN" altLang="en-US" sz="3200" dirty="0">
                <a:solidFill>
                  <a:schemeClr val="tx1"/>
                </a:solidFill>
                <a:latin typeface="Times New Roman" panose="02020603050405020304" pitchFamily="18" charset="0"/>
                <a:cs typeface="Times New Roman" panose="02020603050405020304" pitchFamily="18" charset="0"/>
              </a:rPr>
              <a:t>论文工作分享交流</a:t>
            </a:r>
            <a:br>
              <a:rPr lang="en-US" altLang="zh-CN" sz="3200" dirty="0">
                <a:solidFill>
                  <a:schemeClr val="tx1"/>
                </a:solidFill>
                <a:latin typeface="Times New Roman" panose="02020603050405020304" pitchFamily="18" charset="0"/>
                <a:cs typeface="Times New Roman" panose="02020603050405020304" pitchFamily="18" charset="0"/>
              </a:rPr>
            </a:br>
            <a:r>
              <a:rPr lang="en-US" altLang="zh-CN" sz="3200" dirty="0">
                <a:solidFill>
                  <a:schemeClr val="tx1"/>
                </a:solidFill>
                <a:latin typeface="Times New Roman" panose="02020603050405020304" pitchFamily="18" charset="0"/>
                <a:cs typeface="Times New Roman" panose="02020603050405020304" pitchFamily="18" charset="0"/>
              </a:rPr>
              <a:t>Learning Comprehensive Spatiotemporal Representations for Skeleton-based Action Recognition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C8D72D05-C1FA-4D91-A467-BECB219FBC16}"/>
              </a:ext>
            </a:extLst>
          </p:cNvPr>
          <p:cNvSpPr>
            <a:spLocks noGrp="1"/>
          </p:cNvSpPr>
          <p:nvPr>
            <p:ph type="subTitle" idx="1"/>
          </p:nvPr>
        </p:nvSpPr>
        <p:spPr>
          <a:xfrm>
            <a:off x="1524000" y="3463925"/>
            <a:ext cx="9144000" cy="1676246"/>
          </a:xfrm>
        </p:spPr>
        <p:txBody>
          <a:bodyPr>
            <a:noAutofit/>
          </a:bodyPr>
          <a:lstStyle/>
          <a:p>
            <a:r>
              <a:rPr lang="zh-CN" altLang="en-US" sz="2800" dirty="0">
                <a:solidFill>
                  <a:schemeClr val="tx1"/>
                </a:solidFill>
              </a:rPr>
              <a:t>主讲人：任放</a:t>
            </a:r>
            <a:endParaRPr lang="en-US" altLang="zh-CN" sz="2800" dirty="0">
              <a:solidFill>
                <a:schemeClr val="tx1"/>
              </a:solidFill>
            </a:endParaRPr>
          </a:p>
          <a:p>
            <a:r>
              <a:rPr lang="zh-CN" altLang="en-US" sz="2800" dirty="0">
                <a:solidFill>
                  <a:schemeClr val="tx1"/>
                </a:solidFill>
              </a:rPr>
              <a:t>导师：唐超 副教授</a:t>
            </a:r>
            <a:endParaRPr lang="en-US" altLang="zh-CN" sz="2800" dirty="0">
              <a:solidFill>
                <a:schemeClr val="tx1"/>
              </a:solidFill>
            </a:endParaRPr>
          </a:p>
          <a:p>
            <a:r>
              <a:rPr lang="zh-CN" altLang="en-US" sz="2800" dirty="0">
                <a:solidFill>
                  <a:schemeClr val="tx1"/>
                </a:solidFill>
              </a:rPr>
              <a:t>学院：人工智能与大数据学院</a:t>
            </a:r>
            <a:endParaRPr lang="en-US" altLang="zh-CN" sz="2800" dirty="0">
              <a:solidFill>
                <a:schemeClr val="tx1"/>
              </a:solidFill>
            </a:endParaRPr>
          </a:p>
          <a:p>
            <a:r>
              <a:rPr lang="zh-CN" altLang="en-US" sz="2800" dirty="0">
                <a:solidFill>
                  <a:schemeClr val="tx1"/>
                </a:solidFill>
              </a:rPr>
              <a:t>年级与专业：</a:t>
            </a:r>
            <a:r>
              <a:rPr lang="en-US" altLang="zh-CN" sz="2800" dirty="0">
                <a:solidFill>
                  <a:schemeClr val="tx1"/>
                </a:solidFill>
              </a:rPr>
              <a:t>2021</a:t>
            </a:r>
            <a:r>
              <a:rPr lang="zh-CN" altLang="en-US" sz="2800" dirty="0">
                <a:solidFill>
                  <a:schemeClr val="tx1"/>
                </a:solidFill>
              </a:rPr>
              <a:t>级电子信息</a:t>
            </a:r>
            <a:r>
              <a:rPr lang="en-US" altLang="zh-CN" sz="2800" dirty="0">
                <a:solidFill>
                  <a:schemeClr val="tx1"/>
                </a:solidFill>
              </a:rPr>
              <a:t>-</a:t>
            </a:r>
            <a:r>
              <a:rPr lang="zh-CN" altLang="en-US" sz="2800" dirty="0">
                <a:solidFill>
                  <a:schemeClr val="tx1"/>
                </a:solidFill>
              </a:rPr>
              <a:t>计算机技术</a:t>
            </a:r>
            <a:endParaRPr lang="en-US" altLang="zh-CN" sz="2800" dirty="0">
              <a:solidFill>
                <a:schemeClr val="tx1"/>
              </a:solidFill>
            </a:endParaRPr>
          </a:p>
        </p:txBody>
      </p:sp>
      <p:sp>
        <p:nvSpPr>
          <p:cNvPr id="4" name="日期占位符 3">
            <a:extLst>
              <a:ext uri="{FF2B5EF4-FFF2-40B4-BE49-F238E27FC236}">
                <a16:creationId xmlns:a16="http://schemas.microsoft.com/office/drawing/2014/main" id="{A5369DE4-E9A9-47B7-AD8E-34EC36C8FA9E}"/>
              </a:ext>
            </a:extLst>
          </p:cNvPr>
          <p:cNvSpPr>
            <a:spLocks noGrp="1"/>
          </p:cNvSpPr>
          <p:nvPr>
            <p:ph type="dt" sz="half" idx="10"/>
          </p:nvPr>
        </p:nvSpPr>
        <p:spPr/>
        <p:txBody>
          <a:bodyPr/>
          <a:lstStyle/>
          <a:p>
            <a:fld id="{F353EB93-3C47-44F0-83BA-7D614E1999E2}"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9218A59E-FFCD-4DED-A8CE-42C81CB9963E}"/>
              </a:ext>
            </a:extLst>
          </p:cNvPr>
          <p:cNvSpPr>
            <a:spLocks noGrp="1"/>
          </p:cNvSpPr>
          <p:nvPr>
            <p:ph type="sldNum" sz="quarter" idx="12"/>
          </p:nvPr>
        </p:nvSpPr>
        <p:spPr/>
        <p:txBody>
          <a:bodyPr/>
          <a:lstStyle/>
          <a:p>
            <a:fld id="{CF856BB3-76D9-4B5D-995C-68FA1768510B}" type="slidenum">
              <a:rPr lang="zh-CN" altLang="en-US" smtClean="0"/>
              <a:t>1</a:t>
            </a:fld>
            <a:endParaRPr lang="zh-CN" altLang="en-US"/>
          </a:p>
        </p:txBody>
      </p:sp>
      <p:sp>
        <p:nvSpPr>
          <p:cNvPr id="8" name="页脚占位符 7">
            <a:extLst>
              <a:ext uri="{FF2B5EF4-FFF2-40B4-BE49-F238E27FC236}">
                <a16:creationId xmlns:a16="http://schemas.microsoft.com/office/drawing/2014/main" id="{91F35623-818C-4048-A6F0-60D84DFF88E9}"/>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339894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论文概述</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a:bodyPr>
          <a:lstStyle/>
          <a:p>
            <a:pPr marL="0" indent="0">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工作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Skeleton-Based Human Action Recognition by Fusing Attention Based Three-stream Convolutional Neural Network and SVM </a:t>
            </a: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2000" dirty="0">
                <a:latin typeface="Times New Roman" panose="02020603050405020304" pitchFamily="18" charset="0"/>
                <a:cs typeface="Times New Roman" panose="02020603050405020304" pitchFamily="18" charset="0"/>
              </a:rPr>
              <a:t>Figure 3. </a:t>
            </a:r>
            <a:r>
              <a:rPr lang="en-US" altLang="zh-CN" sz="1800" b="0" i="0" dirty="0">
                <a:solidFill>
                  <a:srgbClr val="000000"/>
                </a:solidFill>
                <a:effectLst/>
                <a:latin typeface="Times-Roman"/>
              </a:rPr>
              <a:t>Framework of the work 1</a:t>
            </a:r>
            <a:endParaRPr lang="en-US" altLang="zh-CN" sz="2000" dirty="0">
              <a:latin typeface="Times New Roman" panose="02020603050405020304" pitchFamily="18" charset="0"/>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10</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5" name="图片 4">
            <a:extLst>
              <a:ext uri="{FF2B5EF4-FFF2-40B4-BE49-F238E27FC236}">
                <a16:creationId xmlns:a16="http://schemas.microsoft.com/office/drawing/2014/main" id="{1DB87F36-CC18-F237-B7E5-48ADFDD4B7E5}"/>
              </a:ext>
            </a:extLst>
          </p:cNvPr>
          <p:cNvPicPr>
            <a:picLocks noChangeAspect="1"/>
          </p:cNvPicPr>
          <p:nvPr/>
        </p:nvPicPr>
        <p:blipFill>
          <a:blip r:embed="rId2"/>
          <a:stretch>
            <a:fillRect/>
          </a:stretch>
        </p:blipFill>
        <p:spPr>
          <a:xfrm>
            <a:off x="1090732" y="2189527"/>
            <a:ext cx="10010536" cy="3003161"/>
          </a:xfrm>
          <a:prstGeom prst="rect">
            <a:avLst/>
          </a:prstGeom>
        </p:spPr>
      </p:pic>
    </p:spTree>
    <p:extLst>
      <p:ext uri="{BB962C8B-B14F-4D97-AF65-F5344CB8AC3E}">
        <p14:creationId xmlns:p14="http://schemas.microsoft.com/office/powerpoint/2010/main" val="342001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论文概述</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marL="0" indent="0">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工作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Learning Comprehensive Spatiotemporal Representations for Skeleton-based Action Recognition</a:t>
            </a: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en-US" altLang="zh-CN" sz="1800" dirty="0">
                <a:latin typeface="Times New Roman" panose="02020603050405020304" pitchFamily="18" charset="0"/>
                <a:cs typeface="Times New Roman" panose="02020603050405020304" pitchFamily="18" charset="0"/>
              </a:rPr>
              <a:t>                </a:t>
            </a:r>
          </a:p>
          <a:p>
            <a:pPr marL="0" indent="0" algn="ctr">
              <a:lnSpc>
                <a:spcPct val="150000"/>
              </a:lnSpc>
              <a:buNone/>
            </a:pPr>
            <a:endParaRPr lang="en-US" altLang="zh-CN" sz="1800"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Figure 4. </a:t>
            </a:r>
            <a:r>
              <a:rPr lang="en-US" altLang="zh-CN" sz="1800" b="0" i="0" dirty="0">
                <a:solidFill>
                  <a:srgbClr val="000000"/>
                </a:solidFill>
                <a:effectLst/>
                <a:latin typeface="Times New Roman" panose="02020603050405020304" pitchFamily="18" charset="0"/>
                <a:cs typeface="Times New Roman" panose="02020603050405020304" pitchFamily="18" charset="0"/>
              </a:rPr>
              <a:t>Framework of the work 2</a:t>
            </a:r>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11</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7" name="图片 6">
            <a:extLst>
              <a:ext uri="{FF2B5EF4-FFF2-40B4-BE49-F238E27FC236}">
                <a16:creationId xmlns:a16="http://schemas.microsoft.com/office/drawing/2014/main" id="{E777C5F4-B6D2-93D3-DADC-C64A5EDD8110}"/>
              </a:ext>
            </a:extLst>
          </p:cNvPr>
          <p:cNvPicPr>
            <a:picLocks noChangeAspect="1"/>
          </p:cNvPicPr>
          <p:nvPr/>
        </p:nvPicPr>
        <p:blipFill>
          <a:blip r:embed="rId2"/>
          <a:stretch>
            <a:fillRect/>
          </a:stretch>
        </p:blipFill>
        <p:spPr>
          <a:xfrm>
            <a:off x="1629376" y="1757981"/>
            <a:ext cx="8933248" cy="3979423"/>
          </a:xfrm>
          <a:prstGeom prst="rect">
            <a:avLst/>
          </a:prstGeom>
        </p:spPr>
      </p:pic>
    </p:spTree>
    <p:extLst>
      <p:ext uri="{BB962C8B-B14F-4D97-AF65-F5344CB8AC3E}">
        <p14:creationId xmlns:p14="http://schemas.microsoft.com/office/powerpoint/2010/main" val="212538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论文概述</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marL="0" indent="0">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工作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effectLst/>
                <a:latin typeface="Times New Roman" panose="02020603050405020304" pitchFamily="18" charset="0"/>
                <a:cs typeface="Times New Roman" panose="02020603050405020304" pitchFamily="18" charset="0"/>
              </a:rPr>
              <a:t> Dual-path Spatio-temporal Modeling Network with Supervised Contrastive Learning for Skeleton-based Action Recognition</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en-US" altLang="zh-CN" sz="1800" dirty="0">
                <a:latin typeface="Times New Roman" panose="02020603050405020304" pitchFamily="18" charset="0"/>
                <a:cs typeface="Times New Roman" panose="02020603050405020304" pitchFamily="18" charset="0"/>
              </a:rPr>
              <a:t>                </a:t>
            </a:r>
          </a:p>
          <a:p>
            <a:pPr marL="0" indent="0" algn="ctr">
              <a:lnSpc>
                <a:spcPct val="150000"/>
              </a:lnSpc>
              <a:buNone/>
            </a:pPr>
            <a:endParaRPr lang="en-US" altLang="zh-CN" sz="1800" dirty="0">
              <a:latin typeface="Times New Roman" panose="02020603050405020304" pitchFamily="18" charset="0"/>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Figure 5. </a:t>
            </a:r>
            <a:r>
              <a:rPr lang="en-US" altLang="zh-CN" sz="1800" b="0" i="0" dirty="0">
                <a:solidFill>
                  <a:srgbClr val="000000"/>
                </a:solidFill>
                <a:effectLst/>
                <a:latin typeface="Times New Roman" panose="02020603050405020304" pitchFamily="18" charset="0"/>
                <a:cs typeface="Times New Roman" panose="02020603050405020304" pitchFamily="18" charset="0"/>
              </a:rPr>
              <a:t>Framework of the work 3</a:t>
            </a:r>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11/20/2023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12</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36" name="图片 35">
            <a:extLst>
              <a:ext uri="{FF2B5EF4-FFF2-40B4-BE49-F238E27FC236}">
                <a16:creationId xmlns:a16="http://schemas.microsoft.com/office/drawing/2014/main" id="{5E5D29A2-B966-5C38-9A8A-DF0F16578186}"/>
              </a:ext>
            </a:extLst>
          </p:cNvPr>
          <p:cNvPicPr>
            <a:picLocks noChangeAspect="1"/>
          </p:cNvPicPr>
          <p:nvPr/>
        </p:nvPicPr>
        <p:blipFill>
          <a:blip r:embed="rId2"/>
          <a:stretch>
            <a:fillRect/>
          </a:stretch>
        </p:blipFill>
        <p:spPr>
          <a:xfrm>
            <a:off x="733735" y="2189527"/>
            <a:ext cx="10724530" cy="3374251"/>
          </a:xfrm>
          <a:prstGeom prst="rect">
            <a:avLst/>
          </a:prstGeom>
        </p:spPr>
      </p:pic>
    </p:spTree>
    <p:extLst>
      <p:ext uri="{BB962C8B-B14F-4D97-AF65-F5344CB8AC3E}">
        <p14:creationId xmlns:p14="http://schemas.microsoft.com/office/powerpoint/2010/main" val="226715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目录</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第一部分：基础介绍</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第二部分：卷积神经网络</a:t>
            </a:r>
            <a:endParaRPr lang="en-US" altLang="zh-CN"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第三部分：图卷积神经网络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第四部分：论文工作分享</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第五部分：总结与展望</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13</a:t>
            </a:fld>
            <a:endParaRPr lang="en-US" altLang="zh-CN"/>
          </a:p>
        </p:txBody>
      </p:sp>
    </p:spTree>
    <p:extLst>
      <p:ext uri="{BB962C8B-B14F-4D97-AF65-F5344CB8AC3E}">
        <p14:creationId xmlns:p14="http://schemas.microsoft.com/office/powerpoint/2010/main" val="282221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卷积神经网络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卷积神经网络（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Convolutional Neural Networks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CNN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）是目前</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基于深度学习计算机视觉领域</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中重要的研究模型之一，是由机器学习中的多层感知机发展而来。</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卷积是</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CNN</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模型的核心操作。</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目的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：提取特征图的特征，包括纹理、边缘以及高级语义特征等。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特点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：具有层次化表达的特点，即网络层越深，提取到的特征越高级。</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本质</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：就是利用一个参数共享的过滤器（卷积核），</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通过计算中心像素点以及相邻像素点的加权和来构成特征图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，其中的权重就是卷积核的权重参数。</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构成：</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输入层、卷积层、池化层、激活层、全连接层、输出层等</a:t>
            </a:r>
            <a:endParaRPr lang="en-US" altLang="zh-CN" dirty="0"/>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11/22/2023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14</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39868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矩形 523">
            <a:extLst>
              <a:ext uri="{FF2B5EF4-FFF2-40B4-BE49-F238E27FC236}">
                <a16:creationId xmlns:a16="http://schemas.microsoft.com/office/drawing/2014/main" id="{589FDDD7-E266-1FEF-A1EF-F356A073212C}"/>
              </a:ext>
            </a:extLst>
          </p:cNvPr>
          <p:cNvSpPr/>
          <p:nvPr/>
        </p:nvSpPr>
        <p:spPr>
          <a:xfrm>
            <a:off x="423484" y="1209645"/>
            <a:ext cx="11412612" cy="1974552"/>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卷积</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目的：</a:t>
            </a:r>
            <a:r>
              <a:rPr lang="zh-CN" altLang="en-US" dirty="0">
                <a:latin typeface="黑体" panose="02010609060101010101" pitchFamily="49" charset="-122"/>
                <a:ea typeface="黑体" panose="02010609060101010101" pitchFamily="49" charset="-122"/>
                <a:cs typeface="Times New Roman" panose="02020603050405020304" pitchFamily="18" charset="0"/>
              </a:rPr>
              <a:t>通过卷积核提取（</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聚合</a:t>
            </a:r>
            <a:r>
              <a:rPr lang="zh-CN" altLang="en-US" dirty="0">
                <a:latin typeface="黑体" panose="02010609060101010101" pitchFamily="49" charset="-122"/>
                <a:ea typeface="黑体" panose="02010609060101010101" pitchFamily="49" charset="-122"/>
                <a:cs typeface="Times New Roman" panose="02020603050405020304" pitchFamily="18" charset="0"/>
              </a:rPr>
              <a:t>）图像中的特征；</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操作</a:t>
            </a:r>
            <a:r>
              <a:rPr lang="zh-CN" altLang="en-US" dirty="0">
                <a:latin typeface="黑体" panose="02010609060101010101" pitchFamily="49" charset="-122"/>
                <a:ea typeface="黑体" panose="02010609060101010101" pitchFamily="49" charset="-122"/>
                <a:cs typeface="Times New Roman" panose="02020603050405020304" pitchFamily="18" charset="0"/>
              </a:rPr>
              <a:t>：卷积核在二维图像上进行滑动邻域操作。</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6. Convolution operation schematic</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11/22/2023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15</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97" name="Google Shape;2615;p41">
            <a:extLst>
              <a:ext uri="{FF2B5EF4-FFF2-40B4-BE49-F238E27FC236}">
                <a16:creationId xmlns:a16="http://schemas.microsoft.com/office/drawing/2014/main" id="{73BFD6CC-4DEE-1F57-BB26-61E3BA60E124}"/>
              </a:ext>
            </a:extLst>
          </p:cNvPr>
          <p:cNvGrpSpPr/>
          <p:nvPr/>
        </p:nvGrpSpPr>
        <p:grpSpPr>
          <a:xfrm>
            <a:off x="1474731" y="3342151"/>
            <a:ext cx="2467991" cy="2523583"/>
            <a:chOff x="5448325" y="610550"/>
            <a:chExt cx="2742700" cy="2742000"/>
          </a:xfrm>
        </p:grpSpPr>
        <p:sp>
          <p:nvSpPr>
            <p:cNvPr id="298" name="Google Shape;2616;p41">
              <a:extLst>
                <a:ext uri="{FF2B5EF4-FFF2-40B4-BE49-F238E27FC236}">
                  <a16:creationId xmlns:a16="http://schemas.microsoft.com/office/drawing/2014/main" id="{805E3BF3-3DB4-EE93-60EB-DA46316F22E7}"/>
                </a:ext>
              </a:extLst>
            </p:cNvPr>
            <p:cNvSpPr/>
            <p:nvPr/>
          </p:nvSpPr>
          <p:spPr>
            <a:xfrm>
              <a:off x="54483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617;p41">
              <a:extLst>
                <a:ext uri="{FF2B5EF4-FFF2-40B4-BE49-F238E27FC236}">
                  <a16:creationId xmlns:a16="http://schemas.microsoft.com/office/drawing/2014/main" id="{680870BA-41C5-0DF2-DD95-DB07893B6964}"/>
                </a:ext>
              </a:extLst>
            </p:cNvPr>
            <p:cNvSpPr/>
            <p:nvPr/>
          </p:nvSpPr>
          <p:spPr>
            <a:xfrm>
              <a:off x="57225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618;p41">
              <a:extLst>
                <a:ext uri="{FF2B5EF4-FFF2-40B4-BE49-F238E27FC236}">
                  <a16:creationId xmlns:a16="http://schemas.microsoft.com/office/drawing/2014/main" id="{0BBF90E8-0E35-6E36-07F6-485B33592F2E}"/>
                </a:ext>
              </a:extLst>
            </p:cNvPr>
            <p:cNvSpPr/>
            <p:nvPr/>
          </p:nvSpPr>
          <p:spPr>
            <a:xfrm>
              <a:off x="59967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619;p41">
              <a:extLst>
                <a:ext uri="{FF2B5EF4-FFF2-40B4-BE49-F238E27FC236}">
                  <a16:creationId xmlns:a16="http://schemas.microsoft.com/office/drawing/2014/main" id="{F6762AD2-5924-B4D0-14A2-EFE1D9E967F4}"/>
                </a:ext>
              </a:extLst>
            </p:cNvPr>
            <p:cNvSpPr/>
            <p:nvPr/>
          </p:nvSpPr>
          <p:spPr>
            <a:xfrm>
              <a:off x="6270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620;p41">
              <a:extLst>
                <a:ext uri="{FF2B5EF4-FFF2-40B4-BE49-F238E27FC236}">
                  <a16:creationId xmlns:a16="http://schemas.microsoft.com/office/drawing/2014/main" id="{D955081C-0962-AB0E-90B8-B95337987472}"/>
                </a:ext>
              </a:extLst>
            </p:cNvPr>
            <p:cNvSpPr/>
            <p:nvPr/>
          </p:nvSpPr>
          <p:spPr>
            <a:xfrm>
              <a:off x="6545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621;p41">
              <a:extLst>
                <a:ext uri="{FF2B5EF4-FFF2-40B4-BE49-F238E27FC236}">
                  <a16:creationId xmlns:a16="http://schemas.microsoft.com/office/drawing/2014/main" id="{E73D05C6-3526-C426-A959-06F66388AE9E}"/>
                </a:ext>
              </a:extLst>
            </p:cNvPr>
            <p:cNvSpPr/>
            <p:nvPr/>
          </p:nvSpPr>
          <p:spPr>
            <a:xfrm>
              <a:off x="68193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622;p41">
              <a:extLst>
                <a:ext uri="{FF2B5EF4-FFF2-40B4-BE49-F238E27FC236}">
                  <a16:creationId xmlns:a16="http://schemas.microsoft.com/office/drawing/2014/main" id="{68E4A9D5-C4EB-07AD-7542-F8E1D538C7F9}"/>
                </a:ext>
              </a:extLst>
            </p:cNvPr>
            <p:cNvSpPr/>
            <p:nvPr/>
          </p:nvSpPr>
          <p:spPr>
            <a:xfrm>
              <a:off x="70935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623;p41">
              <a:extLst>
                <a:ext uri="{FF2B5EF4-FFF2-40B4-BE49-F238E27FC236}">
                  <a16:creationId xmlns:a16="http://schemas.microsoft.com/office/drawing/2014/main" id="{DA8D5596-4F51-CDF6-34FA-B56782117DA7}"/>
                </a:ext>
              </a:extLst>
            </p:cNvPr>
            <p:cNvSpPr/>
            <p:nvPr/>
          </p:nvSpPr>
          <p:spPr>
            <a:xfrm>
              <a:off x="73677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624;p41">
              <a:extLst>
                <a:ext uri="{FF2B5EF4-FFF2-40B4-BE49-F238E27FC236}">
                  <a16:creationId xmlns:a16="http://schemas.microsoft.com/office/drawing/2014/main" id="{C505FC8D-A096-840C-986D-216F9F4D1CEE}"/>
                </a:ext>
              </a:extLst>
            </p:cNvPr>
            <p:cNvSpPr/>
            <p:nvPr/>
          </p:nvSpPr>
          <p:spPr>
            <a:xfrm>
              <a:off x="7641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625;p41">
              <a:extLst>
                <a:ext uri="{FF2B5EF4-FFF2-40B4-BE49-F238E27FC236}">
                  <a16:creationId xmlns:a16="http://schemas.microsoft.com/office/drawing/2014/main" id="{8FA4BD35-3350-E37A-470E-5ED6562898F0}"/>
                </a:ext>
              </a:extLst>
            </p:cNvPr>
            <p:cNvSpPr/>
            <p:nvPr/>
          </p:nvSpPr>
          <p:spPr>
            <a:xfrm>
              <a:off x="7916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626;p41">
              <a:extLst>
                <a:ext uri="{FF2B5EF4-FFF2-40B4-BE49-F238E27FC236}">
                  <a16:creationId xmlns:a16="http://schemas.microsoft.com/office/drawing/2014/main" id="{68F9032C-A9D8-81E2-CB1B-FA3367F736AB}"/>
                </a:ext>
              </a:extLst>
            </p:cNvPr>
            <p:cNvSpPr/>
            <p:nvPr/>
          </p:nvSpPr>
          <p:spPr>
            <a:xfrm>
              <a:off x="54483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627;p41">
              <a:extLst>
                <a:ext uri="{FF2B5EF4-FFF2-40B4-BE49-F238E27FC236}">
                  <a16:creationId xmlns:a16="http://schemas.microsoft.com/office/drawing/2014/main" id="{7E8994C5-E7E8-30D4-2E4E-E219F31934F3}"/>
                </a:ext>
              </a:extLst>
            </p:cNvPr>
            <p:cNvSpPr/>
            <p:nvPr/>
          </p:nvSpPr>
          <p:spPr>
            <a:xfrm>
              <a:off x="57225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628;p41">
              <a:extLst>
                <a:ext uri="{FF2B5EF4-FFF2-40B4-BE49-F238E27FC236}">
                  <a16:creationId xmlns:a16="http://schemas.microsoft.com/office/drawing/2014/main" id="{C46B0D41-1217-134B-5270-9204A955B746}"/>
                </a:ext>
              </a:extLst>
            </p:cNvPr>
            <p:cNvSpPr/>
            <p:nvPr/>
          </p:nvSpPr>
          <p:spPr>
            <a:xfrm>
              <a:off x="59967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629;p41">
              <a:extLst>
                <a:ext uri="{FF2B5EF4-FFF2-40B4-BE49-F238E27FC236}">
                  <a16:creationId xmlns:a16="http://schemas.microsoft.com/office/drawing/2014/main" id="{1C3485C6-41AE-48AA-5F8E-9424E631EDA7}"/>
                </a:ext>
              </a:extLst>
            </p:cNvPr>
            <p:cNvSpPr/>
            <p:nvPr/>
          </p:nvSpPr>
          <p:spPr>
            <a:xfrm>
              <a:off x="6270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630;p41">
              <a:extLst>
                <a:ext uri="{FF2B5EF4-FFF2-40B4-BE49-F238E27FC236}">
                  <a16:creationId xmlns:a16="http://schemas.microsoft.com/office/drawing/2014/main" id="{ACCF7655-5497-25B6-3D86-F6068DFE1852}"/>
                </a:ext>
              </a:extLst>
            </p:cNvPr>
            <p:cNvSpPr/>
            <p:nvPr/>
          </p:nvSpPr>
          <p:spPr>
            <a:xfrm>
              <a:off x="6545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631;p41">
              <a:extLst>
                <a:ext uri="{FF2B5EF4-FFF2-40B4-BE49-F238E27FC236}">
                  <a16:creationId xmlns:a16="http://schemas.microsoft.com/office/drawing/2014/main" id="{70BDB13C-7195-C635-F1F5-39CE82CCED07}"/>
                </a:ext>
              </a:extLst>
            </p:cNvPr>
            <p:cNvSpPr/>
            <p:nvPr/>
          </p:nvSpPr>
          <p:spPr>
            <a:xfrm>
              <a:off x="68193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632;p41">
              <a:extLst>
                <a:ext uri="{FF2B5EF4-FFF2-40B4-BE49-F238E27FC236}">
                  <a16:creationId xmlns:a16="http://schemas.microsoft.com/office/drawing/2014/main" id="{5F08F2BD-6569-ED37-FE9E-619082054E1C}"/>
                </a:ext>
              </a:extLst>
            </p:cNvPr>
            <p:cNvSpPr/>
            <p:nvPr/>
          </p:nvSpPr>
          <p:spPr>
            <a:xfrm>
              <a:off x="70935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633;p41">
              <a:extLst>
                <a:ext uri="{FF2B5EF4-FFF2-40B4-BE49-F238E27FC236}">
                  <a16:creationId xmlns:a16="http://schemas.microsoft.com/office/drawing/2014/main" id="{747EC778-1F77-8C76-4EDF-B954EB804212}"/>
                </a:ext>
              </a:extLst>
            </p:cNvPr>
            <p:cNvSpPr/>
            <p:nvPr/>
          </p:nvSpPr>
          <p:spPr>
            <a:xfrm>
              <a:off x="73677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634;p41">
              <a:extLst>
                <a:ext uri="{FF2B5EF4-FFF2-40B4-BE49-F238E27FC236}">
                  <a16:creationId xmlns:a16="http://schemas.microsoft.com/office/drawing/2014/main" id="{2416A79D-6120-F679-7CB9-D0D18614BE9D}"/>
                </a:ext>
              </a:extLst>
            </p:cNvPr>
            <p:cNvSpPr/>
            <p:nvPr/>
          </p:nvSpPr>
          <p:spPr>
            <a:xfrm>
              <a:off x="7641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635;p41">
              <a:extLst>
                <a:ext uri="{FF2B5EF4-FFF2-40B4-BE49-F238E27FC236}">
                  <a16:creationId xmlns:a16="http://schemas.microsoft.com/office/drawing/2014/main" id="{371C66F6-CF76-B0AC-8DD2-B07D63859CFF}"/>
                </a:ext>
              </a:extLst>
            </p:cNvPr>
            <p:cNvSpPr/>
            <p:nvPr/>
          </p:nvSpPr>
          <p:spPr>
            <a:xfrm>
              <a:off x="7916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636;p41">
              <a:extLst>
                <a:ext uri="{FF2B5EF4-FFF2-40B4-BE49-F238E27FC236}">
                  <a16:creationId xmlns:a16="http://schemas.microsoft.com/office/drawing/2014/main" id="{5513EBB3-4B99-3284-2577-030F6871ED0C}"/>
                </a:ext>
              </a:extLst>
            </p:cNvPr>
            <p:cNvSpPr/>
            <p:nvPr/>
          </p:nvSpPr>
          <p:spPr>
            <a:xfrm>
              <a:off x="54490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637;p41">
              <a:extLst>
                <a:ext uri="{FF2B5EF4-FFF2-40B4-BE49-F238E27FC236}">
                  <a16:creationId xmlns:a16="http://schemas.microsoft.com/office/drawing/2014/main" id="{9642A9DB-1C59-7725-59B8-673C3C9BE6F8}"/>
                </a:ext>
              </a:extLst>
            </p:cNvPr>
            <p:cNvSpPr/>
            <p:nvPr/>
          </p:nvSpPr>
          <p:spPr>
            <a:xfrm>
              <a:off x="57232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638;p41">
              <a:extLst>
                <a:ext uri="{FF2B5EF4-FFF2-40B4-BE49-F238E27FC236}">
                  <a16:creationId xmlns:a16="http://schemas.microsoft.com/office/drawing/2014/main" id="{0C6A04CA-B1B1-13FD-3FDF-56986640BA40}"/>
                </a:ext>
              </a:extLst>
            </p:cNvPr>
            <p:cNvSpPr/>
            <p:nvPr/>
          </p:nvSpPr>
          <p:spPr>
            <a:xfrm>
              <a:off x="59974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639;p41">
              <a:extLst>
                <a:ext uri="{FF2B5EF4-FFF2-40B4-BE49-F238E27FC236}">
                  <a16:creationId xmlns:a16="http://schemas.microsoft.com/office/drawing/2014/main" id="{4148A540-C81B-FED9-7D58-2795FD433B10}"/>
                </a:ext>
              </a:extLst>
            </p:cNvPr>
            <p:cNvSpPr/>
            <p:nvPr/>
          </p:nvSpPr>
          <p:spPr>
            <a:xfrm>
              <a:off x="6271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640;p41">
              <a:extLst>
                <a:ext uri="{FF2B5EF4-FFF2-40B4-BE49-F238E27FC236}">
                  <a16:creationId xmlns:a16="http://schemas.microsoft.com/office/drawing/2014/main" id="{36CF3AAF-D999-A482-4369-A3A8B33BB095}"/>
                </a:ext>
              </a:extLst>
            </p:cNvPr>
            <p:cNvSpPr/>
            <p:nvPr/>
          </p:nvSpPr>
          <p:spPr>
            <a:xfrm>
              <a:off x="6545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641;p41">
              <a:extLst>
                <a:ext uri="{FF2B5EF4-FFF2-40B4-BE49-F238E27FC236}">
                  <a16:creationId xmlns:a16="http://schemas.microsoft.com/office/drawing/2014/main" id="{996E3B05-A4F2-3785-76A0-F14A0843090A}"/>
                </a:ext>
              </a:extLst>
            </p:cNvPr>
            <p:cNvSpPr/>
            <p:nvPr/>
          </p:nvSpPr>
          <p:spPr>
            <a:xfrm>
              <a:off x="68200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642;p41">
              <a:extLst>
                <a:ext uri="{FF2B5EF4-FFF2-40B4-BE49-F238E27FC236}">
                  <a16:creationId xmlns:a16="http://schemas.microsoft.com/office/drawing/2014/main" id="{012098B7-BFF9-8097-47EC-10A8C33E8C79}"/>
                </a:ext>
              </a:extLst>
            </p:cNvPr>
            <p:cNvSpPr/>
            <p:nvPr/>
          </p:nvSpPr>
          <p:spPr>
            <a:xfrm>
              <a:off x="70942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643;p41">
              <a:extLst>
                <a:ext uri="{FF2B5EF4-FFF2-40B4-BE49-F238E27FC236}">
                  <a16:creationId xmlns:a16="http://schemas.microsoft.com/office/drawing/2014/main" id="{D7CB13CC-3D6A-8A0E-3B99-EF946D76791A}"/>
                </a:ext>
              </a:extLst>
            </p:cNvPr>
            <p:cNvSpPr/>
            <p:nvPr/>
          </p:nvSpPr>
          <p:spPr>
            <a:xfrm>
              <a:off x="73684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644;p41">
              <a:extLst>
                <a:ext uri="{FF2B5EF4-FFF2-40B4-BE49-F238E27FC236}">
                  <a16:creationId xmlns:a16="http://schemas.microsoft.com/office/drawing/2014/main" id="{D829E377-3E8E-A959-D51F-807D2A0A8BF7}"/>
                </a:ext>
              </a:extLst>
            </p:cNvPr>
            <p:cNvSpPr/>
            <p:nvPr/>
          </p:nvSpPr>
          <p:spPr>
            <a:xfrm>
              <a:off x="7642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645;p41">
              <a:extLst>
                <a:ext uri="{FF2B5EF4-FFF2-40B4-BE49-F238E27FC236}">
                  <a16:creationId xmlns:a16="http://schemas.microsoft.com/office/drawing/2014/main" id="{DCF10698-5A4A-1537-4E87-7DB46315CEC3}"/>
                </a:ext>
              </a:extLst>
            </p:cNvPr>
            <p:cNvSpPr/>
            <p:nvPr/>
          </p:nvSpPr>
          <p:spPr>
            <a:xfrm>
              <a:off x="7916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646;p41">
              <a:extLst>
                <a:ext uri="{FF2B5EF4-FFF2-40B4-BE49-F238E27FC236}">
                  <a16:creationId xmlns:a16="http://schemas.microsoft.com/office/drawing/2014/main" id="{829D279B-D91E-18EF-3F65-7916EEC63032}"/>
                </a:ext>
              </a:extLst>
            </p:cNvPr>
            <p:cNvSpPr/>
            <p:nvPr/>
          </p:nvSpPr>
          <p:spPr>
            <a:xfrm>
              <a:off x="5449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647;p41">
              <a:extLst>
                <a:ext uri="{FF2B5EF4-FFF2-40B4-BE49-F238E27FC236}">
                  <a16:creationId xmlns:a16="http://schemas.microsoft.com/office/drawing/2014/main" id="{2DAF5BBE-0533-5D1D-BBA5-A3871B8AFE1F}"/>
                </a:ext>
              </a:extLst>
            </p:cNvPr>
            <p:cNvSpPr/>
            <p:nvPr/>
          </p:nvSpPr>
          <p:spPr>
            <a:xfrm>
              <a:off x="5723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648;p41">
              <a:extLst>
                <a:ext uri="{FF2B5EF4-FFF2-40B4-BE49-F238E27FC236}">
                  <a16:creationId xmlns:a16="http://schemas.microsoft.com/office/drawing/2014/main" id="{EDBC4334-28AF-5975-A586-12E33AD673FA}"/>
                </a:ext>
              </a:extLst>
            </p:cNvPr>
            <p:cNvSpPr/>
            <p:nvPr/>
          </p:nvSpPr>
          <p:spPr>
            <a:xfrm>
              <a:off x="5997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649;p41">
              <a:extLst>
                <a:ext uri="{FF2B5EF4-FFF2-40B4-BE49-F238E27FC236}">
                  <a16:creationId xmlns:a16="http://schemas.microsoft.com/office/drawing/2014/main" id="{756763F2-9746-567B-C621-6326E316562B}"/>
                </a:ext>
              </a:extLst>
            </p:cNvPr>
            <p:cNvSpPr/>
            <p:nvPr/>
          </p:nvSpPr>
          <p:spPr>
            <a:xfrm>
              <a:off x="6271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650;p41">
              <a:extLst>
                <a:ext uri="{FF2B5EF4-FFF2-40B4-BE49-F238E27FC236}">
                  <a16:creationId xmlns:a16="http://schemas.microsoft.com/office/drawing/2014/main" id="{B84B8F93-C0DD-834C-C690-8AE106A3D81E}"/>
                </a:ext>
              </a:extLst>
            </p:cNvPr>
            <p:cNvSpPr/>
            <p:nvPr/>
          </p:nvSpPr>
          <p:spPr>
            <a:xfrm>
              <a:off x="6545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651;p41">
              <a:extLst>
                <a:ext uri="{FF2B5EF4-FFF2-40B4-BE49-F238E27FC236}">
                  <a16:creationId xmlns:a16="http://schemas.microsoft.com/office/drawing/2014/main" id="{54560C9F-16AE-6D66-FB75-FCB32B7F2259}"/>
                </a:ext>
              </a:extLst>
            </p:cNvPr>
            <p:cNvSpPr/>
            <p:nvPr/>
          </p:nvSpPr>
          <p:spPr>
            <a:xfrm>
              <a:off x="6820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652;p41">
              <a:extLst>
                <a:ext uri="{FF2B5EF4-FFF2-40B4-BE49-F238E27FC236}">
                  <a16:creationId xmlns:a16="http://schemas.microsoft.com/office/drawing/2014/main" id="{B955F389-8063-7B03-FB7E-26E6ECF24E28}"/>
                </a:ext>
              </a:extLst>
            </p:cNvPr>
            <p:cNvSpPr/>
            <p:nvPr/>
          </p:nvSpPr>
          <p:spPr>
            <a:xfrm>
              <a:off x="7094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653;p41">
              <a:extLst>
                <a:ext uri="{FF2B5EF4-FFF2-40B4-BE49-F238E27FC236}">
                  <a16:creationId xmlns:a16="http://schemas.microsoft.com/office/drawing/2014/main" id="{B2646A3B-294D-EF75-B33A-1C4B501F4E5D}"/>
                </a:ext>
              </a:extLst>
            </p:cNvPr>
            <p:cNvSpPr/>
            <p:nvPr/>
          </p:nvSpPr>
          <p:spPr>
            <a:xfrm>
              <a:off x="7368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654;p41">
              <a:extLst>
                <a:ext uri="{FF2B5EF4-FFF2-40B4-BE49-F238E27FC236}">
                  <a16:creationId xmlns:a16="http://schemas.microsoft.com/office/drawing/2014/main" id="{1726754C-F888-CC22-A1CD-18D65E0B7B3B}"/>
                </a:ext>
              </a:extLst>
            </p:cNvPr>
            <p:cNvSpPr/>
            <p:nvPr/>
          </p:nvSpPr>
          <p:spPr>
            <a:xfrm>
              <a:off x="7642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655;p41">
              <a:extLst>
                <a:ext uri="{FF2B5EF4-FFF2-40B4-BE49-F238E27FC236}">
                  <a16:creationId xmlns:a16="http://schemas.microsoft.com/office/drawing/2014/main" id="{A37E3589-870F-A2EB-FCA9-9DD2F63DA3FF}"/>
                </a:ext>
              </a:extLst>
            </p:cNvPr>
            <p:cNvSpPr/>
            <p:nvPr/>
          </p:nvSpPr>
          <p:spPr>
            <a:xfrm>
              <a:off x="7916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656;p41">
              <a:extLst>
                <a:ext uri="{FF2B5EF4-FFF2-40B4-BE49-F238E27FC236}">
                  <a16:creationId xmlns:a16="http://schemas.microsoft.com/office/drawing/2014/main" id="{C3FFAE16-F6D5-CD26-02F1-0A1E883C12A6}"/>
                </a:ext>
              </a:extLst>
            </p:cNvPr>
            <p:cNvSpPr/>
            <p:nvPr/>
          </p:nvSpPr>
          <p:spPr>
            <a:xfrm>
              <a:off x="5449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657;p41">
              <a:extLst>
                <a:ext uri="{FF2B5EF4-FFF2-40B4-BE49-F238E27FC236}">
                  <a16:creationId xmlns:a16="http://schemas.microsoft.com/office/drawing/2014/main" id="{4BFF6BEE-06EC-924B-775E-6E777755E82A}"/>
                </a:ext>
              </a:extLst>
            </p:cNvPr>
            <p:cNvSpPr/>
            <p:nvPr/>
          </p:nvSpPr>
          <p:spPr>
            <a:xfrm>
              <a:off x="5723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658;p41">
              <a:extLst>
                <a:ext uri="{FF2B5EF4-FFF2-40B4-BE49-F238E27FC236}">
                  <a16:creationId xmlns:a16="http://schemas.microsoft.com/office/drawing/2014/main" id="{FB209A42-FC3E-C2D1-DB85-5FB568621E6F}"/>
                </a:ext>
              </a:extLst>
            </p:cNvPr>
            <p:cNvSpPr/>
            <p:nvPr/>
          </p:nvSpPr>
          <p:spPr>
            <a:xfrm>
              <a:off x="5997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659;p41">
              <a:extLst>
                <a:ext uri="{FF2B5EF4-FFF2-40B4-BE49-F238E27FC236}">
                  <a16:creationId xmlns:a16="http://schemas.microsoft.com/office/drawing/2014/main" id="{607DAC4B-AB33-69A1-CB32-C9C52B9FE719}"/>
                </a:ext>
              </a:extLst>
            </p:cNvPr>
            <p:cNvSpPr/>
            <p:nvPr/>
          </p:nvSpPr>
          <p:spPr>
            <a:xfrm>
              <a:off x="6271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660;p41">
              <a:extLst>
                <a:ext uri="{FF2B5EF4-FFF2-40B4-BE49-F238E27FC236}">
                  <a16:creationId xmlns:a16="http://schemas.microsoft.com/office/drawing/2014/main" id="{B77F2F1A-34C6-9B0A-303B-F66E9B3B5298}"/>
                </a:ext>
              </a:extLst>
            </p:cNvPr>
            <p:cNvSpPr/>
            <p:nvPr/>
          </p:nvSpPr>
          <p:spPr>
            <a:xfrm>
              <a:off x="6545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661;p41">
              <a:extLst>
                <a:ext uri="{FF2B5EF4-FFF2-40B4-BE49-F238E27FC236}">
                  <a16:creationId xmlns:a16="http://schemas.microsoft.com/office/drawing/2014/main" id="{5E44BB27-D0C4-5BFB-7DB2-896106C43A03}"/>
                </a:ext>
              </a:extLst>
            </p:cNvPr>
            <p:cNvSpPr/>
            <p:nvPr/>
          </p:nvSpPr>
          <p:spPr>
            <a:xfrm>
              <a:off x="6820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662;p41">
              <a:extLst>
                <a:ext uri="{FF2B5EF4-FFF2-40B4-BE49-F238E27FC236}">
                  <a16:creationId xmlns:a16="http://schemas.microsoft.com/office/drawing/2014/main" id="{468B35A8-903A-A94E-B664-6231EBE9125D}"/>
                </a:ext>
              </a:extLst>
            </p:cNvPr>
            <p:cNvSpPr/>
            <p:nvPr/>
          </p:nvSpPr>
          <p:spPr>
            <a:xfrm>
              <a:off x="7094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663;p41">
              <a:extLst>
                <a:ext uri="{FF2B5EF4-FFF2-40B4-BE49-F238E27FC236}">
                  <a16:creationId xmlns:a16="http://schemas.microsoft.com/office/drawing/2014/main" id="{D17FC4EE-F69D-F31D-959B-33AE6699D2B8}"/>
                </a:ext>
              </a:extLst>
            </p:cNvPr>
            <p:cNvSpPr/>
            <p:nvPr/>
          </p:nvSpPr>
          <p:spPr>
            <a:xfrm>
              <a:off x="7368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664;p41">
              <a:extLst>
                <a:ext uri="{FF2B5EF4-FFF2-40B4-BE49-F238E27FC236}">
                  <a16:creationId xmlns:a16="http://schemas.microsoft.com/office/drawing/2014/main" id="{F3E2571E-37DF-416C-F7E9-A96840A11084}"/>
                </a:ext>
              </a:extLst>
            </p:cNvPr>
            <p:cNvSpPr/>
            <p:nvPr/>
          </p:nvSpPr>
          <p:spPr>
            <a:xfrm>
              <a:off x="7642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665;p41">
              <a:extLst>
                <a:ext uri="{FF2B5EF4-FFF2-40B4-BE49-F238E27FC236}">
                  <a16:creationId xmlns:a16="http://schemas.microsoft.com/office/drawing/2014/main" id="{D38555D6-74D6-E28A-BC3A-0830BE0110BA}"/>
                </a:ext>
              </a:extLst>
            </p:cNvPr>
            <p:cNvSpPr/>
            <p:nvPr/>
          </p:nvSpPr>
          <p:spPr>
            <a:xfrm>
              <a:off x="7916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666;p41">
              <a:extLst>
                <a:ext uri="{FF2B5EF4-FFF2-40B4-BE49-F238E27FC236}">
                  <a16:creationId xmlns:a16="http://schemas.microsoft.com/office/drawing/2014/main" id="{BBD70233-0F89-2BAE-9363-1889720DA9B1}"/>
                </a:ext>
              </a:extLst>
            </p:cNvPr>
            <p:cNvSpPr/>
            <p:nvPr/>
          </p:nvSpPr>
          <p:spPr>
            <a:xfrm>
              <a:off x="5448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667;p41">
              <a:extLst>
                <a:ext uri="{FF2B5EF4-FFF2-40B4-BE49-F238E27FC236}">
                  <a16:creationId xmlns:a16="http://schemas.microsoft.com/office/drawing/2014/main" id="{703DFB40-9185-04DA-7789-F3F27FFCDF4B}"/>
                </a:ext>
              </a:extLst>
            </p:cNvPr>
            <p:cNvSpPr/>
            <p:nvPr/>
          </p:nvSpPr>
          <p:spPr>
            <a:xfrm>
              <a:off x="5722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668;p41">
              <a:extLst>
                <a:ext uri="{FF2B5EF4-FFF2-40B4-BE49-F238E27FC236}">
                  <a16:creationId xmlns:a16="http://schemas.microsoft.com/office/drawing/2014/main" id="{7543F67F-08B1-22AE-D188-9861F4E5BE7F}"/>
                </a:ext>
              </a:extLst>
            </p:cNvPr>
            <p:cNvSpPr/>
            <p:nvPr/>
          </p:nvSpPr>
          <p:spPr>
            <a:xfrm>
              <a:off x="5996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669;p41">
              <a:extLst>
                <a:ext uri="{FF2B5EF4-FFF2-40B4-BE49-F238E27FC236}">
                  <a16:creationId xmlns:a16="http://schemas.microsoft.com/office/drawing/2014/main" id="{794C7339-0747-E427-C506-8AF16FD9997B}"/>
                </a:ext>
              </a:extLst>
            </p:cNvPr>
            <p:cNvSpPr/>
            <p:nvPr/>
          </p:nvSpPr>
          <p:spPr>
            <a:xfrm>
              <a:off x="62709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670;p41">
              <a:extLst>
                <a:ext uri="{FF2B5EF4-FFF2-40B4-BE49-F238E27FC236}">
                  <a16:creationId xmlns:a16="http://schemas.microsoft.com/office/drawing/2014/main" id="{BCC43741-32A9-B3BA-B78D-71BAF91C6B64}"/>
                </a:ext>
              </a:extLst>
            </p:cNvPr>
            <p:cNvSpPr/>
            <p:nvPr/>
          </p:nvSpPr>
          <p:spPr>
            <a:xfrm>
              <a:off x="6545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671;p41">
              <a:extLst>
                <a:ext uri="{FF2B5EF4-FFF2-40B4-BE49-F238E27FC236}">
                  <a16:creationId xmlns:a16="http://schemas.microsoft.com/office/drawing/2014/main" id="{7C6C4556-825F-2227-4225-E9DED39E1F83}"/>
                </a:ext>
              </a:extLst>
            </p:cNvPr>
            <p:cNvSpPr/>
            <p:nvPr/>
          </p:nvSpPr>
          <p:spPr>
            <a:xfrm>
              <a:off x="6819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672;p41">
              <a:extLst>
                <a:ext uri="{FF2B5EF4-FFF2-40B4-BE49-F238E27FC236}">
                  <a16:creationId xmlns:a16="http://schemas.microsoft.com/office/drawing/2014/main" id="{F32E7DF9-7885-8749-3606-5C4597A90E52}"/>
                </a:ext>
              </a:extLst>
            </p:cNvPr>
            <p:cNvSpPr/>
            <p:nvPr/>
          </p:nvSpPr>
          <p:spPr>
            <a:xfrm>
              <a:off x="7093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673;p41">
              <a:extLst>
                <a:ext uri="{FF2B5EF4-FFF2-40B4-BE49-F238E27FC236}">
                  <a16:creationId xmlns:a16="http://schemas.microsoft.com/office/drawing/2014/main" id="{A1C56EAB-D263-67B3-7912-60781A306500}"/>
                </a:ext>
              </a:extLst>
            </p:cNvPr>
            <p:cNvSpPr/>
            <p:nvPr/>
          </p:nvSpPr>
          <p:spPr>
            <a:xfrm>
              <a:off x="7367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674;p41">
              <a:extLst>
                <a:ext uri="{FF2B5EF4-FFF2-40B4-BE49-F238E27FC236}">
                  <a16:creationId xmlns:a16="http://schemas.microsoft.com/office/drawing/2014/main" id="{0A4B93A5-0B8F-F434-37A4-1429462E6481}"/>
                </a:ext>
              </a:extLst>
            </p:cNvPr>
            <p:cNvSpPr/>
            <p:nvPr/>
          </p:nvSpPr>
          <p:spPr>
            <a:xfrm>
              <a:off x="76419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675;p41">
              <a:extLst>
                <a:ext uri="{FF2B5EF4-FFF2-40B4-BE49-F238E27FC236}">
                  <a16:creationId xmlns:a16="http://schemas.microsoft.com/office/drawing/2014/main" id="{C42D8306-626F-F6A4-0213-953639B40CB9}"/>
                </a:ext>
              </a:extLst>
            </p:cNvPr>
            <p:cNvSpPr/>
            <p:nvPr/>
          </p:nvSpPr>
          <p:spPr>
            <a:xfrm>
              <a:off x="7916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676;p41">
              <a:extLst>
                <a:ext uri="{FF2B5EF4-FFF2-40B4-BE49-F238E27FC236}">
                  <a16:creationId xmlns:a16="http://schemas.microsoft.com/office/drawing/2014/main" id="{9BDEA002-D935-2C6C-7963-45AC360A7670}"/>
                </a:ext>
              </a:extLst>
            </p:cNvPr>
            <p:cNvSpPr/>
            <p:nvPr/>
          </p:nvSpPr>
          <p:spPr>
            <a:xfrm>
              <a:off x="5448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677;p41">
              <a:extLst>
                <a:ext uri="{FF2B5EF4-FFF2-40B4-BE49-F238E27FC236}">
                  <a16:creationId xmlns:a16="http://schemas.microsoft.com/office/drawing/2014/main" id="{36403F79-9562-F09B-A73C-59B714564904}"/>
                </a:ext>
              </a:extLst>
            </p:cNvPr>
            <p:cNvSpPr/>
            <p:nvPr/>
          </p:nvSpPr>
          <p:spPr>
            <a:xfrm>
              <a:off x="5722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678;p41">
              <a:extLst>
                <a:ext uri="{FF2B5EF4-FFF2-40B4-BE49-F238E27FC236}">
                  <a16:creationId xmlns:a16="http://schemas.microsoft.com/office/drawing/2014/main" id="{2BEE8C08-8BBA-3981-89BE-A50DE476639B}"/>
                </a:ext>
              </a:extLst>
            </p:cNvPr>
            <p:cNvSpPr/>
            <p:nvPr/>
          </p:nvSpPr>
          <p:spPr>
            <a:xfrm>
              <a:off x="5996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679;p41">
              <a:extLst>
                <a:ext uri="{FF2B5EF4-FFF2-40B4-BE49-F238E27FC236}">
                  <a16:creationId xmlns:a16="http://schemas.microsoft.com/office/drawing/2014/main" id="{82914BCE-3E23-22A1-D8BE-CBF190850AAE}"/>
                </a:ext>
              </a:extLst>
            </p:cNvPr>
            <p:cNvSpPr/>
            <p:nvPr/>
          </p:nvSpPr>
          <p:spPr>
            <a:xfrm>
              <a:off x="6270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680;p41">
              <a:extLst>
                <a:ext uri="{FF2B5EF4-FFF2-40B4-BE49-F238E27FC236}">
                  <a16:creationId xmlns:a16="http://schemas.microsoft.com/office/drawing/2014/main" id="{31165A14-17ED-C0B9-419A-6AEE366B3875}"/>
                </a:ext>
              </a:extLst>
            </p:cNvPr>
            <p:cNvSpPr/>
            <p:nvPr/>
          </p:nvSpPr>
          <p:spPr>
            <a:xfrm>
              <a:off x="6545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681;p41">
              <a:extLst>
                <a:ext uri="{FF2B5EF4-FFF2-40B4-BE49-F238E27FC236}">
                  <a16:creationId xmlns:a16="http://schemas.microsoft.com/office/drawing/2014/main" id="{E1A6C163-39B6-A5B4-3460-7091702FD40F}"/>
                </a:ext>
              </a:extLst>
            </p:cNvPr>
            <p:cNvSpPr/>
            <p:nvPr/>
          </p:nvSpPr>
          <p:spPr>
            <a:xfrm>
              <a:off x="6819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682;p41">
              <a:extLst>
                <a:ext uri="{FF2B5EF4-FFF2-40B4-BE49-F238E27FC236}">
                  <a16:creationId xmlns:a16="http://schemas.microsoft.com/office/drawing/2014/main" id="{6B62D596-9907-5A10-1EFE-C3FA46F40846}"/>
                </a:ext>
              </a:extLst>
            </p:cNvPr>
            <p:cNvSpPr/>
            <p:nvPr/>
          </p:nvSpPr>
          <p:spPr>
            <a:xfrm>
              <a:off x="7093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683;p41">
              <a:extLst>
                <a:ext uri="{FF2B5EF4-FFF2-40B4-BE49-F238E27FC236}">
                  <a16:creationId xmlns:a16="http://schemas.microsoft.com/office/drawing/2014/main" id="{688F1D08-3258-4D72-E47D-4B6FE4E16BF3}"/>
                </a:ext>
              </a:extLst>
            </p:cNvPr>
            <p:cNvSpPr/>
            <p:nvPr/>
          </p:nvSpPr>
          <p:spPr>
            <a:xfrm>
              <a:off x="7367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684;p41">
              <a:extLst>
                <a:ext uri="{FF2B5EF4-FFF2-40B4-BE49-F238E27FC236}">
                  <a16:creationId xmlns:a16="http://schemas.microsoft.com/office/drawing/2014/main" id="{69970AD2-8ED9-208D-1B29-19D0AF771326}"/>
                </a:ext>
              </a:extLst>
            </p:cNvPr>
            <p:cNvSpPr/>
            <p:nvPr/>
          </p:nvSpPr>
          <p:spPr>
            <a:xfrm>
              <a:off x="7641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685;p41">
              <a:extLst>
                <a:ext uri="{FF2B5EF4-FFF2-40B4-BE49-F238E27FC236}">
                  <a16:creationId xmlns:a16="http://schemas.microsoft.com/office/drawing/2014/main" id="{B786BCC1-30C0-92B5-4227-A4E89F6CBA04}"/>
                </a:ext>
              </a:extLst>
            </p:cNvPr>
            <p:cNvSpPr/>
            <p:nvPr/>
          </p:nvSpPr>
          <p:spPr>
            <a:xfrm>
              <a:off x="7916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686;p41">
              <a:extLst>
                <a:ext uri="{FF2B5EF4-FFF2-40B4-BE49-F238E27FC236}">
                  <a16:creationId xmlns:a16="http://schemas.microsoft.com/office/drawing/2014/main" id="{55F95D0D-567E-8090-0C3E-9C1FE01DF71A}"/>
                </a:ext>
              </a:extLst>
            </p:cNvPr>
            <p:cNvSpPr/>
            <p:nvPr/>
          </p:nvSpPr>
          <p:spPr>
            <a:xfrm>
              <a:off x="5449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687;p41">
              <a:extLst>
                <a:ext uri="{FF2B5EF4-FFF2-40B4-BE49-F238E27FC236}">
                  <a16:creationId xmlns:a16="http://schemas.microsoft.com/office/drawing/2014/main" id="{7EB87D31-91D3-CC63-0AFC-0DB7D2D657B5}"/>
                </a:ext>
              </a:extLst>
            </p:cNvPr>
            <p:cNvSpPr/>
            <p:nvPr/>
          </p:nvSpPr>
          <p:spPr>
            <a:xfrm>
              <a:off x="5723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688;p41">
              <a:extLst>
                <a:ext uri="{FF2B5EF4-FFF2-40B4-BE49-F238E27FC236}">
                  <a16:creationId xmlns:a16="http://schemas.microsoft.com/office/drawing/2014/main" id="{B583A266-7BCB-03CD-3BC0-3C9F1126A9A7}"/>
                </a:ext>
              </a:extLst>
            </p:cNvPr>
            <p:cNvSpPr/>
            <p:nvPr/>
          </p:nvSpPr>
          <p:spPr>
            <a:xfrm>
              <a:off x="5997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689;p41">
              <a:extLst>
                <a:ext uri="{FF2B5EF4-FFF2-40B4-BE49-F238E27FC236}">
                  <a16:creationId xmlns:a16="http://schemas.microsoft.com/office/drawing/2014/main" id="{B3B60751-26D9-F036-EEDC-4365D6522E69}"/>
                </a:ext>
              </a:extLst>
            </p:cNvPr>
            <p:cNvSpPr/>
            <p:nvPr/>
          </p:nvSpPr>
          <p:spPr>
            <a:xfrm>
              <a:off x="6271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690;p41">
              <a:extLst>
                <a:ext uri="{FF2B5EF4-FFF2-40B4-BE49-F238E27FC236}">
                  <a16:creationId xmlns:a16="http://schemas.microsoft.com/office/drawing/2014/main" id="{B81FCF3F-C872-910D-F69B-ECC07437F135}"/>
                </a:ext>
              </a:extLst>
            </p:cNvPr>
            <p:cNvSpPr/>
            <p:nvPr/>
          </p:nvSpPr>
          <p:spPr>
            <a:xfrm>
              <a:off x="6545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691;p41">
              <a:extLst>
                <a:ext uri="{FF2B5EF4-FFF2-40B4-BE49-F238E27FC236}">
                  <a16:creationId xmlns:a16="http://schemas.microsoft.com/office/drawing/2014/main" id="{82E1F05B-FD0F-65AB-1570-A89796D06231}"/>
                </a:ext>
              </a:extLst>
            </p:cNvPr>
            <p:cNvSpPr/>
            <p:nvPr/>
          </p:nvSpPr>
          <p:spPr>
            <a:xfrm>
              <a:off x="6820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692;p41">
              <a:extLst>
                <a:ext uri="{FF2B5EF4-FFF2-40B4-BE49-F238E27FC236}">
                  <a16:creationId xmlns:a16="http://schemas.microsoft.com/office/drawing/2014/main" id="{E2AACABD-DD76-8C61-06E8-5829A326E950}"/>
                </a:ext>
              </a:extLst>
            </p:cNvPr>
            <p:cNvSpPr/>
            <p:nvPr/>
          </p:nvSpPr>
          <p:spPr>
            <a:xfrm>
              <a:off x="7094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693;p41">
              <a:extLst>
                <a:ext uri="{FF2B5EF4-FFF2-40B4-BE49-F238E27FC236}">
                  <a16:creationId xmlns:a16="http://schemas.microsoft.com/office/drawing/2014/main" id="{E06E6670-FA96-58A0-9AE5-2CBA7FE7F20E}"/>
                </a:ext>
              </a:extLst>
            </p:cNvPr>
            <p:cNvSpPr/>
            <p:nvPr/>
          </p:nvSpPr>
          <p:spPr>
            <a:xfrm>
              <a:off x="7368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694;p41">
              <a:extLst>
                <a:ext uri="{FF2B5EF4-FFF2-40B4-BE49-F238E27FC236}">
                  <a16:creationId xmlns:a16="http://schemas.microsoft.com/office/drawing/2014/main" id="{529A589E-BF75-AEA3-12FE-566E7BD4E2A9}"/>
                </a:ext>
              </a:extLst>
            </p:cNvPr>
            <p:cNvSpPr/>
            <p:nvPr/>
          </p:nvSpPr>
          <p:spPr>
            <a:xfrm>
              <a:off x="7642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695;p41">
              <a:extLst>
                <a:ext uri="{FF2B5EF4-FFF2-40B4-BE49-F238E27FC236}">
                  <a16:creationId xmlns:a16="http://schemas.microsoft.com/office/drawing/2014/main" id="{50A5668B-833F-4774-294F-AA627E9A1569}"/>
                </a:ext>
              </a:extLst>
            </p:cNvPr>
            <p:cNvSpPr/>
            <p:nvPr/>
          </p:nvSpPr>
          <p:spPr>
            <a:xfrm>
              <a:off x="7916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696;p41">
              <a:extLst>
                <a:ext uri="{FF2B5EF4-FFF2-40B4-BE49-F238E27FC236}">
                  <a16:creationId xmlns:a16="http://schemas.microsoft.com/office/drawing/2014/main" id="{191CBC7D-802D-4CCE-BF0D-0FE9DF6D70BF}"/>
                </a:ext>
              </a:extLst>
            </p:cNvPr>
            <p:cNvSpPr/>
            <p:nvPr/>
          </p:nvSpPr>
          <p:spPr>
            <a:xfrm>
              <a:off x="5449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697;p41">
              <a:extLst>
                <a:ext uri="{FF2B5EF4-FFF2-40B4-BE49-F238E27FC236}">
                  <a16:creationId xmlns:a16="http://schemas.microsoft.com/office/drawing/2014/main" id="{9ED207A8-A79E-9A70-5DCD-E270FD8162F4}"/>
                </a:ext>
              </a:extLst>
            </p:cNvPr>
            <p:cNvSpPr/>
            <p:nvPr/>
          </p:nvSpPr>
          <p:spPr>
            <a:xfrm>
              <a:off x="5723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698;p41">
              <a:extLst>
                <a:ext uri="{FF2B5EF4-FFF2-40B4-BE49-F238E27FC236}">
                  <a16:creationId xmlns:a16="http://schemas.microsoft.com/office/drawing/2014/main" id="{374575B7-43CD-7194-CF1B-63B8D76C317B}"/>
                </a:ext>
              </a:extLst>
            </p:cNvPr>
            <p:cNvSpPr/>
            <p:nvPr/>
          </p:nvSpPr>
          <p:spPr>
            <a:xfrm>
              <a:off x="5997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699;p41">
              <a:extLst>
                <a:ext uri="{FF2B5EF4-FFF2-40B4-BE49-F238E27FC236}">
                  <a16:creationId xmlns:a16="http://schemas.microsoft.com/office/drawing/2014/main" id="{32F48880-770B-4697-C96E-005C7BD6DB36}"/>
                </a:ext>
              </a:extLst>
            </p:cNvPr>
            <p:cNvSpPr/>
            <p:nvPr/>
          </p:nvSpPr>
          <p:spPr>
            <a:xfrm>
              <a:off x="6271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700;p41">
              <a:extLst>
                <a:ext uri="{FF2B5EF4-FFF2-40B4-BE49-F238E27FC236}">
                  <a16:creationId xmlns:a16="http://schemas.microsoft.com/office/drawing/2014/main" id="{B4B4C849-DB8F-C14F-E149-E41598B60C1F}"/>
                </a:ext>
              </a:extLst>
            </p:cNvPr>
            <p:cNvSpPr/>
            <p:nvPr/>
          </p:nvSpPr>
          <p:spPr>
            <a:xfrm>
              <a:off x="6545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701;p41">
              <a:extLst>
                <a:ext uri="{FF2B5EF4-FFF2-40B4-BE49-F238E27FC236}">
                  <a16:creationId xmlns:a16="http://schemas.microsoft.com/office/drawing/2014/main" id="{7B531EC7-0A33-09B2-AA22-3090B67A95A6}"/>
                </a:ext>
              </a:extLst>
            </p:cNvPr>
            <p:cNvSpPr/>
            <p:nvPr/>
          </p:nvSpPr>
          <p:spPr>
            <a:xfrm>
              <a:off x="6820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702;p41">
              <a:extLst>
                <a:ext uri="{FF2B5EF4-FFF2-40B4-BE49-F238E27FC236}">
                  <a16:creationId xmlns:a16="http://schemas.microsoft.com/office/drawing/2014/main" id="{504D1B19-DC19-C16B-125C-3C7965BDF470}"/>
                </a:ext>
              </a:extLst>
            </p:cNvPr>
            <p:cNvSpPr/>
            <p:nvPr/>
          </p:nvSpPr>
          <p:spPr>
            <a:xfrm>
              <a:off x="7094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703;p41">
              <a:extLst>
                <a:ext uri="{FF2B5EF4-FFF2-40B4-BE49-F238E27FC236}">
                  <a16:creationId xmlns:a16="http://schemas.microsoft.com/office/drawing/2014/main" id="{4F52B5A3-60DB-F4A0-0EB1-E860E799D6F3}"/>
                </a:ext>
              </a:extLst>
            </p:cNvPr>
            <p:cNvSpPr/>
            <p:nvPr/>
          </p:nvSpPr>
          <p:spPr>
            <a:xfrm>
              <a:off x="7368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704;p41">
              <a:extLst>
                <a:ext uri="{FF2B5EF4-FFF2-40B4-BE49-F238E27FC236}">
                  <a16:creationId xmlns:a16="http://schemas.microsoft.com/office/drawing/2014/main" id="{4E0AFB35-32DC-2E74-4301-62220690138D}"/>
                </a:ext>
              </a:extLst>
            </p:cNvPr>
            <p:cNvSpPr/>
            <p:nvPr/>
          </p:nvSpPr>
          <p:spPr>
            <a:xfrm>
              <a:off x="7642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705;p41">
              <a:extLst>
                <a:ext uri="{FF2B5EF4-FFF2-40B4-BE49-F238E27FC236}">
                  <a16:creationId xmlns:a16="http://schemas.microsoft.com/office/drawing/2014/main" id="{29927841-F812-67AE-EB51-1DA975DCDE0B}"/>
                </a:ext>
              </a:extLst>
            </p:cNvPr>
            <p:cNvSpPr/>
            <p:nvPr/>
          </p:nvSpPr>
          <p:spPr>
            <a:xfrm>
              <a:off x="7916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706;p41">
              <a:extLst>
                <a:ext uri="{FF2B5EF4-FFF2-40B4-BE49-F238E27FC236}">
                  <a16:creationId xmlns:a16="http://schemas.microsoft.com/office/drawing/2014/main" id="{41C2E203-C18F-88A9-11D1-6294C7E5E5BF}"/>
                </a:ext>
              </a:extLst>
            </p:cNvPr>
            <p:cNvSpPr/>
            <p:nvPr/>
          </p:nvSpPr>
          <p:spPr>
            <a:xfrm>
              <a:off x="5449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707;p41">
              <a:extLst>
                <a:ext uri="{FF2B5EF4-FFF2-40B4-BE49-F238E27FC236}">
                  <a16:creationId xmlns:a16="http://schemas.microsoft.com/office/drawing/2014/main" id="{13B421E2-2882-395B-5C57-9507B58F26F1}"/>
                </a:ext>
              </a:extLst>
            </p:cNvPr>
            <p:cNvSpPr/>
            <p:nvPr/>
          </p:nvSpPr>
          <p:spPr>
            <a:xfrm>
              <a:off x="5723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708;p41">
              <a:extLst>
                <a:ext uri="{FF2B5EF4-FFF2-40B4-BE49-F238E27FC236}">
                  <a16:creationId xmlns:a16="http://schemas.microsoft.com/office/drawing/2014/main" id="{8F0E5741-2DC1-B594-0B15-84FA13E2E763}"/>
                </a:ext>
              </a:extLst>
            </p:cNvPr>
            <p:cNvSpPr/>
            <p:nvPr/>
          </p:nvSpPr>
          <p:spPr>
            <a:xfrm>
              <a:off x="5997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709;p41">
              <a:extLst>
                <a:ext uri="{FF2B5EF4-FFF2-40B4-BE49-F238E27FC236}">
                  <a16:creationId xmlns:a16="http://schemas.microsoft.com/office/drawing/2014/main" id="{4FBC3083-6FDB-9AF0-091C-0503FF87D84C}"/>
                </a:ext>
              </a:extLst>
            </p:cNvPr>
            <p:cNvSpPr/>
            <p:nvPr/>
          </p:nvSpPr>
          <p:spPr>
            <a:xfrm>
              <a:off x="6271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710;p41">
              <a:extLst>
                <a:ext uri="{FF2B5EF4-FFF2-40B4-BE49-F238E27FC236}">
                  <a16:creationId xmlns:a16="http://schemas.microsoft.com/office/drawing/2014/main" id="{2E79938D-1CB9-1796-DD1D-3B9B2EACACFF}"/>
                </a:ext>
              </a:extLst>
            </p:cNvPr>
            <p:cNvSpPr/>
            <p:nvPr/>
          </p:nvSpPr>
          <p:spPr>
            <a:xfrm>
              <a:off x="6545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711;p41">
              <a:extLst>
                <a:ext uri="{FF2B5EF4-FFF2-40B4-BE49-F238E27FC236}">
                  <a16:creationId xmlns:a16="http://schemas.microsoft.com/office/drawing/2014/main" id="{1D271224-6EEA-BFE4-6FC4-6428104165BD}"/>
                </a:ext>
              </a:extLst>
            </p:cNvPr>
            <p:cNvSpPr/>
            <p:nvPr/>
          </p:nvSpPr>
          <p:spPr>
            <a:xfrm>
              <a:off x="6820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712;p41">
              <a:extLst>
                <a:ext uri="{FF2B5EF4-FFF2-40B4-BE49-F238E27FC236}">
                  <a16:creationId xmlns:a16="http://schemas.microsoft.com/office/drawing/2014/main" id="{368F6819-6AFF-F5D8-F616-4CB0983EB18A}"/>
                </a:ext>
              </a:extLst>
            </p:cNvPr>
            <p:cNvSpPr/>
            <p:nvPr/>
          </p:nvSpPr>
          <p:spPr>
            <a:xfrm>
              <a:off x="7094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713;p41">
              <a:extLst>
                <a:ext uri="{FF2B5EF4-FFF2-40B4-BE49-F238E27FC236}">
                  <a16:creationId xmlns:a16="http://schemas.microsoft.com/office/drawing/2014/main" id="{1D0AC8AD-C906-7D51-DB01-488312EACD21}"/>
                </a:ext>
              </a:extLst>
            </p:cNvPr>
            <p:cNvSpPr/>
            <p:nvPr/>
          </p:nvSpPr>
          <p:spPr>
            <a:xfrm>
              <a:off x="7368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714;p41">
              <a:extLst>
                <a:ext uri="{FF2B5EF4-FFF2-40B4-BE49-F238E27FC236}">
                  <a16:creationId xmlns:a16="http://schemas.microsoft.com/office/drawing/2014/main" id="{2B26AC93-5922-DA80-B3EE-29C3CE208716}"/>
                </a:ext>
              </a:extLst>
            </p:cNvPr>
            <p:cNvSpPr/>
            <p:nvPr/>
          </p:nvSpPr>
          <p:spPr>
            <a:xfrm>
              <a:off x="7642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715;p41">
              <a:extLst>
                <a:ext uri="{FF2B5EF4-FFF2-40B4-BE49-F238E27FC236}">
                  <a16:creationId xmlns:a16="http://schemas.microsoft.com/office/drawing/2014/main" id="{3C51360A-B7F6-F78B-CC74-BF99CD4B4490}"/>
                </a:ext>
              </a:extLst>
            </p:cNvPr>
            <p:cNvSpPr/>
            <p:nvPr/>
          </p:nvSpPr>
          <p:spPr>
            <a:xfrm>
              <a:off x="7916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对象 6">
            <a:extLst>
              <a:ext uri="{FF2B5EF4-FFF2-40B4-BE49-F238E27FC236}">
                <a16:creationId xmlns:a16="http://schemas.microsoft.com/office/drawing/2014/main" id="{543A6653-57D7-4A55-E957-62ED012C88BC}"/>
              </a:ext>
            </a:extLst>
          </p:cNvPr>
          <p:cNvGraphicFramePr>
            <a:graphicFrameLocks noChangeAspect="1"/>
          </p:cNvGraphicFramePr>
          <p:nvPr/>
        </p:nvGraphicFramePr>
        <p:xfrm>
          <a:off x="3792538" y="2423743"/>
          <a:ext cx="3911600" cy="685800"/>
        </p:xfrm>
        <a:graphic>
          <a:graphicData uri="http://schemas.openxmlformats.org/presentationml/2006/ole">
            <mc:AlternateContent xmlns:mc="http://schemas.openxmlformats.org/markup-compatibility/2006">
              <mc:Choice xmlns:v="urn:schemas-microsoft-com:vml" Requires="v">
                <p:oleObj name="Equation" r:id="rId2" imgW="3911400" imgH="685800" progId="Equation.DSMT4">
                  <p:embed/>
                </p:oleObj>
              </mc:Choice>
              <mc:Fallback>
                <p:oleObj name="Equation" r:id="rId2" imgW="3911400" imgH="685800" progId="Equation.DSMT4">
                  <p:embed/>
                  <p:pic>
                    <p:nvPicPr>
                      <p:cNvPr id="7" name="对象 6">
                        <a:extLst>
                          <a:ext uri="{FF2B5EF4-FFF2-40B4-BE49-F238E27FC236}">
                            <a16:creationId xmlns:a16="http://schemas.microsoft.com/office/drawing/2014/main" id="{543A6653-57D7-4A55-E957-62ED012C88BC}"/>
                          </a:ext>
                        </a:extLst>
                      </p:cNvPr>
                      <p:cNvPicPr/>
                      <p:nvPr/>
                    </p:nvPicPr>
                    <p:blipFill>
                      <a:blip r:embed="rId3"/>
                      <a:stretch>
                        <a:fillRect/>
                      </a:stretch>
                    </p:blipFill>
                    <p:spPr>
                      <a:xfrm>
                        <a:off x="3792538" y="2423743"/>
                        <a:ext cx="3911600" cy="685800"/>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94A6F7A2-CE51-AE87-6560-F4846DB9213F}"/>
              </a:ext>
            </a:extLst>
          </p:cNvPr>
          <p:cNvSpPr txBox="1"/>
          <p:nvPr/>
        </p:nvSpPr>
        <p:spPr>
          <a:xfrm>
            <a:off x="10210961" y="1831555"/>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0" name="对象 9">
            <a:extLst>
              <a:ext uri="{FF2B5EF4-FFF2-40B4-BE49-F238E27FC236}">
                <a16:creationId xmlns:a16="http://schemas.microsoft.com/office/drawing/2014/main" id="{339EE337-78FB-302B-CCB9-4E4084D9D8FA}"/>
              </a:ext>
            </a:extLst>
          </p:cNvPr>
          <p:cNvGraphicFramePr>
            <a:graphicFrameLocks noChangeAspect="1"/>
          </p:cNvGraphicFramePr>
          <p:nvPr/>
        </p:nvGraphicFramePr>
        <p:xfrm>
          <a:off x="4624388" y="1671770"/>
          <a:ext cx="2247900" cy="711200"/>
        </p:xfrm>
        <a:graphic>
          <a:graphicData uri="http://schemas.openxmlformats.org/presentationml/2006/ole">
            <mc:AlternateContent xmlns:mc="http://schemas.openxmlformats.org/markup-compatibility/2006">
              <mc:Choice xmlns:v="urn:schemas-microsoft-com:vml" Requires="v">
                <p:oleObj name="Equation" r:id="rId4" imgW="2247840" imgH="711000" progId="Equation.DSMT4">
                  <p:embed/>
                </p:oleObj>
              </mc:Choice>
              <mc:Fallback>
                <p:oleObj name="Equation" r:id="rId4" imgW="2247840" imgH="711000" progId="Equation.DSMT4">
                  <p:embed/>
                  <p:pic>
                    <p:nvPicPr>
                      <p:cNvPr id="10" name="对象 9">
                        <a:extLst>
                          <a:ext uri="{FF2B5EF4-FFF2-40B4-BE49-F238E27FC236}">
                            <a16:creationId xmlns:a16="http://schemas.microsoft.com/office/drawing/2014/main" id="{339EE337-78FB-302B-CCB9-4E4084D9D8FA}"/>
                          </a:ext>
                        </a:extLst>
                      </p:cNvPr>
                      <p:cNvPicPr/>
                      <p:nvPr/>
                    </p:nvPicPr>
                    <p:blipFill>
                      <a:blip r:embed="rId5"/>
                      <a:stretch>
                        <a:fillRect/>
                      </a:stretch>
                    </p:blipFill>
                    <p:spPr>
                      <a:xfrm>
                        <a:off x="4624388" y="1671770"/>
                        <a:ext cx="2247900" cy="7112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E4518B42-C381-899B-8B46-58E59974A4E7}"/>
              </a:ext>
            </a:extLst>
          </p:cNvPr>
          <p:cNvSpPr txBox="1"/>
          <p:nvPr/>
        </p:nvSpPr>
        <p:spPr>
          <a:xfrm>
            <a:off x="10210961" y="2506357"/>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a:t>
            </a:r>
            <a:endParaRPr lang="zh-CN" altLang="en-US" sz="2000" dirty="0">
              <a:latin typeface="Times New Roman" panose="02020603050405020304" pitchFamily="18" charset="0"/>
              <a:cs typeface="Times New Roman" panose="02020603050405020304" pitchFamily="18" charset="0"/>
            </a:endParaRPr>
          </a:p>
        </p:txBody>
      </p:sp>
      <p:grpSp>
        <p:nvGrpSpPr>
          <p:cNvPr id="13" name="Google Shape;2615;p41">
            <a:extLst>
              <a:ext uri="{FF2B5EF4-FFF2-40B4-BE49-F238E27FC236}">
                <a16:creationId xmlns:a16="http://schemas.microsoft.com/office/drawing/2014/main" id="{B09525A8-3A59-FFAA-6D1F-24A1537A0D3C}"/>
              </a:ext>
            </a:extLst>
          </p:cNvPr>
          <p:cNvGrpSpPr/>
          <p:nvPr/>
        </p:nvGrpSpPr>
        <p:grpSpPr>
          <a:xfrm>
            <a:off x="7495713" y="3342152"/>
            <a:ext cx="2467991" cy="2523583"/>
            <a:chOff x="5448325" y="610550"/>
            <a:chExt cx="2742700" cy="2742000"/>
          </a:xfrm>
        </p:grpSpPr>
        <p:sp>
          <p:nvSpPr>
            <p:cNvPr id="14" name="Google Shape;2616;p41">
              <a:extLst>
                <a:ext uri="{FF2B5EF4-FFF2-40B4-BE49-F238E27FC236}">
                  <a16:creationId xmlns:a16="http://schemas.microsoft.com/office/drawing/2014/main" id="{F3215339-D8C7-3B95-833B-632E7AD66DE3}"/>
                </a:ext>
              </a:extLst>
            </p:cNvPr>
            <p:cNvSpPr/>
            <p:nvPr/>
          </p:nvSpPr>
          <p:spPr>
            <a:xfrm>
              <a:off x="54483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17;p41">
              <a:extLst>
                <a:ext uri="{FF2B5EF4-FFF2-40B4-BE49-F238E27FC236}">
                  <a16:creationId xmlns:a16="http://schemas.microsoft.com/office/drawing/2014/main" id="{25768B06-EE71-B044-6DC3-263A9069EB50}"/>
                </a:ext>
              </a:extLst>
            </p:cNvPr>
            <p:cNvSpPr/>
            <p:nvPr/>
          </p:nvSpPr>
          <p:spPr>
            <a:xfrm>
              <a:off x="57225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18;p41">
              <a:extLst>
                <a:ext uri="{FF2B5EF4-FFF2-40B4-BE49-F238E27FC236}">
                  <a16:creationId xmlns:a16="http://schemas.microsoft.com/office/drawing/2014/main" id="{3F33C526-0D70-C678-F3D9-97D424DA6ED5}"/>
                </a:ext>
              </a:extLst>
            </p:cNvPr>
            <p:cNvSpPr/>
            <p:nvPr/>
          </p:nvSpPr>
          <p:spPr>
            <a:xfrm>
              <a:off x="59967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19;p41">
              <a:extLst>
                <a:ext uri="{FF2B5EF4-FFF2-40B4-BE49-F238E27FC236}">
                  <a16:creationId xmlns:a16="http://schemas.microsoft.com/office/drawing/2014/main" id="{BB4CC4F4-E4F8-A556-8093-E6FF54110D4C}"/>
                </a:ext>
              </a:extLst>
            </p:cNvPr>
            <p:cNvSpPr/>
            <p:nvPr/>
          </p:nvSpPr>
          <p:spPr>
            <a:xfrm>
              <a:off x="6270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20;p41">
              <a:extLst>
                <a:ext uri="{FF2B5EF4-FFF2-40B4-BE49-F238E27FC236}">
                  <a16:creationId xmlns:a16="http://schemas.microsoft.com/office/drawing/2014/main" id="{F9E4790E-F473-B324-4E06-FD429CED7E87}"/>
                </a:ext>
              </a:extLst>
            </p:cNvPr>
            <p:cNvSpPr/>
            <p:nvPr/>
          </p:nvSpPr>
          <p:spPr>
            <a:xfrm>
              <a:off x="6545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21;p41">
              <a:extLst>
                <a:ext uri="{FF2B5EF4-FFF2-40B4-BE49-F238E27FC236}">
                  <a16:creationId xmlns:a16="http://schemas.microsoft.com/office/drawing/2014/main" id="{138D4E0A-6788-3507-D98E-0660D33DEBB0}"/>
                </a:ext>
              </a:extLst>
            </p:cNvPr>
            <p:cNvSpPr/>
            <p:nvPr/>
          </p:nvSpPr>
          <p:spPr>
            <a:xfrm>
              <a:off x="68193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22;p41">
              <a:extLst>
                <a:ext uri="{FF2B5EF4-FFF2-40B4-BE49-F238E27FC236}">
                  <a16:creationId xmlns:a16="http://schemas.microsoft.com/office/drawing/2014/main" id="{5C1DED19-64AC-AB29-DE4F-89CA27B04AAB}"/>
                </a:ext>
              </a:extLst>
            </p:cNvPr>
            <p:cNvSpPr/>
            <p:nvPr/>
          </p:nvSpPr>
          <p:spPr>
            <a:xfrm>
              <a:off x="70935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23;p41">
              <a:extLst>
                <a:ext uri="{FF2B5EF4-FFF2-40B4-BE49-F238E27FC236}">
                  <a16:creationId xmlns:a16="http://schemas.microsoft.com/office/drawing/2014/main" id="{E5ECD62F-969F-E6C3-EE77-F4AB12DBAB97}"/>
                </a:ext>
              </a:extLst>
            </p:cNvPr>
            <p:cNvSpPr/>
            <p:nvPr/>
          </p:nvSpPr>
          <p:spPr>
            <a:xfrm>
              <a:off x="73677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24;p41">
              <a:extLst>
                <a:ext uri="{FF2B5EF4-FFF2-40B4-BE49-F238E27FC236}">
                  <a16:creationId xmlns:a16="http://schemas.microsoft.com/office/drawing/2014/main" id="{E32078F1-95D9-634F-8FE9-05F2BCDF9CB6}"/>
                </a:ext>
              </a:extLst>
            </p:cNvPr>
            <p:cNvSpPr/>
            <p:nvPr/>
          </p:nvSpPr>
          <p:spPr>
            <a:xfrm>
              <a:off x="7641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25;p41">
              <a:extLst>
                <a:ext uri="{FF2B5EF4-FFF2-40B4-BE49-F238E27FC236}">
                  <a16:creationId xmlns:a16="http://schemas.microsoft.com/office/drawing/2014/main" id="{9701647E-4E29-AA8B-DE74-C5162312257A}"/>
                </a:ext>
              </a:extLst>
            </p:cNvPr>
            <p:cNvSpPr/>
            <p:nvPr/>
          </p:nvSpPr>
          <p:spPr>
            <a:xfrm>
              <a:off x="7916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26;p41">
              <a:extLst>
                <a:ext uri="{FF2B5EF4-FFF2-40B4-BE49-F238E27FC236}">
                  <a16:creationId xmlns:a16="http://schemas.microsoft.com/office/drawing/2014/main" id="{A4734DA4-87F1-8843-A543-363155299D7A}"/>
                </a:ext>
              </a:extLst>
            </p:cNvPr>
            <p:cNvSpPr/>
            <p:nvPr/>
          </p:nvSpPr>
          <p:spPr>
            <a:xfrm>
              <a:off x="54483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27;p41">
              <a:extLst>
                <a:ext uri="{FF2B5EF4-FFF2-40B4-BE49-F238E27FC236}">
                  <a16:creationId xmlns:a16="http://schemas.microsoft.com/office/drawing/2014/main" id="{87301579-EB39-FA82-FDB3-AB5878420B5F}"/>
                </a:ext>
              </a:extLst>
            </p:cNvPr>
            <p:cNvSpPr/>
            <p:nvPr/>
          </p:nvSpPr>
          <p:spPr>
            <a:xfrm>
              <a:off x="57225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latin typeface="Times New Roman" panose="02020603050405020304" pitchFamily="18" charset="0"/>
                  <a:cs typeface="Times New Roman" panose="02020603050405020304" pitchFamily="18" charset="0"/>
                </a:rPr>
                <a:t>x</a:t>
              </a:r>
              <a:endParaRPr dirty="0">
                <a:latin typeface="Times New Roman" panose="02020603050405020304" pitchFamily="18" charset="0"/>
                <a:cs typeface="Times New Roman" panose="02020603050405020304" pitchFamily="18" charset="0"/>
              </a:endParaRPr>
            </a:p>
          </p:txBody>
        </p:sp>
        <p:sp>
          <p:nvSpPr>
            <p:cNvPr id="26" name="Google Shape;2628;p41">
              <a:extLst>
                <a:ext uri="{FF2B5EF4-FFF2-40B4-BE49-F238E27FC236}">
                  <a16:creationId xmlns:a16="http://schemas.microsoft.com/office/drawing/2014/main" id="{FB5D5198-D6F1-4EFC-F52F-6C9FA2570BD6}"/>
                </a:ext>
              </a:extLst>
            </p:cNvPr>
            <p:cNvSpPr/>
            <p:nvPr/>
          </p:nvSpPr>
          <p:spPr>
            <a:xfrm>
              <a:off x="59967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29;p41">
              <a:extLst>
                <a:ext uri="{FF2B5EF4-FFF2-40B4-BE49-F238E27FC236}">
                  <a16:creationId xmlns:a16="http://schemas.microsoft.com/office/drawing/2014/main" id="{FB0D4109-65B0-289D-FFC2-32B3A4FCDD91}"/>
                </a:ext>
              </a:extLst>
            </p:cNvPr>
            <p:cNvSpPr/>
            <p:nvPr/>
          </p:nvSpPr>
          <p:spPr>
            <a:xfrm>
              <a:off x="6270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30;p41">
              <a:extLst>
                <a:ext uri="{FF2B5EF4-FFF2-40B4-BE49-F238E27FC236}">
                  <a16:creationId xmlns:a16="http://schemas.microsoft.com/office/drawing/2014/main" id="{01548150-7B90-5D21-78F9-12BFFF176ADF}"/>
                </a:ext>
              </a:extLst>
            </p:cNvPr>
            <p:cNvSpPr/>
            <p:nvPr/>
          </p:nvSpPr>
          <p:spPr>
            <a:xfrm>
              <a:off x="6545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31;p41">
              <a:extLst>
                <a:ext uri="{FF2B5EF4-FFF2-40B4-BE49-F238E27FC236}">
                  <a16:creationId xmlns:a16="http://schemas.microsoft.com/office/drawing/2014/main" id="{7F2F0E2D-E742-E35E-375E-361A66AB4E34}"/>
                </a:ext>
              </a:extLst>
            </p:cNvPr>
            <p:cNvSpPr/>
            <p:nvPr/>
          </p:nvSpPr>
          <p:spPr>
            <a:xfrm>
              <a:off x="68193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32;p41">
              <a:extLst>
                <a:ext uri="{FF2B5EF4-FFF2-40B4-BE49-F238E27FC236}">
                  <a16:creationId xmlns:a16="http://schemas.microsoft.com/office/drawing/2014/main" id="{4FE7BE2D-A13D-6FEC-2748-B50E73E33A9E}"/>
                </a:ext>
              </a:extLst>
            </p:cNvPr>
            <p:cNvSpPr/>
            <p:nvPr/>
          </p:nvSpPr>
          <p:spPr>
            <a:xfrm>
              <a:off x="70935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33;p41">
              <a:extLst>
                <a:ext uri="{FF2B5EF4-FFF2-40B4-BE49-F238E27FC236}">
                  <a16:creationId xmlns:a16="http://schemas.microsoft.com/office/drawing/2014/main" id="{C231FCC9-CE5C-7BA0-63BB-981E6CF8042A}"/>
                </a:ext>
              </a:extLst>
            </p:cNvPr>
            <p:cNvSpPr/>
            <p:nvPr/>
          </p:nvSpPr>
          <p:spPr>
            <a:xfrm>
              <a:off x="73677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34;p41">
              <a:extLst>
                <a:ext uri="{FF2B5EF4-FFF2-40B4-BE49-F238E27FC236}">
                  <a16:creationId xmlns:a16="http://schemas.microsoft.com/office/drawing/2014/main" id="{FE6B52F6-8473-E6A5-3DD5-842EE91F227F}"/>
                </a:ext>
              </a:extLst>
            </p:cNvPr>
            <p:cNvSpPr/>
            <p:nvPr/>
          </p:nvSpPr>
          <p:spPr>
            <a:xfrm>
              <a:off x="7641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35;p41">
              <a:extLst>
                <a:ext uri="{FF2B5EF4-FFF2-40B4-BE49-F238E27FC236}">
                  <a16:creationId xmlns:a16="http://schemas.microsoft.com/office/drawing/2014/main" id="{06E91426-A7B4-31BE-E522-75146FD949EE}"/>
                </a:ext>
              </a:extLst>
            </p:cNvPr>
            <p:cNvSpPr/>
            <p:nvPr/>
          </p:nvSpPr>
          <p:spPr>
            <a:xfrm>
              <a:off x="7916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36;p41">
              <a:extLst>
                <a:ext uri="{FF2B5EF4-FFF2-40B4-BE49-F238E27FC236}">
                  <a16:creationId xmlns:a16="http://schemas.microsoft.com/office/drawing/2014/main" id="{86EBB99F-04CE-BF91-C745-69453418A0F5}"/>
                </a:ext>
              </a:extLst>
            </p:cNvPr>
            <p:cNvSpPr/>
            <p:nvPr/>
          </p:nvSpPr>
          <p:spPr>
            <a:xfrm>
              <a:off x="54490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37;p41">
              <a:extLst>
                <a:ext uri="{FF2B5EF4-FFF2-40B4-BE49-F238E27FC236}">
                  <a16:creationId xmlns:a16="http://schemas.microsoft.com/office/drawing/2014/main" id="{FA08A76B-8D77-36B7-3617-9304D1A5CBB0}"/>
                </a:ext>
              </a:extLst>
            </p:cNvPr>
            <p:cNvSpPr/>
            <p:nvPr/>
          </p:nvSpPr>
          <p:spPr>
            <a:xfrm>
              <a:off x="57232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38;p41">
              <a:extLst>
                <a:ext uri="{FF2B5EF4-FFF2-40B4-BE49-F238E27FC236}">
                  <a16:creationId xmlns:a16="http://schemas.microsoft.com/office/drawing/2014/main" id="{2225871F-4666-B427-FC35-3B4BD91F2A27}"/>
                </a:ext>
              </a:extLst>
            </p:cNvPr>
            <p:cNvSpPr/>
            <p:nvPr/>
          </p:nvSpPr>
          <p:spPr>
            <a:xfrm>
              <a:off x="59974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39;p41">
              <a:extLst>
                <a:ext uri="{FF2B5EF4-FFF2-40B4-BE49-F238E27FC236}">
                  <a16:creationId xmlns:a16="http://schemas.microsoft.com/office/drawing/2014/main" id="{8A20A665-E841-1730-56D2-533D42B320FF}"/>
                </a:ext>
              </a:extLst>
            </p:cNvPr>
            <p:cNvSpPr/>
            <p:nvPr/>
          </p:nvSpPr>
          <p:spPr>
            <a:xfrm>
              <a:off x="6271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40;p41">
              <a:extLst>
                <a:ext uri="{FF2B5EF4-FFF2-40B4-BE49-F238E27FC236}">
                  <a16:creationId xmlns:a16="http://schemas.microsoft.com/office/drawing/2014/main" id="{00CE5883-232D-AE95-62B2-1579BC754BB4}"/>
                </a:ext>
              </a:extLst>
            </p:cNvPr>
            <p:cNvSpPr/>
            <p:nvPr/>
          </p:nvSpPr>
          <p:spPr>
            <a:xfrm>
              <a:off x="6545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41;p41">
              <a:extLst>
                <a:ext uri="{FF2B5EF4-FFF2-40B4-BE49-F238E27FC236}">
                  <a16:creationId xmlns:a16="http://schemas.microsoft.com/office/drawing/2014/main" id="{4437AB8D-A43E-BF99-B0F8-82ED38C2530F}"/>
                </a:ext>
              </a:extLst>
            </p:cNvPr>
            <p:cNvSpPr/>
            <p:nvPr/>
          </p:nvSpPr>
          <p:spPr>
            <a:xfrm>
              <a:off x="68200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42;p41">
              <a:extLst>
                <a:ext uri="{FF2B5EF4-FFF2-40B4-BE49-F238E27FC236}">
                  <a16:creationId xmlns:a16="http://schemas.microsoft.com/office/drawing/2014/main" id="{42D6EF34-02AA-33D4-CFCC-BDE6FEDF0EB9}"/>
                </a:ext>
              </a:extLst>
            </p:cNvPr>
            <p:cNvSpPr/>
            <p:nvPr/>
          </p:nvSpPr>
          <p:spPr>
            <a:xfrm>
              <a:off x="70942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43;p41">
              <a:extLst>
                <a:ext uri="{FF2B5EF4-FFF2-40B4-BE49-F238E27FC236}">
                  <a16:creationId xmlns:a16="http://schemas.microsoft.com/office/drawing/2014/main" id="{3537FF4C-2A46-0E45-23BC-6896C9A89BB8}"/>
                </a:ext>
              </a:extLst>
            </p:cNvPr>
            <p:cNvSpPr/>
            <p:nvPr/>
          </p:nvSpPr>
          <p:spPr>
            <a:xfrm>
              <a:off x="73684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44;p41">
              <a:extLst>
                <a:ext uri="{FF2B5EF4-FFF2-40B4-BE49-F238E27FC236}">
                  <a16:creationId xmlns:a16="http://schemas.microsoft.com/office/drawing/2014/main" id="{D343E3B6-F36C-D1F3-CA0F-77506FE8A6CE}"/>
                </a:ext>
              </a:extLst>
            </p:cNvPr>
            <p:cNvSpPr/>
            <p:nvPr/>
          </p:nvSpPr>
          <p:spPr>
            <a:xfrm>
              <a:off x="7642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45;p41">
              <a:extLst>
                <a:ext uri="{FF2B5EF4-FFF2-40B4-BE49-F238E27FC236}">
                  <a16:creationId xmlns:a16="http://schemas.microsoft.com/office/drawing/2014/main" id="{2EE746C9-7211-A787-357C-A04B70637437}"/>
                </a:ext>
              </a:extLst>
            </p:cNvPr>
            <p:cNvSpPr/>
            <p:nvPr/>
          </p:nvSpPr>
          <p:spPr>
            <a:xfrm>
              <a:off x="7916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46;p41">
              <a:extLst>
                <a:ext uri="{FF2B5EF4-FFF2-40B4-BE49-F238E27FC236}">
                  <a16:creationId xmlns:a16="http://schemas.microsoft.com/office/drawing/2014/main" id="{9DC77677-C4B7-DCC0-4D6D-8546CC05F95A}"/>
                </a:ext>
              </a:extLst>
            </p:cNvPr>
            <p:cNvSpPr/>
            <p:nvPr/>
          </p:nvSpPr>
          <p:spPr>
            <a:xfrm>
              <a:off x="5449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47;p41">
              <a:extLst>
                <a:ext uri="{FF2B5EF4-FFF2-40B4-BE49-F238E27FC236}">
                  <a16:creationId xmlns:a16="http://schemas.microsoft.com/office/drawing/2014/main" id="{88A3E02B-2BBA-1A2D-CAE4-0AF8FE12165A}"/>
                </a:ext>
              </a:extLst>
            </p:cNvPr>
            <p:cNvSpPr/>
            <p:nvPr/>
          </p:nvSpPr>
          <p:spPr>
            <a:xfrm>
              <a:off x="5723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48;p41">
              <a:extLst>
                <a:ext uri="{FF2B5EF4-FFF2-40B4-BE49-F238E27FC236}">
                  <a16:creationId xmlns:a16="http://schemas.microsoft.com/office/drawing/2014/main" id="{06FDAAAC-C04A-EB6F-CE35-9D8DD92D205D}"/>
                </a:ext>
              </a:extLst>
            </p:cNvPr>
            <p:cNvSpPr/>
            <p:nvPr/>
          </p:nvSpPr>
          <p:spPr>
            <a:xfrm>
              <a:off x="5997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49;p41">
              <a:extLst>
                <a:ext uri="{FF2B5EF4-FFF2-40B4-BE49-F238E27FC236}">
                  <a16:creationId xmlns:a16="http://schemas.microsoft.com/office/drawing/2014/main" id="{BF428B6C-C60A-D8F3-41B5-AB4172EF6CB7}"/>
                </a:ext>
              </a:extLst>
            </p:cNvPr>
            <p:cNvSpPr/>
            <p:nvPr/>
          </p:nvSpPr>
          <p:spPr>
            <a:xfrm>
              <a:off x="6271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50;p41">
              <a:extLst>
                <a:ext uri="{FF2B5EF4-FFF2-40B4-BE49-F238E27FC236}">
                  <a16:creationId xmlns:a16="http://schemas.microsoft.com/office/drawing/2014/main" id="{D1E2A773-76CC-0EF3-16A7-2081E914348D}"/>
                </a:ext>
              </a:extLst>
            </p:cNvPr>
            <p:cNvSpPr/>
            <p:nvPr/>
          </p:nvSpPr>
          <p:spPr>
            <a:xfrm>
              <a:off x="6545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51;p41">
              <a:extLst>
                <a:ext uri="{FF2B5EF4-FFF2-40B4-BE49-F238E27FC236}">
                  <a16:creationId xmlns:a16="http://schemas.microsoft.com/office/drawing/2014/main" id="{7876716F-0D70-72F1-D243-1DC547C39E51}"/>
                </a:ext>
              </a:extLst>
            </p:cNvPr>
            <p:cNvSpPr/>
            <p:nvPr/>
          </p:nvSpPr>
          <p:spPr>
            <a:xfrm>
              <a:off x="6820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52;p41">
              <a:extLst>
                <a:ext uri="{FF2B5EF4-FFF2-40B4-BE49-F238E27FC236}">
                  <a16:creationId xmlns:a16="http://schemas.microsoft.com/office/drawing/2014/main" id="{ACFD0A8B-D29F-A536-F392-943F9D8E95F7}"/>
                </a:ext>
              </a:extLst>
            </p:cNvPr>
            <p:cNvSpPr/>
            <p:nvPr/>
          </p:nvSpPr>
          <p:spPr>
            <a:xfrm>
              <a:off x="7094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53;p41">
              <a:extLst>
                <a:ext uri="{FF2B5EF4-FFF2-40B4-BE49-F238E27FC236}">
                  <a16:creationId xmlns:a16="http://schemas.microsoft.com/office/drawing/2014/main" id="{AEA98830-B323-710D-3CF1-5051DD5F69A7}"/>
                </a:ext>
              </a:extLst>
            </p:cNvPr>
            <p:cNvSpPr/>
            <p:nvPr/>
          </p:nvSpPr>
          <p:spPr>
            <a:xfrm>
              <a:off x="7368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54;p41">
              <a:extLst>
                <a:ext uri="{FF2B5EF4-FFF2-40B4-BE49-F238E27FC236}">
                  <a16:creationId xmlns:a16="http://schemas.microsoft.com/office/drawing/2014/main" id="{F8554581-7AA5-6F57-4017-E9771350FC94}"/>
                </a:ext>
              </a:extLst>
            </p:cNvPr>
            <p:cNvSpPr/>
            <p:nvPr/>
          </p:nvSpPr>
          <p:spPr>
            <a:xfrm>
              <a:off x="7642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55;p41">
              <a:extLst>
                <a:ext uri="{FF2B5EF4-FFF2-40B4-BE49-F238E27FC236}">
                  <a16:creationId xmlns:a16="http://schemas.microsoft.com/office/drawing/2014/main" id="{FF81C834-9B03-B6E9-D57E-9DC2D7577845}"/>
                </a:ext>
              </a:extLst>
            </p:cNvPr>
            <p:cNvSpPr/>
            <p:nvPr/>
          </p:nvSpPr>
          <p:spPr>
            <a:xfrm>
              <a:off x="7916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56;p41">
              <a:extLst>
                <a:ext uri="{FF2B5EF4-FFF2-40B4-BE49-F238E27FC236}">
                  <a16:creationId xmlns:a16="http://schemas.microsoft.com/office/drawing/2014/main" id="{1A81DB91-4A04-4F95-8518-7F7F68BD642D}"/>
                </a:ext>
              </a:extLst>
            </p:cNvPr>
            <p:cNvSpPr/>
            <p:nvPr/>
          </p:nvSpPr>
          <p:spPr>
            <a:xfrm>
              <a:off x="5449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57;p41">
              <a:extLst>
                <a:ext uri="{FF2B5EF4-FFF2-40B4-BE49-F238E27FC236}">
                  <a16:creationId xmlns:a16="http://schemas.microsoft.com/office/drawing/2014/main" id="{90E37A39-D722-F0B8-BF1F-3E90EE002648}"/>
                </a:ext>
              </a:extLst>
            </p:cNvPr>
            <p:cNvSpPr/>
            <p:nvPr/>
          </p:nvSpPr>
          <p:spPr>
            <a:xfrm>
              <a:off x="5723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58;p41">
              <a:extLst>
                <a:ext uri="{FF2B5EF4-FFF2-40B4-BE49-F238E27FC236}">
                  <a16:creationId xmlns:a16="http://schemas.microsoft.com/office/drawing/2014/main" id="{62797471-3985-0DC4-4803-46C666B11146}"/>
                </a:ext>
              </a:extLst>
            </p:cNvPr>
            <p:cNvSpPr/>
            <p:nvPr/>
          </p:nvSpPr>
          <p:spPr>
            <a:xfrm>
              <a:off x="5997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59;p41">
              <a:extLst>
                <a:ext uri="{FF2B5EF4-FFF2-40B4-BE49-F238E27FC236}">
                  <a16:creationId xmlns:a16="http://schemas.microsoft.com/office/drawing/2014/main" id="{8C02C1E0-AD0F-9B93-0719-2D0BAEDFCB9E}"/>
                </a:ext>
              </a:extLst>
            </p:cNvPr>
            <p:cNvSpPr/>
            <p:nvPr/>
          </p:nvSpPr>
          <p:spPr>
            <a:xfrm>
              <a:off x="6271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60;p41">
              <a:extLst>
                <a:ext uri="{FF2B5EF4-FFF2-40B4-BE49-F238E27FC236}">
                  <a16:creationId xmlns:a16="http://schemas.microsoft.com/office/drawing/2014/main" id="{656F33D5-0F9E-C468-2275-5B597E83EB69}"/>
                </a:ext>
              </a:extLst>
            </p:cNvPr>
            <p:cNvSpPr/>
            <p:nvPr/>
          </p:nvSpPr>
          <p:spPr>
            <a:xfrm>
              <a:off x="6545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61;p41">
              <a:extLst>
                <a:ext uri="{FF2B5EF4-FFF2-40B4-BE49-F238E27FC236}">
                  <a16:creationId xmlns:a16="http://schemas.microsoft.com/office/drawing/2014/main" id="{877AD8E0-640F-98C0-619C-3038AF4FB6D4}"/>
                </a:ext>
              </a:extLst>
            </p:cNvPr>
            <p:cNvSpPr/>
            <p:nvPr/>
          </p:nvSpPr>
          <p:spPr>
            <a:xfrm>
              <a:off x="6820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62;p41">
              <a:extLst>
                <a:ext uri="{FF2B5EF4-FFF2-40B4-BE49-F238E27FC236}">
                  <a16:creationId xmlns:a16="http://schemas.microsoft.com/office/drawing/2014/main" id="{453EC01A-231A-6EE3-3795-A749338CD1EE}"/>
                </a:ext>
              </a:extLst>
            </p:cNvPr>
            <p:cNvSpPr/>
            <p:nvPr/>
          </p:nvSpPr>
          <p:spPr>
            <a:xfrm>
              <a:off x="7094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63;p41">
              <a:extLst>
                <a:ext uri="{FF2B5EF4-FFF2-40B4-BE49-F238E27FC236}">
                  <a16:creationId xmlns:a16="http://schemas.microsoft.com/office/drawing/2014/main" id="{662EBF1F-F4EF-DB9D-3A65-4915D7EA09CD}"/>
                </a:ext>
              </a:extLst>
            </p:cNvPr>
            <p:cNvSpPr/>
            <p:nvPr/>
          </p:nvSpPr>
          <p:spPr>
            <a:xfrm>
              <a:off x="7368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64;p41">
              <a:extLst>
                <a:ext uri="{FF2B5EF4-FFF2-40B4-BE49-F238E27FC236}">
                  <a16:creationId xmlns:a16="http://schemas.microsoft.com/office/drawing/2014/main" id="{206DF47B-E83D-C34E-8DCB-5A081892CCA6}"/>
                </a:ext>
              </a:extLst>
            </p:cNvPr>
            <p:cNvSpPr/>
            <p:nvPr/>
          </p:nvSpPr>
          <p:spPr>
            <a:xfrm>
              <a:off x="7642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65;p41">
              <a:extLst>
                <a:ext uri="{FF2B5EF4-FFF2-40B4-BE49-F238E27FC236}">
                  <a16:creationId xmlns:a16="http://schemas.microsoft.com/office/drawing/2014/main" id="{4C187E8D-7F89-49C7-A21F-178274DB53CF}"/>
                </a:ext>
              </a:extLst>
            </p:cNvPr>
            <p:cNvSpPr/>
            <p:nvPr/>
          </p:nvSpPr>
          <p:spPr>
            <a:xfrm>
              <a:off x="7916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666;p41">
              <a:extLst>
                <a:ext uri="{FF2B5EF4-FFF2-40B4-BE49-F238E27FC236}">
                  <a16:creationId xmlns:a16="http://schemas.microsoft.com/office/drawing/2014/main" id="{3F3591A9-4647-BC80-525A-E8E316D869F8}"/>
                </a:ext>
              </a:extLst>
            </p:cNvPr>
            <p:cNvSpPr/>
            <p:nvPr/>
          </p:nvSpPr>
          <p:spPr>
            <a:xfrm>
              <a:off x="5448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667;p41">
              <a:extLst>
                <a:ext uri="{FF2B5EF4-FFF2-40B4-BE49-F238E27FC236}">
                  <a16:creationId xmlns:a16="http://schemas.microsoft.com/office/drawing/2014/main" id="{A24FA64E-A519-9D4D-0BA1-1395224CD227}"/>
                </a:ext>
              </a:extLst>
            </p:cNvPr>
            <p:cNvSpPr/>
            <p:nvPr/>
          </p:nvSpPr>
          <p:spPr>
            <a:xfrm>
              <a:off x="5722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668;p41">
              <a:extLst>
                <a:ext uri="{FF2B5EF4-FFF2-40B4-BE49-F238E27FC236}">
                  <a16:creationId xmlns:a16="http://schemas.microsoft.com/office/drawing/2014/main" id="{BEC8CF28-95CF-BCFD-2DDE-CA5C00F01131}"/>
                </a:ext>
              </a:extLst>
            </p:cNvPr>
            <p:cNvSpPr/>
            <p:nvPr/>
          </p:nvSpPr>
          <p:spPr>
            <a:xfrm>
              <a:off x="5996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669;p41">
              <a:extLst>
                <a:ext uri="{FF2B5EF4-FFF2-40B4-BE49-F238E27FC236}">
                  <a16:creationId xmlns:a16="http://schemas.microsoft.com/office/drawing/2014/main" id="{AE58FB8C-380B-F3F4-784C-25DE72A35DA8}"/>
                </a:ext>
              </a:extLst>
            </p:cNvPr>
            <p:cNvSpPr/>
            <p:nvPr/>
          </p:nvSpPr>
          <p:spPr>
            <a:xfrm>
              <a:off x="62709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70;p41">
              <a:extLst>
                <a:ext uri="{FF2B5EF4-FFF2-40B4-BE49-F238E27FC236}">
                  <a16:creationId xmlns:a16="http://schemas.microsoft.com/office/drawing/2014/main" id="{902B5FA2-CBFD-8BB6-1234-BD86A4175E63}"/>
                </a:ext>
              </a:extLst>
            </p:cNvPr>
            <p:cNvSpPr/>
            <p:nvPr/>
          </p:nvSpPr>
          <p:spPr>
            <a:xfrm>
              <a:off x="6545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71;p41">
              <a:extLst>
                <a:ext uri="{FF2B5EF4-FFF2-40B4-BE49-F238E27FC236}">
                  <a16:creationId xmlns:a16="http://schemas.microsoft.com/office/drawing/2014/main" id="{863D60D0-053E-CDC5-B5C5-34D2691E2964}"/>
                </a:ext>
              </a:extLst>
            </p:cNvPr>
            <p:cNvSpPr/>
            <p:nvPr/>
          </p:nvSpPr>
          <p:spPr>
            <a:xfrm>
              <a:off x="6819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72;p41">
              <a:extLst>
                <a:ext uri="{FF2B5EF4-FFF2-40B4-BE49-F238E27FC236}">
                  <a16:creationId xmlns:a16="http://schemas.microsoft.com/office/drawing/2014/main" id="{B4F2E93A-30B4-7ECA-68A6-79D316B3B37A}"/>
                </a:ext>
              </a:extLst>
            </p:cNvPr>
            <p:cNvSpPr/>
            <p:nvPr/>
          </p:nvSpPr>
          <p:spPr>
            <a:xfrm>
              <a:off x="7093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73;p41">
              <a:extLst>
                <a:ext uri="{FF2B5EF4-FFF2-40B4-BE49-F238E27FC236}">
                  <a16:creationId xmlns:a16="http://schemas.microsoft.com/office/drawing/2014/main" id="{DFB81E7F-098E-9BD7-DE2F-B90FAD9B7311}"/>
                </a:ext>
              </a:extLst>
            </p:cNvPr>
            <p:cNvSpPr/>
            <p:nvPr/>
          </p:nvSpPr>
          <p:spPr>
            <a:xfrm>
              <a:off x="7367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74;p41">
              <a:extLst>
                <a:ext uri="{FF2B5EF4-FFF2-40B4-BE49-F238E27FC236}">
                  <a16:creationId xmlns:a16="http://schemas.microsoft.com/office/drawing/2014/main" id="{253F1966-BA6E-0563-106F-18E849AC556F}"/>
                </a:ext>
              </a:extLst>
            </p:cNvPr>
            <p:cNvSpPr/>
            <p:nvPr/>
          </p:nvSpPr>
          <p:spPr>
            <a:xfrm>
              <a:off x="7641925" y="1981551"/>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75;p41">
              <a:extLst>
                <a:ext uri="{FF2B5EF4-FFF2-40B4-BE49-F238E27FC236}">
                  <a16:creationId xmlns:a16="http://schemas.microsoft.com/office/drawing/2014/main" id="{FCE660F6-14B2-F0AE-945C-C799F347378F}"/>
                </a:ext>
              </a:extLst>
            </p:cNvPr>
            <p:cNvSpPr/>
            <p:nvPr/>
          </p:nvSpPr>
          <p:spPr>
            <a:xfrm>
              <a:off x="7916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76;p41">
              <a:extLst>
                <a:ext uri="{FF2B5EF4-FFF2-40B4-BE49-F238E27FC236}">
                  <a16:creationId xmlns:a16="http://schemas.microsoft.com/office/drawing/2014/main" id="{531299E9-085B-0F91-4F48-B1EF8FBF33D5}"/>
                </a:ext>
              </a:extLst>
            </p:cNvPr>
            <p:cNvSpPr/>
            <p:nvPr/>
          </p:nvSpPr>
          <p:spPr>
            <a:xfrm>
              <a:off x="5448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7;p41">
              <a:extLst>
                <a:ext uri="{FF2B5EF4-FFF2-40B4-BE49-F238E27FC236}">
                  <a16:creationId xmlns:a16="http://schemas.microsoft.com/office/drawing/2014/main" id="{01598033-BE4E-0A83-FF12-06F9D18502AA}"/>
                </a:ext>
              </a:extLst>
            </p:cNvPr>
            <p:cNvSpPr/>
            <p:nvPr/>
          </p:nvSpPr>
          <p:spPr>
            <a:xfrm>
              <a:off x="5722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78;p41">
              <a:extLst>
                <a:ext uri="{FF2B5EF4-FFF2-40B4-BE49-F238E27FC236}">
                  <a16:creationId xmlns:a16="http://schemas.microsoft.com/office/drawing/2014/main" id="{27B66B60-3AB8-72FD-84B9-BAEEA4E72261}"/>
                </a:ext>
              </a:extLst>
            </p:cNvPr>
            <p:cNvSpPr/>
            <p:nvPr/>
          </p:nvSpPr>
          <p:spPr>
            <a:xfrm>
              <a:off x="5996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79;p41">
              <a:extLst>
                <a:ext uri="{FF2B5EF4-FFF2-40B4-BE49-F238E27FC236}">
                  <a16:creationId xmlns:a16="http://schemas.microsoft.com/office/drawing/2014/main" id="{F9A0EFB3-8A80-7BA8-EBF4-276DE6427C32}"/>
                </a:ext>
              </a:extLst>
            </p:cNvPr>
            <p:cNvSpPr/>
            <p:nvPr/>
          </p:nvSpPr>
          <p:spPr>
            <a:xfrm>
              <a:off x="6270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680;p41">
              <a:extLst>
                <a:ext uri="{FF2B5EF4-FFF2-40B4-BE49-F238E27FC236}">
                  <a16:creationId xmlns:a16="http://schemas.microsoft.com/office/drawing/2014/main" id="{05495B52-17FC-117D-FE1D-EA724E819AE2}"/>
                </a:ext>
              </a:extLst>
            </p:cNvPr>
            <p:cNvSpPr/>
            <p:nvPr/>
          </p:nvSpPr>
          <p:spPr>
            <a:xfrm>
              <a:off x="6545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681;p41">
              <a:extLst>
                <a:ext uri="{FF2B5EF4-FFF2-40B4-BE49-F238E27FC236}">
                  <a16:creationId xmlns:a16="http://schemas.microsoft.com/office/drawing/2014/main" id="{936BEAC8-2EF3-B32D-E92E-D7B9BE605B09}"/>
                </a:ext>
              </a:extLst>
            </p:cNvPr>
            <p:cNvSpPr/>
            <p:nvPr/>
          </p:nvSpPr>
          <p:spPr>
            <a:xfrm>
              <a:off x="6819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682;p41">
              <a:extLst>
                <a:ext uri="{FF2B5EF4-FFF2-40B4-BE49-F238E27FC236}">
                  <a16:creationId xmlns:a16="http://schemas.microsoft.com/office/drawing/2014/main" id="{04EF0C85-0046-24ED-908A-4704CE203853}"/>
                </a:ext>
              </a:extLst>
            </p:cNvPr>
            <p:cNvSpPr/>
            <p:nvPr/>
          </p:nvSpPr>
          <p:spPr>
            <a:xfrm>
              <a:off x="7093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683;p41">
              <a:extLst>
                <a:ext uri="{FF2B5EF4-FFF2-40B4-BE49-F238E27FC236}">
                  <a16:creationId xmlns:a16="http://schemas.microsoft.com/office/drawing/2014/main" id="{3E608C35-E69B-775F-7D1C-E1F9C3024095}"/>
                </a:ext>
              </a:extLst>
            </p:cNvPr>
            <p:cNvSpPr/>
            <p:nvPr/>
          </p:nvSpPr>
          <p:spPr>
            <a:xfrm>
              <a:off x="7367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684;p41">
              <a:extLst>
                <a:ext uri="{FF2B5EF4-FFF2-40B4-BE49-F238E27FC236}">
                  <a16:creationId xmlns:a16="http://schemas.microsoft.com/office/drawing/2014/main" id="{F2A7D507-F689-186C-99C6-655DC02D3CD4}"/>
                </a:ext>
              </a:extLst>
            </p:cNvPr>
            <p:cNvSpPr/>
            <p:nvPr/>
          </p:nvSpPr>
          <p:spPr>
            <a:xfrm>
              <a:off x="7641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685;p41">
              <a:extLst>
                <a:ext uri="{FF2B5EF4-FFF2-40B4-BE49-F238E27FC236}">
                  <a16:creationId xmlns:a16="http://schemas.microsoft.com/office/drawing/2014/main" id="{F44BAEEA-151B-0570-7197-2F024A3388F9}"/>
                </a:ext>
              </a:extLst>
            </p:cNvPr>
            <p:cNvSpPr/>
            <p:nvPr/>
          </p:nvSpPr>
          <p:spPr>
            <a:xfrm>
              <a:off x="7916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686;p41">
              <a:extLst>
                <a:ext uri="{FF2B5EF4-FFF2-40B4-BE49-F238E27FC236}">
                  <a16:creationId xmlns:a16="http://schemas.microsoft.com/office/drawing/2014/main" id="{7F5BBE5A-1945-8D73-6B21-F3D7B6888424}"/>
                </a:ext>
              </a:extLst>
            </p:cNvPr>
            <p:cNvSpPr/>
            <p:nvPr/>
          </p:nvSpPr>
          <p:spPr>
            <a:xfrm>
              <a:off x="5449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687;p41">
              <a:extLst>
                <a:ext uri="{FF2B5EF4-FFF2-40B4-BE49-F238E27FC236}">
                  <a16:creationId xmlns:a16="http://schemas.microsoft.com/office/drawing/2014/main" id="{62DCE4D6-CA20-0F5F-AA82-966790613690}"/>
                </a:ext>
              </a:extLst>
            </p:cNvPr>
            <p:cNvSpPr/>
            <p:nvPr/>
          </p:nvSpPr>
          <p:spPr>
            <a:xfrm>
              <a:off x="5723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688;p41">
              <a:extLst>
                <a:ext uri="{FF2B5EF4-FFF2-40B4-BE49-F238E27FC236}">
                  <a16:creationId xmlns:a16="http://schemas.microsoft.com/office/drawing/2014/main" id="{784C4188-2184-68B3-CBCF-6513F27277A8}"/>
                </a:ext>
              </a:extLst>
            </p:cNvPr>
            <p:cNvSpPr/>
            <p:nvPr/>
          </p:nvSpPr>
          <p:spPr>
            <a:xfrm>
              <a:off x="5997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689;p41">
              <a:extLst>
                <a:ext uri="{FF2B5EF4-FFF2-40B4-BE49-F238E27FC236}">
                  <a16:creationId xmlns:a16="http://schemas.microsoft.com/office/drawing/2014/main" id="{20AC182C-D44C-EB29-1847-9979F6D63639}"/>
                </a:ext>
              </a:extLst>
            </p:cNvPr>
            <p:cNvSpPr/>
            <p:nvPr/>
          </p:nvSpPr>
          <p:spPr>
            <a:xfrm>
              <a:off x="6271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690;p41">
              <a:extLst>
                <a:ext uri="{FF2B5EF4-FFF2-40B4-BE49-F238E27FC236}">
                  <a16:creationId xmlns:a16="http://schemas.microsoft.com/office/drawing/2014/main" id="{E75DBEC5-8DB6-D26B-C202-BA39701A92FA}"/>
                </a:ext>
              </a:extLst>
            </p:cNvPr>
            <p:cNvSpPr/>
            <p:nvPr/>
          </p:nvSpPr>
          <p:spPr>
            <a:xfrm>
              <a:off x="6545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691;p41">
              <a:extLst>
                <a:ext uri="{FF2B5EF4-FFF2-40B4-BE49-F238E27FC236}">
                  <a16:creationId xmlns:a16="http://schemas.microsoft.com/office/drawing/2014/main" id="{E851784C-7AE7-2A14-FBE3-14AE4FE3542A}"/>
                </a:ext>
              </a:extLst>
            </p:cNvPr>
            <p:cNvSpPr/>
            <p:nvPr/>
          </p:nvSpPr>
          <p:spPr>
            <a:xfrm>
              <a:off x="6820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692;p41">
              <a:extLst>
                <a:ext uri="{FF2B5EF4-FFF2-40B4-BE49-F238E27FC236}">
                  <a16:creationId xmlns:a16="http://schemas.microsoft.com/office/drawing/2014/main" id="{B0E9C22B-ABD5-01B4-D678-782852DCF545}"/>
                </a:ext>
              </a:extLst>
            </p:cNvPr>
            <p:cNvSpPr/>
            <p:nvPr/>
          </p:nvSpPr>
          <p:spPr>
            <a:xfrm>
              <a:off x="7094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693;p41">
              <a:extLst>
                <a:ext uri="{FF2B5EF4-FFF2-40B4-BE49-F238E27FC236}">
                  <a16:creationId xmlns:a16="http://schemas.microsoft.com/office/drawing/2014/main" id="{EE61291D-8B2F-2EA9-F741-A6BAAE646C4A}"/>
                </a:ext>
              </a:extLst>
            </p:cNvPr>
            <p:cNvSpPr/>
            <p:nvPr/>
          </p:nvSpPr>
          <p:spPr>
            <a:xfrm>
              <a:off x="7368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694;p41">
              <a:extLst>
                <a:ext uri="{FF2B5EF4-FFF2-40B4-BE49-F238E27FC236}">
                  <a16:creationId xmlns:a16="http://schemas.microsoft.com/office/drawing/2014/main" id="{B1D688C1-E244-FACF-38AF-3FAE04835372}"/>
                </a:ext>
              </a:extLst>
            </p:cNvPr>
            <p:cNvSpPr/>
            <p:nvPr/>
          </p:nvSpPr>
          <p:spPr>
            <a:xfrm>
              <a:off x="7642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695;p41">
              <a:extLst>
                <a:ext uri="{FF2B5EF4-FFF2-40B4-BE49-F238E27FC236}">
                  <a16:creationId xmlns:a16="http://schemas.microsoft.com/office/drawing/2014/main" id="{42D4E99A-601A-30B0-8754-3B135DB06525}"/>
                </a:ext>
              </a:extLst>
            </p:cNvPr>
            <p:cNvSpPr/>
            <p:nvPr/>
          </p:nvSpPr>
          <p:spPr>
            <a:xfrm>
              <a:off x="7916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696;p41">
              <a:extLst>
                <a:ext uri="{FF2B5EF4-FFF2-40B4-BE49-F238E27FC236}">
                  <a16:creationId xmlns:a16="http://schemas.microsoft.com/office/drawing/2014/main" id="{6CB22C79-D2AD-46C5-C6A9-21B0A0A7CD92}"/>
                </a:ext>
              </a:extLst>
            </p:cNvPr>
            <p:cNvSpPr/>
            <p:nvPr/>
          </p:nvSpPr>
          <p:spPr>
            <a:xfrm>
              <a:off x="5449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697;p41">
              <a:extLst>
                <a:ext uri="{FF2B5EF4-FFF2-40B4-BE49-F238E27FC236}">
                  <a16:creationId xmlns:a16="http://schemas.microsoft.com/office/drawing/2014/main" id="{9DDA9796-517C-7C8D-0D47-29EAF115BCA6}"/>
                </a:ext>
              </a:extLst>
            </p:cNvPr>
            <p:cNvSpPr/>
            <p:nvPr/>
          </p:nvSpPr>
          <p:spPr>
            <a:xfrm>
              <a:off x="5723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698;p41">
              <a:extLst>
                <a:ext uri="{FF2B5EF4-FFF2-40B4-BE49-F238E27FC236}">
                  <a16:creationId xmlns:a16="http://schemas.microsoft.com/office/drawing/2014/main" id="{DE15E346-00F5-81BE-AC4F-BA9FC7A259CC}"/>
                </a:ext>
              </a:extLst>
            </p:cNvPr>
            <p:cNvSpPr/>
            <p:nvPr/>
          </p:nvSpPr>
          <p:spPr>
            <a:xfrm>
              <a:off x="5997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699;p41">
              <a:extLst>
                <a:ext uri="{FF2B5EF4-FFF2-40B4-BE49-F238E27FC236}">
                  <a16:creationId xmlns:a16="http://schemas.microsoft.com/office/drawing/2014/main" id="{E2BB22FF-A77B-DB2A-FF4A-E8F8A62AEF96}"/>
                </a:ext>
              </a:extLst>
            </p:cNvPr>
            <p:cNvSpPr/>
            <p:nvPr/>
          </p:nvSpPr>
          <p:spPr>
            <a:xfrm>
              <a:off x="6271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700;p41">
              <a:extLst>
                <a:ext uri="{FF2B5EF4-FFF2-40B4-BE49-F238E27FC236}">
                  <a16:creationId xmlns:a16="http://schemas.microsoft.com/office/drawing/2014/main" id="{7F64234A-66AA-F5E5-EFA9-3F476967C001}"/>
                </a:ext>
              </a:extLst>
            </p:cNvPr>
            <p:cNvSpPr/>
            <p:nvPr/>
          </p:nvSpPr>
          <p:spPr>
            <a:xfrm>
              <a:off x="6545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701;p41">
              <a:extLst>
                <a:ext uri="{FF2B5EF4-FFF2-40B4-BE49-F238E27FC236}">
                  <a16:creationId xmlns:a16="http://schemas.microsoft.com/office/drawing/2014/main" id="{0AED9530-F5CE-4927-50F0-46A4ED06B7BB}"/>
                </a:ext>
              </a:extLst>
            </p:cNvPr>
            <p:cNvSpPr/>
            <p:nvPr/>
          </p:nvSpPr>
          <p:spPr>
            <a:xfrm>
              <a:off x="6820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702;p41">
              <a:extLst>
                <a:ext uri="{FF2B5EF4-FFF2-40B4-BE49-F238E27FC236}">
                  <a16:creationId xmlns:a16="http://schemas.microsoft.com/office/drawing/2014/main" id="{ACE4AF84-3043-0FF1-FBC1-1836D53F6DC8}"/>
                </a:ext>
              </a:extLst>
            </p:cNvPr>
            <p:cNvSpPr/>
            <p:nvPr/>
          </p:nvSpPr>
          <p:spPr>
            <a:xfrm>
              <a:off x="7094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703;p41">
              <a:extLst>
                <a:ext uri="{FF2B5EF4-FFF2-40B4-BE49-F238E27FC236}">
                  <a16:creationId xmlns:a16="http://schemas.microsoft.com/office/drawing/2014/main" id="{49902A6B-9D34-A4FF-DD86-501541BB5AAC}"/>
                </a:ext>
              </a:extLst>
            </p:cNvPr>
            <p:cNvSpPr/>
            <p:nvPr/>
          </p:nvSpPr>
          <p:spPr>
            <a:xfrm>
              <a:off x="7368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704;p41">
              <a:extLst>
                <a:ext uri="{FF2B5EF4-FFF2-40B4-BE49-F238E27FC236}">
                  <a16:creationId xmlns:a16="http://schemas.microsoft.com/office/drawing/2014/main" id="{D55C660E-8BB4-AE26-05BD-E5A449FF6648}"/>
                </a:ext>
              </a:extLst>
            </p:cNvPr>
            <p:cNvSpPr/>
            <p:nvPr/>
          </p:nvSpPr>
          <p:spPr>
            <a:xfrm>
              <a:off x="7642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705;p41">
              <a:extLst>
                <a:ext uri="{FF2B5EF4-FFF2-40B4-BE49-F238E27FC236}">
                  <a16:creationId xmlns:a16="http://schemas.microsoft.com/office/drawing/2014/main" id="{BCC22EF4-E1C4-6329-9AA4-02052DA2F0F6}"/>
                </a:ext>
              </a:extLst>
            </p:cNvPr>
            <p:cNvSpPr/>
            <p:nvPr/>
          </p:nvSpPr>
          <p:spPr>
            <a:xfrm>
              <a:off x="7916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706;p41">
              <a:extLst>
                <a:ext uri="{FF2B5EF4-FFF2-40B4-BE49-F238E27FC236}">
                  <a16:creationId xmlns:a16="http://schemas.microsoft.com/office/drawing/2014/main" id="{44ACB428-56D1-7449-1DEA-C7D4E914BF16}"/>
                </a:ext>
              </a:extLst>
            </p:cNvPr>
            <p:cNvSpPr/>
            <p:nvPr/>
          </p:nvSpPr>
          <p:spPr>
            <a:xfrm>
              <a:off x="5449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707;p41">
              <a:extLst>
                <a:ext uri="{FF2B5EF4-FFF2-40B4-BE49-F238E27FC236}">
                  <a16:creationId xmlns:a16="http://schemas.microsoft.com/office/drawing/2014/main" id="{2FF0996E-163E-445F-06CE-5E9ED5B41B94}"/>
                </a:ext>
              </a:extLst>
            </p:cNvPr>
            <p:cNvSpPr/>
            <p:nvPr/>
          </p:nvSpPr>
          <p:spPr>
            <a:xfrm>
              <a:off x="5723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708;p41">
              <a:extLst>
                <a:ext uri="{FF2B5EF4-FFF2-40B4-BE49-F238E27FC236}">
                  <a16:creationId xmlns:a16="http://schemas.microsoft.com/office/drawing/2014/main" id="{741F6681-7A3F-316C-162D-EDD299C026E0}"/>
                </a:ext>
              </a:extLst>
            </p:cNvPr>
            <p:cNvSpPr/>
            <p:nvPr/>
          </p:nvSpPr>
          <p:spPr>
            <a:xfrm>
              <a:off x="5997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709;p41">
              <a:extLst>
                <a:ext uri="{FF2B5EF4-FFF2-40B4-BE49-F238E27FC236}">
                  <a16:creationId xmlns:a16="http://schemas.microsoft.com/office/drawing/2014/main" id="{EA425BDA-D1B6-A167-0E40-908528D9F802}"/>
                </a:ext>
              </a:extLst>
            </p:cNvPr>
            <p:cNvSpPr/>
            <p:nvPr/>
          </p:nvSpPr>
          <p:spPr>
            <a:xfrm>
              <a:off x="6271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710;p41">
              <a:extLst>
                <a:ext uri="{FF2B5EF4-FFF2-40B4-BE49-F238E27FC236}">
                  <a16:creationId xmlns:a16="http://schemas.microsoft.com/office/drawing/2014/main" id="{0FA08127-F410-5BF6-FE7D-54B81F96FABA}"/>
                </a:ext>
              </a:extLst>
            </p:cNvPr>
            <p:cNvSpPr/>
            <p:nvPr/>
          </p:nvSpPr>
          <p:spPr>
            <a:xfrm>
              <a:off x="6545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711;p41">
              <a:extLst>
                <a:ext uri="{FF2B5EF4-FFF2-40B4-BE49-F238E27FC236}">
                  <a16:creationId xmlns:a16="http://schemas.microsoft.com/office/drawing/2014/main" id="{EA7B2F74-ED99-DF68-2611-9C2FC3B5B589}"/>
                </a:ext>
              </a:extLst>
            </p:cNvPr>
            <p:cNvSpPr/>
            <p:nvPr/>
          </p:nvSpPr>
          <p:spPr>
            <a:xfrm>
              <a:off x="6820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712;p41">
              <a:extLst>
                <a:ext uri="{FF2B5EF4-FFF2-40B4-BE49-F238E27FC236}">
                  <a16:creationId xmlns:a16="http://schemas.microsoft.com/office/drawing/2014/main" id="{790696A6-E6E2-E492-14C3-DED48657639D}"/>
                </a:ext>
              </a:extLst>
            </p:cNvPr>
            <p:cNvSpPr/>
            <p:nvPr/>
          </p:nvSpPr>
          <p:spPr>
            <a:xfrm>
              <a:off x="7094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713;p41">
              <a:extLst>
                <a:ext uri="{FF2B5EF4-FFF2-40B4-BE49-F238E27FC236}">
                  <a16:creationId xmlns:a16="http://schemas.microsoft.com/office/drawing/2014/main" id="{F004E79B-88DC-7AB3-FEDB-15FDCD7AD153}"/>
                </a:ext>
              </a:extLst>
            </p:cNvPr>
            <p:cNvSpPr/>
            <p:nvPr/>
          </p:nvSpPr>
          <p:spPr>
            <a:xfrm>
              <a:off x="7368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714;p41">
              <a:extLst>
                <a:ext uri="{FF2B5EF4-FFF2-40B4-BE49-F238E27FC236}">
                  <a16:creationId xmlns:a16="http://schemas.microsoft.com/office/drawing/2014/main" id="{028D87E5-6B1F-A258-2356-718C073F82AE}"/>
                </a:ext>
              </a:extLst>
            </p:cNvPr>
            <p:cNvSpPr/>
            <p:nvPr/>
          </p:nvSpPr>
          <p:spPr>
            <a:xfrm>
              <a:off x="7642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715;p41">
              <a:extLst>
                <a:ext uri="{FF2B5EF4-FFF2-40B4-BE49-F238E27FC236}">
                  <a16:creationId xmlns:a16="http://schemas.microsoft.com/office/drawing/2014/main" id="{A5B63EC9-85D4-04CB-E661-E037BB23A5FD}"/>
                </a:ext>
              </a:extLst>
            </p:cNvPr>
            <p:cNvSpPr/>
            <p:nvPr/>
          </p:nvSpPr>
          <p:spPr>
            <a:xfrm>
              <a:off x="7916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组合 507">
            <a:extLst>
              <a:ext uri="{FF2B5EF4-FFF2-40B4-BE49-F238E27FC236}">
                <a16:creationId xmlns:a16="http://schemas.microsoft.com/office/drawing/2014/main" id="{97F15472-3198-80D2-EC9D-5D46402D03B9}"/>
              </a:ext>
            </a:extLst>
          </p:cNvPr>
          <p:cNvGrpSpPr/>
          <p:nvPr/>
        </p:nvGrpSpPr>
        <p:grpSpPr>
          <a:xfrm>
            <a:off x="4385847" y="3756872"/>
            <a:ext cx="740838" cy="757075"/>
            <a:chOff x="4198127" y="3264721"/>
            <a:chExt cx="740838" cy="757075"/>
          </a:xfrm>
          <a:solidFill>
            <a:schemeClr val="accent6"/>
          </a:solidFill>
        </p:grpSpPr>
        <p:sp>
          <p:nvSpPr>
            <p:cNvPr id="408" name="Google Shape;2616;p41">
              <a:extLst>
                <a:ext uri="{FF2B5EF4-FFF2-40B4-BE49-F238E27FC236}">
                  <a16:creationId xmlns:a16="http://schemas.microsoft.com/office/drawing/2014/main" id="{9DA2217C-6000-7044-2942-654C93DA8035}"/>
                </a:ext>
              </a:extLst>
            </p:cNvPr>
            <p:cNvSpPr/>
            <p:nvPr/>
          </p:nvSpPr>
          <p:spPr>
            <a:xfrm>
              <a:off x="4198127"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617;p41">
              <a:extLst>
                <a:ext uri="{FF2B5EF4-FFF2-40B4-BE49-F238E27FC236}">
                  <a16:creationId xmlns:a16="http://schemas.microsoft.com/office/drawing/2014/main" id="{3D865363-3F95-5EDE-89C5-F7880EBF89A3}"/>
                </a:ext>
              </a:extLst>
            </p:cNvPr>
            <p:cNvSpPr/>
            <p:nvPr/>
          </p:nvSpPr>
          <p:spPr>
            <a:xfrm>
              <a:off x="4444863"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618;p41">
              <a:extLst>
                <a:ext uri="{FF2B5EF4-FFF2-40B4-BE49-F238E27FC236}">
                  <a16:creationId xmlns:a16="http://schemas.microsoft.com/office/drawing/2014/main" id="{0B70C5A2-1858-C94D-6FFE-8DBA06423A3F}"/>
                </a:ext>
              </a:extLst>
            </p:cNvPr>
            <p:cNvSpPr/>
            <p:nvPr/>
          </p:nvSpPr>
          <p:spPr>
            <a:xfrm>
              <a:off x="4691599"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626;p41">
              <a:extLst>
                <a:ext uri="{FF2B5EF4-FFF2-40B4-BE49-F238E27FC236}">
                  <a16:creationId xmlns:a16="http://schemas.microsoft.com/office/drawing/2014/main" id="{C8D4AC3C-E066-3DB5-1A54-B75D97D2F27C}"/>
                </a:ext>
              </a:extLst>
            </p:cNvPr>
            <p:cNvSpPr/>
            <p:nvPr/>
          </p:nvSpPr>
          <p:spPr>
            <a:xfrm>
              <a:off x="4198127"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627;p41">
              <a:extLst>
                <a:ext uri="{FF2B5EF4-FFF2-40B4-BE49-F238E27FC236}">
                  <a16:creationId xmlns:a16="http://schemas.microsoft.com/office/drawing/2014/main" id="{A70D79F3-DA8B-65C6-F9C1-F4370CFEC511}"/>
                </a:ext>
              </a:extLst>
            </p:cNvPr>
            <p:cNvSpPr/>
            <p:nvPr/>
          </p:nvSpPr>
          <p:spPr>
            <a:xfrm>
              <a:off x="4444863"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628;p41">
              <a:extLst>
                <a:ext uri="{FF2B5EF4-FFF2-40B4-BE49-F238E27FC236}">
                  <a16:creationId xmlns:a16="http://schemas.microsoft.com/office/drawing/2014/main" id="{57EB1976-7D25-6283-E2B0-592F0F256F21}"/>
                </a:ext>
              </a:extLst>
            </p:cNvPr>
            <p:cNvSpPr/>
            <p:nvPr/>
          </p:nvSpPr>
          <p:spPr>
            <a:xfrm>
              <a:off x="4691599"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636;p41">
              <a:extLst>
                <a:ext uri="{FF2B5EF4-FFF2-40B4-BE49-F238E27FC236}">
                  <a16:creationId xmlns:a16="http://schemas.microsoft.com/office/drawing/2014/main" id="{DFDBA1C2-140C-B97C-222F-E97AE05EC675}"/>
                </a:ext>
              </a:extLst>
            </p:cNvPr>
            <p:cNvSpPr/>
            <p:nvPr/>
          </p:nvSpPr>
          <p:spPr>
            <a:xfrm>
              <a:off x="4198757"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637;p41">
              <a:extLst>
                <a:ext uri="{FF2B5EF4-FFF2-40B4-BE49-F238E27FC236}">
                  <a16:creationId xmlns:a16="http://schemas.microsoft.com/office/drawing/2014/main" id="{D2E8C7C4-0973-AFE5-92E0-7CE2AB84C190}"/>
                </a:ext>
              </a:extLst>
            </p:cNvPr>
            <p:cNvSpPr/>
            <p:nvPr/>
          </p:nvSpPr>
          <p:spPr>
            <a:xfrm>
              <a:off x="4445493"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638;p41">
              <a:extLst>
                <a:ext uri="{FF2B5EF4-FFF2-40B4-BE49-F238E27FC236}">
                  <a16:creationId xmlns:a16="http://schemas.microsoft.com/office/drawing/2014/main" id="{5D2A6615-DDA2-5C33-9D2A-0435FC7490B5}"/>
                </a:ext>
              </a:extLst>
            </p:cNvPr>
            <p:cNvSpPr/>
            <p:nvPr/>
          </p:nvSpPr>
          <p:spPr>
            <a:xfrm>
              <a:off x="4692229"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09" name="对象 508">
            <a:extLst>
              <a:ext uri="{FF2B5EF4-FFF2-40B4-BE49-F238E27FC236}">
                <a16:creationId xmlns:a16="http://schemas.microsoft.com/office/drawing/2014/main" id="{CE9F1FD8-4183-2BBA-0B01-E32B9863B591}"/>
              </a:ext>
            </a:extLst>
          </p:cNvPr>
          <p:cNvGraphicFramePr>
            <a:graphicFrameLocks noChangeAspect="1"/>
          </p:cNvGraphicFramePr>
          <p:nvPr/>
        </p:nvGraphicFramePr>
        <p:xfrm>
          <a:off x="4650719" y="4744964"/>
          <a:ext cx="228600" cy="241300"/>
        </p:xfrm>
        <a:graphic>
          <a:graphicData uri="http://schemas.openxmlformats.org/presentationml/2006/ole">
            <mc:AlternateContent xmlns:mc="http://schemas.openxmlformats.org/markup-compatibility/2006">
              <mc:Choice xmlns:v="urn:schemas-microsoft-com:vml" Requires="v">
                <p:oleObj name="Equation" r:id="rId6" imgW="228600" imgH="241200" progId="Equation.DSMT4">
                  <p:embed/>
                </p:oleObj>
              </mc:Choice>
              <mc:Fallback>
                <p:oleObj name="Equation" r:id="rId6" imgW="228600" imgH="241200" progId="Equation.DSMT4">
                  <p:embed/>
                  <p:pic>
                    <p:nvPicPr>
                      <p:cNvPr id="509" name="对象 508">
                        <a:extLst>
                          <a:ext uri="{FF2B5EF4-FFF2-40B4-BE49-F238E27FC236}">
                            <a16:creationId xmlns:a16="http://schemas.microsoft.com/office/drawing/2014/main" id="{CE9F1FD8-4183-2BBA-0B01-E32B9863B591}"/>
                          </a:ext>
                        </a:extLst>
                      </p:cNvPr>
                      <p:cNvPicPr/>
                      <p:nvPr/>
                    </p:nvPicPr>
                    <p:blipFill>
                      <a:blip r:embed="rId7"/>
                      <a:stretch>
                        <a:fillRect/>
                      </a:stretch>
                    </p:blipFill>
                    <p:spPr>
                      <a:xfrm>
                        <a:off x="4650719" y="4744964"/>
                        <a:ext cx="228600" cy="241300"/>
                      </a:xfrm>
                      <a:prstGeom prst="rect">
                        <a:avLst/>
                      </a:prstGeom>
                    </p:spPr>
                  </p:pic>
                </p:oleObj>
              </mc:Fallback>
            </mc:AlternateContent>
          </a:graphicData>
        </a:graphic>
      </p:graphicFrame>
      <p:grpSp>
        <p:nvGrpSpPr>
          <p:cNvPr id="510" name="组合 509">
            <a:extLst>
              <a:ext uri="{FF2B5EF4-FFF2-40B4-BE49-F238E27FC236}">
                <a16:creationId xmlns:a16="http://schemas.microsoft.com/office/drawing/2014/main" id="{5C094C9A-DF11-4D51-E635-8DFEAF20E295}"/>
              </a:ext>
            </a:extLst>
          </p:cNvPr>
          <p:cNvGrpSpPr/>
          <p:nvPr/>
        </p:nvGrpSpPr>
        <p:grpSpPr>
          <a:xfrm>
            <a:off x="10654195" y="3720689"/>
            <a:ext cx="740838" cy="757075"/>
            <a:chOff x="4198127" y="3264721"/>
            <a:chExt cx="740838" cy="757075"/>
          </a:xfrm>
          <a:solidFill>
            <a:schemeClr val="accent6"/>
          </a:solidFill>
        </p:grpSpPr>
        <p:sp>
          <p:nvSpPr>
            <p:cNvPr id="511" name="Google Shape;2616;p41">
              <a:extLst>
                <a:ext uri="{FF2B5EF4-FFF2-40B4-BE49-F238E27FC236}">
                  <a16:creationId xmlns:a16="http://schemas.microsoft.com/office/drawing/2014/main" id="{3624F9E1-A718-0EA6-8658-D4FF0709A648}"/>
                </a:ext>
              </a:extLst>
            </p:cNvPr>
            <p:cNvSpPr/>
            <p:nvPr/>
          </p:nvSpPr>
          <p:spPr>
            <a:xfrm>
              <a:off x="4198127"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617;p41">
              <a:extLst>
                <a:ext uri="{FF2B5EF4-FFF2-40B4-BE49-F238E27FC236}">
                  <a16:creationId xmlns:a16="http://schemas.microsoft.com/office/drawing/2014/main" id="{64EB4DE5-3E67-A95F-2FA2-1FC5AB31E565}"/>
                </a:ext>
              </a:extLst>
            </p:cNvPr>
            <p:cNvSpPr/>
            <p:nvPr/>
          </p:nvSpPr>
          <p:spPr>
            <a:xfrm>
              <a:off x="4444863"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618;p41">
              <a:extLst>
                <a:ext uri="{FF2B5EF4-FFF2-40B4-BE49-F238E27FC236}">
                  <a16:creationId xmlns:a16="http://schemas.microsoft.com/office/drawing/2014/main" id="{DB3003D6-337D-2A85-3CE6-6969F567089A}"/>
                </a:ext>
              </a:extLst>
            </p:cNvPr>
            <p:cNvSpPr/>
            <p:nvPr/>
          </p:nvSpPr>
          <p:spPr>
            <a:xfrm>
              <a:off x="4691599" y="3264721"/>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626;p41">
              <a:extLst>
                <a:ext uri="{FF2B5EF4-FFF2-40B4-BE49-F238E27FC236}">
                  <a16:creationId xmlns:a16="http://schemas.microsoft.com/office/drawing/2014/main" id="{D4A22DDB-6F85-F9A6-CEEA-B71C7359B3EF}"/>
                </a:ext>
              </a:extLst>
            </p:cNvPr>
            <p:cNvSpPr/>
            <p:nvPr/>
          </p:nvSpPr>
          <p:spPr>
            <a:xfrm>
              <a:off x="4198127"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627;p41">
              <a:extLst>
                <a:ext uri="{FF2B5EF4-FFF2-40B4-BE49-F238E27FC236}">
                  <a16:creationId xmlns:a16="http://schemas.microsoft.com/office/drawing/2014/main" id="{BE6D293F-664D-62CD-B0F6-D6A674F38F90}"/>
                </a:ext>
              </a:extLst>
            </p:cNvPr>
            <p:cNvSpPr/>
            <p:nvPr/>
          </p:nvSpPr>
          <p:spPr>
            <a:xfrm>
              <a:off x="4444863"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628;p41">
              <a:extLst>
                <a:ext uri="{FF2B5EF4-FFF2-40B4-BE49-F238E27FC236}">
                  <a16:creationId xmlns:a16="http://schemas.microsoft.com/office/drawing/2014/main" id="{CEE2A883-BC1D-69BE-FB91-EFD439462E41}"/>
                </a:ext>
              </a:extLst>
            </p:cNvPr>
            <p:cNvSpPr/>
            <p:nvPr/>
          </p:nvSpPr>
          <p:spPr>
            <a:xfrm>
              <a:off x="4691599" y="3517079"/>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636;p41">
              <a:extLst>
                <a:ext uri="{FF2B5EF4-FFF2-40B4-BE49-F238E27FC236}">
                  <a16:creationId xmlns:a16="http://schemas.microsoft.com/office/drawing/2014/main" id="{A38485AE-AB45-87C3-38A0-76016FF9D864}"/>
                </a:ext>
              </a:extLst>
            </p:cNvPr>
            <p:cNvSpPr/>
            <p:nvPr/>
          </p:nvSpPr>
          <p:spPr>
            <a:xfrm>
              <a:off x="4198757"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637;p41">
              <a:extLst>
                <a:ext uri="{FF2B5EF4-FFF2-40B4-BE49-F238E27FC236}">
                  <a16:creationId xmlns:a16="http://schemas.microsoft.com/office/drawing/2014/main" id="{1987CD75-A5D8-CC2D-E862-2047227D6324}"/>
                </a:ext>
              </a:extLst>
            </p:cNvPr>
            <p:cNvSpPr/>
            <p:nvPr/>
          </p:nvSpPr>
          <p:spPr>
            <a:xfrm>
              <a:off x="4445493"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638;p41">
              <a:extLst>
                <a:ext uri="{FF2B5EF4-FFF2-40B4-BE49-F238E27FC236}">
                  <a16:creationId xmlns:a16="http://schemas.microsoft.com/office/drawing/2014/main" id="{188A6E02-336B-63DC-AC0B-FE5F53069BE6}"/>
                </a:ext>
              </a:extLst>
            </p:cNvPr>
            <p:cNvSpPr/>
            <p:nvPr/>
          </p:nvSpPr>
          <p:spPr>
            <a:xfrm>
              <a:off x="4692229" y="3769438"/>
              <a:ext cx="246736" cy="252358"/>
            </a:xfrm>
            <a:prstGeom prst="rect">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20" name="对象 519">
            <a:extLst>
              <a:ext uri="{FF2B5EF4-FFF2-40B4-BE49-F238E27FC236}">
                <a16:creationId xmlns:a16="http://schemas.microsoft.com/office/drawing/2014/main" id="{3F18E71C-3FCC-94CD-4B11-75ED406EF632}"/>
              </a:ext>
            </a:extLst>
          </p:cNvPr>
          <p:cNvGraphicFramePr>
            <a:graphicFrameLocks noChangeAspect="1"/>
          </p:cNvGraphicFramePr>
          <p:nvPr/>
        </p:nvGraphicFramePr>
        <p:xfrm>
          <a:off x="4173264" y="4009230"/>
          <a:ext cx="177800" cy="254000"/>
        </p:xfrm>
        <a:graphic>
          <a:graphicData uri="http://schemas.openxmlformats.org/presentationml/2006/ole">
            <mc:AlternateContent xmlns:mc="http://schemas.openxmlformats.org/markup-compatibility/2006">
              <mc:Choice xmlns:v="urn:schemas-microsoft-com:vml" Requires="v">
                <p:oleObj name="Equation" r:id="rId8" imgW="177480" imgH="253800" progId="Equation.DSMT4">
                  <p:embed/>
                </p:oleObj>
              </mc:Choice>
              <mc:Fallback>
                <p:oleObj name="Equation" r:id="rId8" imgW="177480" imgH="253800" progId="Equation.DSMT4">
                  <p:embed/>
                  <p:pic>
                    <p:nvPicPr>
                      <p:cNvPr id="520" name="对象 519">
                        <a:extLst>
                          <a:ext uri="{FF2B5EF4-FFF2-40B4-BE49-F238E27FC236}">
                            <a16:creationId xmlns:a16="http://schemas.microsoft.com/office/drawing/2014/main" id="{3F18E71C-3FCC-94CD-4B11-75ED406EF632}"/>
                          </a:ext>
                        </a:extLst>
                      </p:cNvPr>
                      <p:cNvPicPr/>
                      <p:nvPr/>
                    </p:nvPicPr>
                    <p:blipFill>
                      <a:blip r:embed="rId9"/>
                      <a:stretch>
                        <a:fillRect/>
                      </a:stretch>
                    </p:blipFill>
                    <p:spPr>
                      <a:xfrm>
                        <a:off x="4173264" y="4009230"/>
                        <a:ext cx="177800" cy="254000"/>
                      </a:xfrm>
                      <a:prstGeom prst="rect">
                        <a:avLst/>
                      </a:prstGeom>
                    </p:spPr>
                  </p:pic>
                </p:oleObj>
              </mc:Fallback>
            </mc:AlternateContent>
          </a:graphicData>
        </a:graphic>
      </p:graphicFrame>
      <p:graphicFrame>
        <p:nvGraphicFramePr>
          <p:cNvPr id="521" name="对象 520">
            <a:extLst>
              <a:ext uri="{FF2B5EF4-FFF2-40B4-BE49-F238E27FC236}">
                <a16:creationId xmlns:a16="http://schemas.microsoft.com/office/drawing/2014/main" id="{C1AA7527-1D14-2C42-909F-D470DCC0C1B7}"/>
              </a:ext>
            </a:extLst>
          </p:cNvPr>
          <p:cNvGraphicFramePr>
            <a:graphicFrameLocks noChangeAspect="1"/>
          </p:cNvGraphicFramePr>
          <p:nvPr/>
        </p:nvGraphicFramePr>
        <p:xfrm>
          <a:off x="4654293" y="3569710"/>
          <a:ext cx="215900" cy="190500"/>
        </p:xfrm>
        <a:graphic>
          <a:graphicData uri="http://schemas.openxmlformats.org/presentationml/2006/ole">
            <mc:AlternateContent xmlns:mc="http://schemas.openxmlformats.org/markup-compatibility/2006">
              <mc:Choice xmlns:v="urn:schemas-microsoft-com:vml" Requires="v">
                <p:oleObj name="Equation" r:id="rId10" imgW="215640" imgH="190440" progId="Equation.DSMT4">
                  <p:embed/>
                </p:oleObj>
              </mc:Choice>
              <mc:Fallback>
                <p:oleObj name="Equation" r:id="rId10" imgW="215640" imgH="190440" progId="Equation.DSMT4">
                  <p:embed/>
                  <p:pic>
                    <p:nvPicPr>
                      <p:cNvPr id="521" name="对象 520">
                        <a:extLst>
                          <a:ext uri="{FF2B5EF4-FFF2-40B4-BE49-F238E27FC236}">
                            <a16:creationId xmlns:a16="http://schemas.microsoft.com/office/drawing/2014/main" id="{C1AA7527-1D14-2C42-909F-D470DCC0C1B7}"/>
                          </a:ext>
                        </a:extLst>
                      </p:cNvPr>
                      <p:cNvPicPr/>
                      <p:nvPr/>
                    </p:nvPicPr>
                    <p:blipFill>
                      <a:blip r:embed="rId11"/>
                      <a:stretch>
                        <a:fillRect/>
                      </a:stretch>
                    </p:blipFill>
                    <p:spPr>
                      <a:xfrm>
                        <a:off x="4654293" y="3569710"/>
                        <a:ext cx="215900" cy="190500"/>
                      </a:xfrm>
                      <a:prstGeom prst="rect">
                        <a:avLst/>
                      </a:prstGeom>
                    </p:spPr>
                  </p:pic>
                </p:oleObj>
              </mc:Fallback>
            </mc:AlternateContent>
          </a:graphicData>
        </a:graphic>
      </p:graphicFrame>
      <p:graphicFrame>
        <p:nvGraphicFramePr>
          <p:cNvPr id="523" name="对象 522">
            <a:extLst>
              <a:ext uri="{FF2B5EF4-FFF2-40B4-BE49-F238E27FC236}">
                <a16:creationId xmlns:a16="http://schemas.microsoft.com/office/drawing/2014/main" id="{BB01EA0D-466C-3969-A7FC-EFA5FD1AC2E3}"/>
              </a:ext>
            </a:extLst>
          </p:cNvPr>
          <p:cNvGraphicFramePr>
            <a:graphicFrameLocks noChangeAspect="1"/>
          </p:cNvGraphicFramePr>
          <p:nvPr/>
        </p:nvGraphicFramePr>
        <p:xfrm>
          <a:off x="10668161" y="4657832"/>
          <a:ext cx="774700" cy="304800"/>
        </p:xfrm>
        <a:graphic>
          <a:graphicData uri="http://schemas.openxmlformats.org/presentationml/2006/ole">
            <mc:AlternateContent xmlns:mc="http://schemas.openxmlformats.org/markup-compatibility/2006">
              <mc:Choice xmlns:v="urn:schemas-microsoft-com:vml" Requires="v">
                <p:oleObj name="Equation" r:id="rId12" imgW="774360" imgH="304560" progId="Equation.DSMT4">
                  <p:embed/>
                </p:oleObj>
              </mc:Choice>
              <mc:Fallback>
                <p:oleObj name="Equation" r:id="rId12" imgW="774360" imgH="304560" progId="Equation.DSMT4">
                  <p:embed/>
                  <p:pic>
                    <p:nvPicPr>
                      <p:cNvPr id="523" name="对象 522">
                        <a:extLst>
                          <a:ext uri="{FF2B5EF4-FFF2-40B4-BE49-F238E27FC236}">
                            <a16:creationId xmlns:a16="http://schemas.microsoft.com/office/drawing/2014/main" id="{BB01EA0D-466C-3969-A7FC-EFA5FD1AC2E3}"/>
                          </a:ext>
                        </a:extLst>
                      </p:cNvPr>
                      <p:cNvPicPr/>
                      <p:nvPr/>
                    </p:nvPicPr>
                    <p:blipFill>
                      <a:blip r:embed="rId13"/>
                      <a:stretch>
                        <a:fillRect/>
                      </a:stretch>
                    </p:blipFill>
                    <p:spPr>
                      <a:xfrm>
                        <a:off x="10668161" y="4657832"/>
                        <a:ext cx="774700" cy="304800"/>
                      </a:xfrm>
                      <a:prstGeom prst="rect">
                        <a:avLst/>
                      </a:prstGeom>
                    </p:spPr>
                  </p:pic>
                </p:oleObj>
              </mc:Fallback>
            </mc:AlternateContent>
          </a:graphicData>
        </a:graphic>
      </p:graphicFrame>
      <p:graphicFrame>
        <p:nvGraphicFramePr>
          <p:cNvPr id="526" name="对象 525">
            <a:extLst>
              <a:ext uri="{FF2B5EF4-FFF2-40B4-BE49-F238E27FC236}">
                <a16:creationId xmlns:a16="http://schemas.microsoft.com/office/drawing/2014/main" id="{C7F816D8-7F87-C981-2D34-B2831D021DC3}"/>
              </a:ext>
            </a:extLst>
          </p:cNvPr>
          <p:cNvGraphicFramePr>
            <a:graphicFrameLocks noChangeAspect="1"/>
          </p:cNvGraphicFramePr>
          <p:nvPr/>
        </p:nvGraphicFramePr>
        <p:xfrm>
          <a:off x="10385425" y="4014788"/>
          <a:ext cx="241300" cy="228600"/>
        </p:xfrm>
        <a:graphic>
          <a:graphicData uri="http://schemas.openxmlformats.org/presentationml/2006/ole">
            <mc:AlternateContent xmlns:mc="http://schemas.openxmlformats.org/markup-compatibility/2006">
              <mc:Choice xmlns:v="urn:schemas-microsoft-com:vml" Requires="v">
                <p:oleObj name="Equation" r:id="rId14" imgW="241200" imgH="228600" progId="Equation.DSMT4">
                  <p:embed/>
                </p:oleObj>
              </mc:Choice>
              <mc:Fallback>
                <p:oleObj name="Equation" r:id="rId14" imgW="241200" imgH="228600" progId="Equation.DSMT4">
                  <p:embed/>
                  <p:pic>
                    <p:nvPicPr>
                      <p:cNvPr id="526" name="对象 525">
                        <a:extLst>
                          <a:ext uri="{FF2B5EF4-FFF2-40B4-BE49-F238E27FC236}">
                            <a16:creationId xmlns:a16="http://schemas.microsoft.com/office/drawing/2014/main" id="{C7F816D8-7F87-C981-2D34-B2831D021DC3}"/>
                          </a:ext>
                        </a:extLst>
                      </p:cNvPr>
                      <p:cNvPicPr/>
                      <p:nvPr/>
                    </p:nvPicPr>
                    <p:blipFill>
                      <a:blip r:embed="rId15"/>
                      <a:stretch>
                        <a:fillRect/>
                      </a:stretch>
                    </p:blipFill>
                    <p:spPr>
                      <a:xfrm>
                        <a:off x="10385425" y="4014788"/>
                        <a:ext cx="241300" cy="228600"/>
                      </a:xfrm>
                      <a:prstGeom prst="rect">
                        <a:avLst/>
                      </a:prstGeom>
                    </p:spPr>
                  </p:pic>
                </p:oleObj>
              </mc:Fallback>
            </mc:AlternateContent>
          </a:graphicData>
        </a:graphic>
      </p:graphicFrame>
      <p:graphicFrame>
        <p:nvGraphicFramePr>
          <p:cNvPr id="527" name="对象 526">
            <a:extLst>
              <a:ext uri="{FF2B5EF4-FFF2-40B4-BE49-F238E27FC236}">
                <a16:creationId xmlns:a16="http://schemas.microsoft.com/office/drawing/2014/main" id="{2F1CA930-8AF4-B32B-8E69-AD151181EACF}"/>
              </a:ext>
            </a:extLst>
          </p:cNvPr>
          <p:cNvGraphicFramePr>
            <a:graphicFrameLocks noChangeAspect="1"/>
          </p:cNvGraphicFramePr>
          <p:nvPr/>
        </p:nvGraphicFramePr>
        <p:xfrm>
          <a:off x="10937500" y="3472193"/>
          <a:ext cx="241300" cy="228600"/>
        </p:xfrm>
        <a:graphic>
          <a:graphicData uri="http://schemas.openxmlformats.org/presentationml/2006/ole">
            <mc:AlternateContent xmlns:mc="http://schemas.openxmlformats.org/markup-compatibility/2006">
              <mc:Choice xmlns:v="urn:schemas-microsoft-com:vml" Requires="v">
                <p:oleObj name="Equation" r:id="rId16" imgW="240858" imgH="228608" progId="Equation.DSMT4">
                  <p:embed/>
                </p:oleObj>
              </mc:Choice>
              <mc:Fallback>
                <p:oleObj name="Equation" r:id="rId16" imgW="240858" imgH="228608" progId="Equation.DSMT4">
                  <p:embed/>
                  <p:pic>
                    <p:nvPicPr>
                      <p:cNvPr id="527" name="对象 526">
                        <a:extLst>
                          <a:ext uri="{FF2B5EF4-FFF2-40B4-BE49-F238E27FC236}">
                            <a16:creationId xmlns:a16="http://schemas.microsoft.com/office/drawing/2014/main" id="{2F1CA930-8AF4-B32B-8E69-AD151181EACF}"/>
                          </a:ext>
                        </a:extLst>
                      </p:cNvPr>
                      <p:cNvPicPr/>
                      <p:nvPr/>
                    </p:nvPicPr>
                    <p:blipFill>
                      <a:blip r:embed="rId17"/>
                      <a:stretch>
                        <a:fillRect/>
                      </a:stretch>
                    </p:blipFill>
                    <p:spPr>
                      <a:xfrm>
                        <a:off x="10937500" y="3472193"/>
                        <a:ext cx="241300" cy="22860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D76A2E18-1D0B-F70E-FD66-C7A8D8434EF6}"/>
              </a:ext>
            </a:extLst>
          </p:cNvPr>
          <p:cNvSpPr txBox="1"/>
          <p:nvPr/>
        </p:nvSpPr>
        <p:spPr>
          <a:xfrm>
            <a:off x="10090746" y="5165030"/>
            <a:ext cx="1991251" cy="707886"/>
          </a:xfrm>
          <a:prstGeom prst="rect">
            <a:avLst/>
          </a:prstGeom>
          <a:noFill/>
        </p:spPr>
        <p:txBody>
          <a:bodyPr wrap="none" rtlCol="0">
            <a:spAutoFit/>
          </a:bodyPr>
          <a:lstStyle/>
          <a:p>
            <a:r>
              <a:rPr lang="zh-CN" altLang="en-US" sz="20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聚合了</a:t>
            </a:r>
            <a:r>
              <a:rPr lang="en-US" altLang="zh-CN" sz="20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x</a:t>
            </a:r>
            <a:r>
              <a:rPr lang="zh-CN" altLang="en-US" sz="20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的所有</a:t>
            </a:r>
            <a:r>
              <a:rPr lang="en-US" altLang="zh-CN" sz="20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1</a:t>
            </a:r>
          </a:p>
          <a:p>
            <a:r>
              <a:rPr lang="zh-CN" altLang="en-US" sz="20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邻域结点的信息</a:t>
            </a:r>
          </a:p>
        </p:txBody>
      </p:sp>
    </p:spTree>
    <p:extLst>
      <p:ext uri="{BB962C8B-B14F-4D97-AF65-F5344CB8AC3E}">
        <p14:creationId xmlns:p14="http://schemas.microsoft.com/office/powerpoint/2010/main" val="163653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形状&#10;&#10;描述已自动生成">
            <a:extLst>
              <a:ext uri="{FF2B5EF4-FFF2-40B4-BE49-F238E27FC236}">
                <a16:creationId xmlns:a16="http://schemas.microsoft.com/office/drawing/2014/main" id="{0A835231-7F2B-51DB-0EDC-027F9FCD8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939" y="2972231"/>
            <a:ext cx="4606124" cy="3362646"/>
          </a:xfrm>
          <a:prstGeom prst="rect">
            <a:avLst/>
          </a:prstGeom>
        </p:spPr>
      </p:pic>
      <p:sp>
        <p:nvSpPr>
          <p:cNvPr id="10" name="矩形 9">
            <a:extLst>
              <a:ext uri="{FF2B5EF4-FFF2-40B4-BE49-F238E27FC236}">
                <a16:creationId xmlns:a16="http://schemas.microsoft.com/office/drawing/2014/main" id="{A5BFB5BB-C3B3-9FEA-D0EC-BFE4F76DEC5B}"/>
              </a:ext>
            </a:extLst>
          </p:cNvPr>
          <p:cNvSpPr/>
          <p:nvPr/>
        </p:nvSpPr>
        <p:spPr>
          <a:xfrm>
            <a:off x="423484" y="1209645"/>
            <a:ext cx="11412612" cy="1974552"/>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卷积神经网络的归纳偏置</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algn="just">
              <a:lnSpc>
                <a:spcPct val="150000"/>
              </a:lnSpc>
            </a:pP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局部性</a:t>
            </a:r>
            <a:r>
              <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Locality</a:t>
            </a:r>
            <a:r>
              <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：相邻的区域会有相似的特征，靠的越近的东西相关性越大</a:t>
            </a:r>
            <a:r>
              <a:rPr lang="en-US" altLang="zh-CN"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即空间位置上元素的相关性呈现近大远小的特点。</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平移等效性</a:t>
            </a:r>
            <a:r>
              <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Transition </a:t>
            </a:r>
            <a:r>
              <a:rPr lang="en-US" altLang="zh-CN" dirty="0">
                <a:solidFill>
                  <a:schemeClr val="accent1"/>
                </a:solidFill>
                <a:latin typeface="Times New Roman" panose="02020603050405020304" pitchFamily="18" charset="0"/>
                <a:cs typeface="Times New Roman" panose="02020603050405020304" pitchFamily="18" charset="0"/>
              </a:rPr>
              <a:t>Equivariance</a:t>
            </a:r>
            <a:r>
              <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：由于卷积核是一样的，所以不管图片中的物体移动到哪里，只要同样的输入进来，遇到同样的卷积核，那么输出就是一致的，即卷积核的权值共享。</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7. Locality and Transition </a:t>
            </a:r>
            <a:r>
              <a:rPr lang="en-US" altLang="zh-CN" sz="1800" dirty="0">
                <a:latin typeface="Times New Roman" panose="02020603050405020304" pitchFamily="18" charset="0"/>
                <a:cs typeface="Times New Roman" panose="02020603050405020304" pitchFamily="18" charset="0"/>
              </a:rPr>
              <a:t>Equivariance</a:t>
            </a:r>
            <a:endParaRPr lang="en-US" altLang="zh-CN" sz="18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dirty="0"/>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16</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a:extLst>
              <a:ext uri="{FF2B5EF4-FFF2-40B4-BE49-F238E27FC236}">
                <a16:creationId xmlns:a16="http://schemas.microsoft.com/office/drawing/2014/main" id="{EB0D47B2-C52D-F8CB-96EE-ACA59D0AB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265" y="3344776"/>
            <a:ext cx="2617556" cy="2617556"/>
          </a:xfrm>
          <a:prstGeom prst="rect">
            <a:avLst/>
          </a:prstGeom>
        </p:spPr>
      </p:pic>
    </p:spTree>
    <p:extLst>
      <p:ext uri="{BB962C8B-B14F-4D97-AF65-F5344CB8AC3E}">
        <p14:creationId xmlns:p14="http://schemas.microsoft.com/office/powerpoint/2010/main" val="285153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矩形 455">
            <a:extLst>
              <a:ext uri="{FF2B5EF4-FFF2-40B4-BE49-F238E27FC236}">
                <a16:creationId xmlns:a16="http://schemas.microsoft.com/office/drawing/2014/main" id="{D01C0C20-7E7A-F770-6426-6C207AD65983}"/>
              </a:ext>
            </a:extLst>
          </p:cNvPr>
          <p:cNvSpPr/>
          <p:nvPr/>
        </p:nvSpPr>
        <p:spPr>
          <a:xfrm>
            <a:off x="416378" y="4882784"/>
            <a:ext cx="11359244" cy="1618870"/>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449" name="矩形 448">
            <a:extLst>
              <a:ext uri="{FF2B5EF4-FFF2-40B4-BE49-F238E27FC236}">
                <a16:creationId xmlns:a16="http://schemas.microsoft.com/office/drawing/2014/main" id="{F62DFAF4-58B6-7764-0B2A-1281EBDB2D2B}"/>
              </a:ext>
            </a:extLst>
          </p:cNvPr>
          <p:cNvSpPr/>
          <p:nvPr/>
        </p:nvSpPr>
        <p:spPr>
          <a:xfrm>
            <a:off x="423483" y="1293535"/>
            <a:ext cx="5259897" cy="1390942"/>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适用范围</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17</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48" name="图片 447">
            <a:extLst>
              <a:ext uri="{FF2B5EF4-FFF2-40B4-BE49-F238E27FC236}">
                <a16:creationId xmlns:a16="http://schemas.microsoft.com/office/drawing/2014/main" id="{08C98D8B-8748-86BF-97ED-AEDA427685C0}"/>
              </a:ext>
            </a:extLst>
          </p:cNvPr>
          <p:cNvPicPr>
            <a:picLocks noChangeAspect="1"/>
          </p:cNvPicPr>
          <p:nvPr/>
        </p:nvPicPr>
        <p:blipFill rotWithShape="1">
          <a:blip r:embed="rId2">
            <a:extLst>
              <a:ext uri="{28A0092B-C50C-407E-A947-70E740481C1C}">
                <a14:useLocalDpi xmlns:a14="http://schemas.microsoft.com/office/drawing/2010/main" val="0"/>
              </a:ext>
            </a:extLst>
          </a:blip>
          <a:srcRect l="14698"/>
          <a:stretch/>
        </p:blipFill>
        <p:spPr>
          <a:xfrm>
            <a:off x="6508619" y="1293534"/>
            <a:ext cx="5259897" cy="3321924"/>
          </a:xfrm>
          <a:prstGeom prst="rect">
            <a:avLst/>
          </a:prstGeom>
        </p:spPr>
      </p:pic>
      <p:sp>
        <p:nvSpPr>
          <p:cNvPr id="451" name="文本框 450">
            <a:extLst>
              <a:ext uri="{FF2B5EF4-FFF2-40B4-BE49-F238E27FC236}">
                <a16:creationId xmlns:a16="http://schemas.microsoft.com/office/drawing/2014/main" id="{50830DB2-11D6-8E36-370A-E4DD54483C51}"/>
              </a:ext>
            </a:extLst>
          </p:cNvPr>
          <p:cNvSpPr txBox="1"/>
          <p:nvPr/>
        </p:nvSpPr>
        <p:spPr>
          <a:xfrm>
            <a:off x="416378" y="1285146"/>
            <a:ext cx="5267003" cy="1323439"/>
          </a:xfrm>
          <a:prstGeom prst="rect">
            <a:avLst/>
          </a:prstGeom>
          <a:noFill/>
        </p:spPr>
        <p:txBody>
          <a:bodyPr wrap="square" rtlCol="0">
            <a:spAutoFit/>
          </a:bodyPr>
          <a:lstStyle/>
          <a:p>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卷积神经网络：</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algn="just"/>
            <a:r>
              <a:rPr lang="zh-CN" altLang="en-US" sz="2000" dirty="0">
                <a:latin typeface="黑体" panose="02010609060101010101" pitchFamily="49" charset="-122"/>
                <a:ea typeface="黑体" panose="02010609060101010101" pitchFamily="49" charset="-122"/>
                <a:cs typeface="Times New Roman" panose="02020603050405020304" pitchFamily="18" charset="0"/>
              </a:rPr>
              <a:t>适用于欧几里得数据，其特点是 </a:t>
            </a:r>
            <a:r>
              <a:rPr lang="zh-CN" altLang="en-US" sz="2000" dirty="0">
                <a:effectLst/>
                <a:latin typeface="黑体" panose="02010609060101010101" pitchFamily="49" charset="-122"/>
                <a:ea typeface="黑体" panose="02010609060101010101" pitchFamily="49" charset="-122"/>
              </a:rPr>
              <a:t>“排列整齐”，具有很好的平移不变性，常见的例子</a:t>
            </a:r>
            <a:r>
              <a:rPr lang="zh-CN" altLang="en-US" sz="2000" dirty="0">
                <a:effectLst/>
                <a:latin typeface="黑体" panose="02010609060101010101" pitchFamily="49" charset="-122"/>
                <a:ea typeface="黑体" panose="02010609060101010101" pitchFamily="49" charset="-122"/>
                <a:cs typeface="Times New Roman" panose="02020603050405020304" pitchFamily="18" charset="0"/>
              </a:rPr>
              <a:t>包括</a:t>
            </a:r>
            <a:r>
              <a:rPr lang="zh-CN" altLang="en-US" sz="2000" dirty="0">
                <a:latin typeface="黑体" panose="02010609060101010101" pitchFamily="49" charset="-122"/>
                <a:ea typeface="黑体" panose="02010609060101010101" pitchFamily="49" charset="-122"/>
                <a:cs typeface="Times New Roman" panose="02020603050405020304" pitchFamily="18" charset="0"/>
              </a:rPr>
              <a:t>图像、文本等。</a:t>
            </a:r>
            <a:endParaRPr lang="en-US" altLang="zh-CN" sz="2000" dirty="0">
              <a:effectLst/>
              <a:latin typeface="黑体" panose="02010609060101010101" pitchFamily="49" charset="-122"/>
              <a:ea typeface="黑体" panose="02010609060101010101" pitchFamily="49" charset="-122"/>
            </a:endParaRPr>
          </a:p>
        </p:txBody>
      </p:sp>
      <p:sp>
        <p:nvSpPr>
          <p:cNvPr id="452" name="矩形 451">
            <a:extLst>
              <a:ext uri="{FF2B5EF4-FFF2-40B4-BE49-F238E27FC236}">
                <a16:creationId xmlns:a16="http://schemas.microsoft.com/office/drawing/2014/main" id="{9D6BB196-C691-73FB-B6C4-80E2BE773DE6}"/>
              </a:ext>
            </a:extLst>
          </p:cNvPr>
          <p:cNvSpPr/>
          <p:nvPr/>
        </p:nvSpPr>
        <p:spPr>
          <a:xfrm>
            <a:off x="416378" y="3015020"/>
            <a:ext cx="5267001" cy="1600438"/>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453" name="文本框 452">
            <a:extLst>
              <a:ext uri="{FF2B5EF4-FFF2-40B4-BE49-F238E27FC236}">
                <a16:creationId xmlns:a16="http://schemas.microsoft.com/office/drawing/2014/main" id="{A232A728-1557-F40C-9430-80A88B5A18A4}"/>
              </a:ext>
            </a:extLst>
          </p:cNvPr>
          <p:cNvSpPr txBox="1"/>
          <p:nvPr/>
        </p:nvSpPr>
        <p:spPr>
          <a:xfrm>
            <a:off x="417776" y="2972733"/>
            <a:ext cx="5259897" cy="1631216"/>
          </a:xfrm>
          <a:prstGeom prst="rect">
            <a:avLst/>
          </a:prstGeom>
          <a:noFill/>
        </p:spPr>
        <p:txBody>
          <a:bodyPr wrap="square" rtlCol="0">
            <a:spAutoFit/>
          </a:bodyPr>
          <a:lstStyle/>
          <a:p>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图卷积神经网络：</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algn="just"/>
            <a:r>
              <a:rPr lang="zh-CN" altLang="en-US" sz="2000" dirty="0">
                <a:latin typeface="黑体" panose="02010609060101010101" pitchFamily="49" charset="-122"/>
                <a:ea typeface="黑体" panose="02010609060101010101" pitchFamily="49" charset="-122"/>
                <a:cs typeface="Times New Roman" panose="02020603050405020304" pitchFamily="18" charset="0"/>
              </a:rPr>
              <a:t>适用于非欧几里得数据，例如图数据，其特点是不具备</a:t>
            </a:r>
            <a:r>
              <a:rPr lang="zh-CN" altLang="en-US" sz="2000" dirty="0">
                <a:effectLst/>
                <a:latin typeface="黑体" panose="02010609060101010101" pitchFamily="49" charset="-122"/>
                <a:ea typeface="黑体" panose="02010609060101010101" pitchFamily="49" charset="-122"/>
              </a:rPr>
              <a:t>平移不变性，不同节点的邻居节点的数量可能不同。常见的例子包括知识图谱、社交网络、分子结构等。</a:t>
            </a:r>
            <a:endParaRPr lang="en-US" altLang="zh-CN" sz="2000" dirty="0">
              <a:effectLst/>
              <a:latin typeface="黑体" panose="02010609060101010101" pitchFamily="49" charset="-122"/>
              <a:ea typeface="黑体" panose="02010609060101010101" pitchFamily="49" charset="-122"/>
            </a:endParaRPr>
          </a:p>
        </p:txBody>
      </p:sp>
      <p:sp>
        <p:nvSpPr>
          <p:cNvPr id="454" name="文本框 453">
            <a:extLst>
              <a:ext uri="{FF2B5EF4-FFF2-40B4-BE49-F238E27FC236}">
                <a16:creationId xmlns:a16="http://schemas.microsoft.com/office/drawing/2014/main" id="{354753EB-F22F-7FF6-83C8-C416505C227E}"/>
              </a:ext>
            </a:extLst>
          </p:cNvPr>
          <p:cNvSpPr txBox="1"/>
          <p:nvPr/>
        </p:nvSpPr>
        <p:spPr>
          <a:xfrm>
            <a:off x="416378" y="4823670"/>
            <a:ext cx="11352138" cy="168937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cs typeface="Times New Roman" panose="02020603050405020304" pitchFamily="18" charset="0"/>
              </a:rPr>
              <a:t>正是由于平移等效性，卷积的滑动邻域操作，</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默认了自左向右，自上而下的操作顺序</a:t>
            </a:r>
            <a:r>
              <a:rPr lang="zh-CN" altLang="en-US" dirty="0">
                <a:latin typeface="黑体" panose="02010609060101010101" pitchFamily="49" charset="-122"/>
                <a:ea typeface="黑体" panose="02010609060101010101" pitchFamily="49" charset="-122"/>
                <a:cs typeface="Times New Roman" panose="02020603050405020304" pitchFamily="18" charset="0"/>
              </a:rPr>
              <a:t>。但是这个卷积顺序在非欧几里得数据上无法适用。</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dirty="0">
                <a:latin typeface="黑体" panose="02010609060101010101" pitchFamily="49" charset="-122"/>
                <a:ea typeface="黑体" panose="02010609060101010101" pitchFamily="49" charset="-122"/>
                <a:cs typeface="Times New Roman" panose="02020603050405020304" pitchFamily="18" charset="0"/>
              </a:rPr>
              <a:t>正是由于欧几里得数据排列整齐的特点，</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使得结点具有相同数量的邻居结点</a:t>
            </a:r>
            <a:r>
              <a:rPr lang="zh-CN" altLang="en-US" dirty="0">
                <a:latin typeface="黑体" panose="02010609060101010101" pitchFamily="49" charset="-122"/>
                <a:ea typeface="黑体" panose="02010609060101010101" pitchFamily="49" charset="-122"/>
                <a:cs typeface="Times New Roman" panose="02020603050405020304" pitchFamily="18" charset="0"/>
              </a:rPr>
              <a:t>，这也固定了卷积核的尺寸和感受野大小。但是非欧几里得数据中</a:t>
            </a:r>
            <a:r>
              <a:rPr lang="zh-CN" altLang="en-US" sz="1800" dirty="0">
                <a:effectLst/>
                <a:latin typeface="黑体" panose="02010609060101010101" pitchFamily="49" charset="-122"/>
                <a:ea typeface="黑体" panose="02010609060101010101" pitchFamily="49" charset="-122"/>
              </a:rPr>
              <a:t>不同节点的邻居节点的数量可能不同，这导致了传统卷积无法适用。</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8EBC59DB-8173-55B4-C98C-7613FF438A12}"/>
              </a:ext>
            </a:extLst>
          </p:cNvPr>
          <p:cNvSpPr txBox="1"/>
          <p:nvPr/>
        </p:nvSpPr>
        <p:spPr>
          <a:xfrm>
            <a:off x="6327396" y="4464159"/>
            <a:ext cx="6111380" cy="455253"/>
          </a:xfrm>
          <a:prstGeom prst="rect">
            <a:avLst/>
          </a:prstGeom>
          <a:noFill/>
        </p:spPr>
        <p:txBody>
          <a:bodyPr wrap="square">
            <a:spAutoFit/>
          </a:bodyPr>
          <a:lstStyle/>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8. Data Format</a:t>
            </a:r>
            <a:endParaRPr lang="en-US" altLang="zh-CN" sz="1800"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1773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目录</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第一部分：基础介绍</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第二部分：卷积神经网络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第三部分：图卷积神经网络</a:t>
            </a:r>
            <a:endParaRPr lang="en-US" altLang="zh-CN"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第四部分：论文工作分享</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第五部分：总结与展望</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18</a:t>
            </a:fld>
            <a:endParaRPr lang="en-US" altLang="zh-CN"/>
          </a:p>
        </p:txBody>
      </p:sp>
    </p:spTree>
    <p:extLst>
      <p:ext uri="{BB962C8B-B14F-4D97-AF65-F5344CB8AC3E}">
        <p14:creationId xmlns:p14="http://schemas.microsoft.com/office/powerpoint/2010/main" val="190882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ECB3A89-4DF1-517E-092A-9DEE68E2A46D}"/>
              </a:ext>
            </a:extLst>
          </p:cNvPr>
          <p:cNvSpPr/>
          <p:nvPr/>
        </p:nvSpPr>
        <p:spPr>
          <a:xfrm>
            <a:off x="414606" y="1094231"/>
            <a:ext cx="11412612" cy="1994305"/>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基础概念</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：表示一系列实体间的关系，其中实体用结点表示，即</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Node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，关系由边表示，即</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Edge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Node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Edge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皆可以用向量进行表示。以我们熟悉的二维图像为例，可以将图像看成图结构，一般用邻接矩阵（</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Adjacency Matrix</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）表示。现实中常见的可以用图结构数据表示的事物包括分子结构，社交网络和知识图谱等。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9. Problem description of graph</a:t>
            </a:r>
            <a:endParaRPr lang="en-US" altLang="zh-CN" sz="18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19</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a:extLst>
              <a:ext uri="{FF2B5EF4-FFF2-40B4-BE49-F238E27FC236}">
                <a16:creationId xmlns:a16="http://schemas.microsoft.com/office/drawing/2014/main" id="{3224E3B9-A333-7705-C879-F50BB2FF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6" y="3404599"/>
            <a:ext cx="2374407" cy="2380343"/>
          </a:xfrm>
          <a:prstGeom prst="rect">
            <a:avLst/>
          </a:prstGeom>
        </p:spPr>
      </p:pic>
      <p:pic>
        <p:nvPicPr>
          <p:cNvPr id="13" name="图片 12">
            <a:extLst>
              <a:ext uri="{FF2B5EF4-FFF2-40B4-BE49-F238E27FC236}">
                <a16:creationId xmlns:a16="http://schemas.microsoft.com/office/drawing/2014/main" id="{D80B52D6-B526-E977-A2F9-628490098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903" y="3220260"/>
            <a:ext cx="7771922" cy="2749020"/>
          </a:xfrm>
          <a:prstGeom prst="rect">
            <a:avLst/>
          </a:prstGeom>
        </p:spPr>
      </p:pic>
    </p:spTree>
    <p:extLst>
      <p:ext uri="{BB962C8B-B14F-4D97-AF65-F5344CB8AC3E}">
        <p14:creationId xmlns:p14="http://schemas.microsoft.com/office/powerpoint/2010/main" val="34757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目录</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第一部分：基础介绍</a:t>
            </a:r>
            <a:endParaRPr lang="en-US" altLang="zh-CN"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第二部分：卷积神经网络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第三部分：图卷积神经网络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第四部分：论文工作分享</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第五部分：总结与展望</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a:t>
            </a:fld>
            <a:endParaRPr lang="en-US" altLang="zh-CN"/>
          </a:p>
        </p:txBody>
      </p:sp>
    </p:spTree>
    <p:extLst>
      <p:ext uri="{BB962C8B-B14F-4D97-AF65-F5344CB8AC3E}">
        <p14:creationId xmlns:p14="http://schemas.microsoft.com/office/powerpoint/2010/main" val="216903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基础概念</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现实中图结构的数据：社交网络，知识图谱，分子结构等。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针对图结构的数据可以处理的任务包括：</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图分类</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：对于整个图结构数据而言，预测其属于哪一个类别。</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结点分类</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：对于图结构数据中的某一个结点，预测其属于哪一个类别。</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边预测</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：对于图结构数据中的某一条边，预测其属于哪一个类别。</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20</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2116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图卷积</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图卷积操作是为了</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聚合相邻结点的信息</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，图卷积网络按实现的方式可分为空域图卷积（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Spatial 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）和频域图卷积（</a:t>
            </a:r>
            <a:r>
              <a:rPr lang="en-US" altLang="zh-CN"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Spectral</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空域图卷积网络：</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是传统的</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CNN</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中卷积操作在图结构数据上的拓展</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Eq. 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可知，传统的卷积操作的重点在于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采样函数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权重函数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w</a:t>
            </a:r>
            <a:r>
              <a:rPr lang="zh-CN" altLang="en-US"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针对图数据，我们需要重新定义这两个函数。</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频域图卷积网络：使用傅里叶变换将图上的空间信息转换到频率域上，然后在频率域上进行卷积操作。</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21</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3141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a:extLst>
              <a:ext uri="{FF2B5EF4-FFF2-40B4-BE49-F238E27FC236}">
                <a16:creationId xmlns:a16="http://schemas.microsoft.com/office/drawing/2014/main" id="{838D8AA9-876B-DD8F-56E9-B68B318D4627}"/>
              </a:ext>
            </a:extLst>
          </p:cNvPr>
          <p:cNvSpPr/>
          <p:nvPr/>
        </p:nvSpPr>
        <p:spPr>
          <a:xfrm>
            <a:off x="414606" y="1094232"/>
            <a:ext cx="11412612" cy="1216840"/>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图卷积</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基本思想</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聚合自身结点和邻接结点的特征，并通过层数的加深不断迭代聚合过程。</a:t>
            </a:r>
            <a:endPar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操作：</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特征图与邻接矩阵相乘</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22</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4" name="组合 13">
            <a:extLst>
              <a:ext uri="{FF2B5EF4-FFF2-40B4-BE49-F238E27FC236}">
                <a16:creationId xmlns:a16="http://schemas.microsoft.com/office/drawing/2014/main" id="{3C25B9A8-B8E0-2C00-1312-C5AAE1ADA999}"/>
              </a:ext>
            </a:extLst>
          </p:cNvPr>
          <p:cNvGrpSpPr/>
          <p:nvPr/>
        </p:nvGrpSpPr>
        <p:grpSpPr>
          <a:xfrm>
            <a:off x="545713" y="2412622"/>
            <a:ext cx="2374407" cy="2380343"/>
            <a:chOff x="1043496" y="3404599"/>
            <a:chExt cx="2374407" cy="2380343"/>
          </a:xfrm>
        </p:grpSpPr>
        <p:pic>
          <p:nvPicPr>
            <p:cNvPr id="7" name="图片 6">
              <a:extLst>
                <a:ext uri="{FF2B5EF4-FFF2-40B4-BE49-F238E27FC236}">
                  <a16:creationId xmlns:a16="http://schemas.microsoft.com/office/drawing/2014/main" id="{CE365BE2-EBE9-C76D-41F1-A2577A694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96" y="3404599"/>
              <a:ext cx="2374407" cy="2380343"/>
            </a:xfrm>
            <a:prstGeom prst="rect">
              <a:avLst/>
            </a:prstGeom>
          </p:spPr>
        </p:pic>
        <p:sp>
          <p:nvSpPr>
            <p:cNvPr id="9" name="文本框 8">
              <a:extLst>
                <a:ext uri="{FF2B5EF4-FFF2-40B4-BE49-F238E27FC236}">
                  <a16:creationId xmlns:a16="http://schemas.microsoft.com/office/drawing/2014/main" id="{1B15B561-688D-5E98-A231-5347352BD330}"/>
                </a:ext>
              </a:extLst>
            </p:cNvPr>
            <p:cNvSpPr txBox="1"/>
            <p:nvPr/>
          </p:nvSpPr>
          <p:spPr>
            <a:xfrm>
              <a:off x="2269226" y="340459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A5045D83-4F7D-E690-4622-057EF72109DE}"/>
                </a:ext>
              </a:extLst>
            </p:cNvPr>
            <p:cNvSpPr txBox="1"/>
            <p:nvPr/>
          </p:nvSpPr>
          <p:spPr>
            <a:xfrm>
              <a:off x="1077052" y="3921252"/>
              <a:ext cx="338554"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423F9DA-C829-4778-ECF2-B9E288180A2D}"/>
                </a:ext>
              </a:extLst>
            </p:cNvPr>
            <p:cNvSpPr txBox="1"/>
            <p:nvPr/>
          </p:nvSpPr>
          <p:spPr>
            <a:xfrm>
              <a:off x="2885811" y="4639899"/>
              <a:ext cx="33855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0F626088-8F91-1AF3-8046-E44EDDB94368}"/>
                </a:ext>
              </a:extLst>
            </p:cNvPr>
            <p:cNvSpPr txBox="1"/>
            <p:nvPr/>
          </p:nvSpPr>
          <p:spPr>
            <a:xfrm>
              <a:off x="1280679" y="5174096"/>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884C115-A57C-9870-915F-57AD9A216851}"/>
                </a:ext>
              </a:extLst>
            </p:cNvPr>
            <p:cNvSpPr txBox="1"/>
            <p:nvPr/>
          </p:nvSpPr>
          <p:spPr>
            <a:xfrm>
              <a:off x="2469669" y="5296940"/>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aphicFrame>
        <p:nvGraphicFramePr>
          <p:cNvPr id="18" name="表格 17">
            <a:extLst>
              <a:ext uri="{FF2B5EF4-FFF2-40B4-BE49-F238E27FC236}">
                <a16:creationId xmlns:a16="http://schemas.microsoft.com/office/drawing/2014/main" id="{F98D8374-68F5-1BC5-1C2D-BA932A037A7D}"/>
              </a:ext>
            </a:extLst>
          </p:cNvPr>
          <p:cNvGraphicFramePr>
            <a:graphicFrameLocks noGrp="1"/>
          </p:cNvGraphicFramePr>
          <p:nvPr>
            <p:extLst>
              <p:ext uri="{D42A27DB-BD31-4B8C-83A1-F6EECF244321}">
                <p14:modId xmlns:p14="http://schemas.microsoft.com/office/powerpoint/2010/main" val="3109261828"/>
              </p:ext>
            </p:extLst>
          </p:nvPr>
        </p:nvGraphicFramePr>
        <p:xfrm>
          <a:off x="3366698" y="2852766"/>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rgbClr val="FF0000"/>
                          </a:solidFill>
                          <a:latin typeface="Times New Roman" panose="02020603050405020304" pitchFamily="18" charset="0"/>
                          <a:cs typeface="Times New Roman" panose="02020603050405020304" pitchFamily="18" charset="0"/>
                        </a:rPr>
                        <a:t>1</a:t>
                      </a:r>
                      <a:endParaRPr lang="zh-CN"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rgbClr val="FF0000"/>
                          </a:solidFill>
                          <a:latin typeface="Times New Roman" panose="02020603050405020304" pitchFamily="18" charset="0"/>
                          <a:cs typeface="Times New Roman" panose="02020603050405020304" pitchFamily="18" charset="0"/>
                        </a:rPr>
                        <a:t>1</a:t>
                      </a:r>
                      <a:endParaRPr lang="zh-CN"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rgbClr val="FF0000"/>
                          </a:solidFill>
                          <a:latin typeface="Times New Roman" panose="02020603050405020304" pitchFamily="18" charset="0"/>
                          <a:cs typeface="Times New Roman" panose="02020603050405020304" pitchFamily="18" charset="0"/>
                        </a:rPr>
                        <a:t>1</a:t>
                      </a:r>
                      <a:endParaRPr lang="zh-CN"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rgbClr val="FF0000"/>
                          </a:solidFill>
                          <a:latin typeface="Times New Roman" panose="02020603050405020304" pitchFamily="18" charset="0"/>
                          <a:cs typeface="Times New Roman" panose="02020603050405020304" pitchFamily="18" charset="0"/>
                        </a:rPr>
                        <a:t>1</a:t>
                      </a:r>
                      <a:endParaRPr lang="zh-CN"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rgbClr val="FF0000"/>
                          </a:solidFill>
                          <a:latin typeface="Times New Roman" panose="02020603050405020304" pitchFamily="18" charset="0"/>
                          <a:cs typeface="Times New Roman" panose="02020603050405020304" pitchFamily="18" charset="0"/>
                        </a:rPr>
                        <a:t>1</a:t>
                      </a:r>
                      <a:endParaRPr lang="zh-CN" altLang="en-US"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34" name="组合 33">
            <a:extLst>
              <a:ext uri="{FF2B5EF4-FFF2-40B4-BE49-F238E27FC236}">
                <a16:creationId xmlns:a16="http://schemas.microsoft.com/office/drawing/2014/main" id="{93E50316-8F93-7EB0-9929-ABEBCD5174A4}"/>
              </a:ext>
            </a:extLst>
          </p:cNvPr>
          <p:cNvGrpSpPr/>
          <p:nvPr/>
        </p:nvGrpSpPr>
        <p:grpSpPr>
          <a:xfrm>
            <a:off x="2995562" y="2476216"/>
            <a:ext cx="2664175" cy="2217811"/>
            <a:chOff x="3901574" y="3331894"/>
            <a:chExt cx="2664175" cy="2217811"/>
          </a:xfrm>
        </p:grpSpPr>
        <p:grpSp>
          <p:nvGrpSpPr>
            <p:cNvPr id="32" name="组合 31">
              <a:extLst>
                <a:ext uri="{FF2B5EF4-FFF2-40B4-BE49-F238E27FC236}">
                  <a16:creationId xmlns:a16="http://schemas.microsoft.com/office/drawing/2014/main" id="{04B5402C-C92A-BDA8-9DE2-632E3EB40B5B}"/>
                </a:ext>
              </a:extLst>
            </p:cNvPr>
            <p:cNvGrpSpPr/>
            <p:nvPr/>
          </p:nvGrpSpPr>
          <p:grpSpPr>
            <a:xfrm>
              <a:off x="3901574" y="3331894"/>
              <a:ext cx="2664175" cy="745882"/>
              <a:chOff x="3901574" y="3331894"/>
              <a:chExt cx="2664175" cy="745882"/>
            </a:xfrm>
          </p:grpSpPr>
          <p:sp>
            <p:nvSpPr>
              <p:cNvPr id="19" name="文本框 18">
                <a:extLst>
                  <a:ext uri="{FF2B5EF4-FFF2-40B4-BE49-F238E27FC236}">
                    <a16:creationId xmlns:a16="http://schemas.microsoft.com/office/drawing/2014/main" id="{ACC74A3A-BD1B-3903-43B9-0A35289A8A72}"/>
                  </a:ext>
                </a:extLst>
              </p:cNvPr>
              <p:cNvSpPr txBox="1"/>
              <p:nvPr/>
            </p:nvSpPr>
            <p:spPr>
              <a:xfrm>
                <a:off x="4334318" y="3338885"/>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AFD0A88E-02BA-349B-DB8C-E465215ACF93}"/>
                  </a:ext>
                </a:extLst>
              </p:cNvPr>
              <p:cNvSpPr txBox="1"/>
              <p:nvPr/>
            </p:nvSpPr>
            <p:spPr>
              <a:xfrm>
                <a:off x="4797111" y="333189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B94DB8E7-C429-7715-3E2F-F356A09C3698}"/>
                  </a:ext>
                </a:extLst>
              </p:cNvPr>
              <p:cNvSpPr txBox="1"/>
              <p:nvPr/>
            </p:nvSpPr>
            <p:spPr>
              <a:xfrm>
                <a:off x="5283673"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6FA82B57-FBFC-1BDB-6653-713CB57A8225}"/>
                  </a:ext>
                </a:extLst>
              </p:cNvPr>
              <p:cNvSpPr txBox="1"/>
              <p:nvPr/>
            </p:nvSpPr>
            <p:spPr>
              <a:xfrm>
                <a:off x="5753457"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DA05ED94-4C4B-330E-B23A-27AAB6AD8769}"/>
                  </a:ext>
                </a:extLst>
              </p:cNvPr>
              <p:cNvSpPr txBox="1"/>
              <p:nvPr/>
            </p:nvSpPr>
            <p:spPr>
              <a:xfrm>
                <a:off x="6240019" y="3331894"/>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DCF70252-3572-00CC-B732-F451CEFE7602}"/>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33" name="组合 32">
              <a:extLst>
                <a:ext uri="{FF2B5EF4-FFF2-40B4-BE49-F238E27FC236}">
                  <a16:creationId xmlns:a16="http://schemas.microsoft.com/office/drawing/2014/main" id="{D1B9DAB9-B47D-D0E1-E580-2F9032A3428C}"/>
                </a:ext>
              </a:extLst>
            </p:cNvPr>
            <p:cNvGrpSpPr/>
            <p:nvPr/>
          </p:nvGrpSpPr>
          <p:grpSpPr>
            <a:xfrm>
              <a:off x="3901574" y="4089140"/>
              <a:ext cx="351378" cy="1460565"/>
              <a:chOff x="3901574" y="4089140"/>
              <a:chExt cx="351378" cy="1460565"/>
            </a:xfrm>
          </p:grpSpPr>
          <p:sp>
            <p:nvSpPr>
              <p:cNvPr id="25" name="文本框 24">
                <a:extLst>
                  <a:ext uri="{FF2B5EF4-FFF2-40B4-BE49-F238E27FC236}">
                    <a16:creationId xmlns:a16="http://schemas.microsoft.com/office/drawing/2014/main" id="{4559597C-AF5A-2EEE-7AFE-B3AE522D7223}"/>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B3BE8F87-7AFD-C2D0-40E0-15A0A3C74055}"/>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5987E765-612F-45ED-C4EA-AE7585A44538}"/>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DE6F23CA-4945-04CC-2C44-0431E521ADE4}"/>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35" name="文本框 34">
            <a:extLst>
              <a:ext uri="{FF2B5EF4-FFF2-40B4-BE49-F238E27FC236}">
                <a16:creationId xmlns:a16="http://schemas.microsoft.com/office/drawing/2014/main" id="{926C4E8C-ACD3-9A81-A69A-9092852CD088}"/>
              </a:ext>
            </a:extLst>
          </p:cNvPr>
          <p:cNvSpPr txBox="1"/>
          <p:nvPr/>
        </p:nvSpPr>
        <p:spPr>
          <a:xfrm>
            <a:off x="3171251" y="4822990"/>
            <a:ext cx="1915909"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Adjacency Matrix </a:t>
            </a:r>
            <a:endParaRPr lang="zh-CN" altLang="en-US" i="1"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C4A021B0-A62B-797F-B8D7-354BFD85E873}"/>
              </a:ext>
            </a:extLst>
          </p:cNvPr>
          <p:cNvSpPr txBox="1"/>
          <p:nvPr/>
        </p:nvSpPr>
        <p:spPr>
          <a:xfrm>
            <a:off x="1136006" y="4822990"/>
            <a:ext cx="76174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Graph</a:t>
            </a:r>
            <a:endParaRPr lang="zh-CN" altLang="en-US" dirty="0">
              <a:latin typeface="Times New Roman" panose="02020603050405020304" pitchFamily="18" charset="0"/>
              <a:cs typeface="Times New Roman" panose="02020603050405020304" pitchFamily="18" charset="0"/>
            </a:endParaRPr>
          </a:p>
        </p:txBody>
      </p:sp>
      <p:graphicFrame>
        <p:nvGraphicFramePr>
          <p:cNvPr id="37" name="表格 36">
            <a:extLst>
              <a:ext uri="{FF2B5EF4-FFF2-40B4-BE49-F238E27FC236}">
                <a16:creationId xmlns:a16="http://schemas.microsoft.com/office/drawing/2014/main" id="{63412D3B-D860-5D25-3045-E70FB45AC98A}"/>
              </a:ext>
            </a:extLst>
          </p:cNvPr>
          <p:cNvGraphicFramePr>
            <a:graphicFrameLocks noGrp="1"/>
          </p:cNvGraphicFramePr>
          <p:nvPr>
            <p:extLst>
              <p:ext uri="{D42A27DB-BD31-4B8C-83A1-F6EECF244321}">
                <p14:modId xmlns:p14="http://schemas.microsoft.com/office/powerpoint/2010/main" val="79940616"/>
              </p:ext>
            </p:extLst>
          </p:nvPr>
        </p:nvGraphicFramePr>
        <p:xfrm>
          <a:off x="6295857" y="2862553"/>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38" name="组合 37">
            <a:extLst>
              <a:ext uri="{FF2B5EF4-FFF2-40B4-BE49-F238E27FC236}">
                <a16:creationId xmlns:a16="http://schemas.microsoft.com/office/drawing/2014/main" id="{61F0D274-4E1F-04AD-481E-B9A0B1F4C398}"/>
              </a:ext>
            </a:extLst>
          </p:cNvPr>
          <p:cNvGrpSpPr/>
          <p:nvPr/>
        </p:nvGrpSpPr>
        <p:grpSpPr>
          <a:xfrm>
            <a:off x="5924721" y="2486003"/>
            <a:ext cx="2664175" cy="2217811"/>
            <a:chOff x="3901574" y="3331894"/>
            <a:chExt cx="2664175" cy="2217811"/>
          </a:xfrm>
        </p:grpSpPr>
        <p:grpSp>
          <p:nvGrpSpPr>
            <p:cNvPr id="39" name="组合 38">
              <a:extLst>
                <a:ext uri="{FF2B5EF4-FFF2-40B4-BE49-F238E27FC236}">
                  <a16:creationId xmlns:a16="http://schemas.microsoft.com/office/drawing/2014/main" id="{F21654CD-B958-A876-E3E8-5A8E81B91991}"/>
                </a:ext>
              </a:extLst>
            </p:cNvPr>
            <p:cNvGrpSpPr/>
            <p:nvPr/>
          </p:nvGrpSpPr>
          <p:grpSpPr>
            <a:xfrm>
              <a:off x="3901574" y="3331894"/>
              <a:ext cx="2664175" cy="745882"/>
              <a:chOff x="3901574" y="3331894"/>
              <a:chExt cx="2664175" cy="745882"/>
            </a:xfrm>
          </p:grpSpPr>
          <p:sp>
            <p:nvSpPr>
              <p:cNvPr id="45" name="文本框 44">
                <a:extLst>
                  <a:ext uri="{FF2B5EF4-FFF2-40B4-BE49-F238E27FC236}">
                    <a16:creationId xmlns:a16="http://schemas.microsoft.com/office/drawing/2014/main" id="{C6618FC2-BE0E-989F-DC7A-C103C0B491F3}"/>
                  </a:ext>
                </a:extLst>
              </p:cNvPr>
              <p:cNvSpPr txBox="1"/>
              <p:nvPr/>
            </p:nvSpPr>
            <p:spPr>
              <a:xfrm>
                <a:off x="4334318" y="3338885"/>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1639B704-8054-26F8-8745-E187C83CB4F3}"/>
                  </a:ext>
                </a:extLst>
              </p:cNvPr>
              <p:cNvSpPr txBox="1"/>
              <p:nvPr/>
            </p:nvSpPr>
            <p:spPr>
              <a:xfrm>
                <a:off x="4797111" y="333189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547AC139-8F08-97B1-16D4-35B01EC8CB8C}"/>
                  </a:ext>
                </a:extLst>
              </p:cNvPr>
              <p:cNvSpPr txBox="1"/>
              <p:nvPr/>
            </p:nvSpPr>
            <p:spPr>
              <a:xfrm>
                <a:off x="5283673"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5755B549-685F-CDBB-5FCE-D3E8E0CACACB}"/>
                  </a:ext>
                </a:extLst>
              </p:cNvPr>
              <p:cNvSpPr txBox="1"/>
              <p:nvPr/>
            </p:nvSpPr>
            <p:spPr>
              <a:xfrm>
                <a:off x="5753457"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49" name="文本框 48">
                <a:extLst>
                  <a:ext uri="{FF2B5EF4-FFF2-40B4-BE49-F238E27FC236}">
                    <a16:creationId xmlns:a16="http://schemas.microsoft.com/office/drawing/2014/main" id="{634ADB26-77B4-D0F0-F26B-84105AE3C2D9}"/>
                  </a:ext>
                </a:extLst>
              </p:cNvPr>
              <p:cNvSpPr txBox="1"/>
              <p:nvPr/>
            </p:nvSpPr>
            <p:spPr>
              <a:xfrm>
                <a:off x="6240019" y="3331894"/>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sp>
            <p:nvSpPr>
              <p:cNvPr id="50" name="文本框 49">
                <a:extLst>
                  <a:ext uri="{FF2B5EF4-FFF2-40B4-BE49-F238E27FC236}">
                    <a16:creationId xmlns:a16="http://schemas.microsoft.com/office/drawing/2014/main" id="{30E6C450-73BD-3C36-5DF9-92360D9F1B3D}"/>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40" name="组合 39">
              <a:extLst>
                <a:ext uri="{FF2B5EF4-FFF2-40B4-BE49-F238E27FC236}">
                  <a16:creationId xmlns:a16="http://schemas.microsoft.com/office/drawing/2014/main" id="{DB26974F-0AEA-A156-B5A1-E3D3229F73F5}"/>
                </a:ext>
              </a:extLst>
            </p:cNvPr>
            <p:cNvGrpSpPr/>
            <p:nvPr/>
          </p:nvGrpSpPr>
          <p:grpSpPr>
            <a:xfrm>
              <a:off x="3901574" y="4089140"/>
              <a:ext cx="351378" cy="1460565"/>
              <a:chOff x="3901574" y="4089140"/>
              <a:chExt cx="351378" cy="1460565"/>
            </a:xfrm>
          </p:grpSpPr>
          <p:sp>
            <p:nvSpPr>
              <p:cNvPr id="41" name="文本框 40">
                <a:extLst>
                  <a:ext uri="{FF2B5EF4-FFF2-40B4-BE49-F238E27FC236}">
                    <a16:creationId xmlns:a16="http://schemas.microsoft.com/office/drawing/2014/main" id="{68D5025B-7850-E76B-17AE-D87E938B8D59}"/>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81110CD4-CF39-BBD2-BA33-BEABCE897C33}"/>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CEBFBBED-93E4-2FBD-733F-7EF382CA7980}"/>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16078B02-09DE-1E73-AB6E-1D12BCF19723}"/>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51" name="文本框 50">
            <a:extLst>
              <a:ext uri="{FF2B5EF4-FFF2-40B4-BE49-F238E27FC236}">
                <a16:creationId xmlns:a16="http://schemas.microsoft.com/office/drawing/2014/main" id="{724292B4-798D-2598-9FEE-E770FD67DE0D}"/>
              </a:ext>
            </a:extLst>
          </p:cNvPr>
          <p:cNvSpPr txBox="1"/>
          <p:nvPr/>
        </p:nvSpPr>
        <p:spPr>
          <a:xfrm>
            <a:off x="6720280" y="4821653"/>
            <a:ext cx="176202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Degree Matrix </a:t>
            </a:r>
            <a:r>
              <a:rPr lang="en-US" altLang="zh-CN" i="1" dirty="0">
                <a:latin typeface="Times New Roman" panose="02020603050405020304" pitchFamily="18" charset="0"/>
                <a:cs typeface="Times New Roman" panose="02020603050405020304" pitchFamily="18" charset="0"/>
              </a:rPr>
              <a:t>D</a:t>
            </a:r>
            <a:endParaRPr lang="zh-CN" altLang="en-US" i="1" dirty="0">
              <a:latin typeface="Times New Roman" panose="02020603050405020304" pitchFamily="18" charset="0"/>
              <a:cs typeface="Times New Roman" panose="02020603050405020304" pitchFamily="18" charset="0"/>
            </a:endParaRPr>
          </a:p>
        </p:txBody>
      </p:sp>
      <p:graphicFrame>
        <p:nvGraphicFramePr>
          <p:cNvPr id="52" name="表格 51">
            <a:extLst>
              <a:ext uri="{FF2B5EF4-FFF2-40B4-BE49-F238E27FC236}">
                <a16:creationId xmlns:a16="http://schemas.microsoft.com/office/drawing/2014/main" id="{1114ABFC-C4EE-4F02-EA77-A3940E79D697}"/>
              </a:ext>
            </a:extLst>
          </p:cNvPr>
          <p:cNvGraphicFramePr>
            <a:graphicFrameLocks noGrp="1"/>
          </p:cNvGraphicFramePr>
          <p:nvPr>
            <p:extLst>
              <p:ext uri="{D42A27DB-BD31-4B8C-83A1-F6EECF244321}">
                <p14:modId xmlns:p14="http://schemas.microsoft.com/office/powerpoint/2010/main" val="3100727949"/>
              </p:ext>
            </p:extLst>
          </p:nvPr>
        </p:nvGraphicFramePr>
        <p:xfrm>
          <a:off x="9191460" y="2872340"/>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0.7</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0.3</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0.6</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53" name="组合 52">
            <a:extLst>
              <a:ext uri="{FF2B5EF4-FFF2-40B4-BE49-F238E27FC236}">
                <a16:creationId xmlns:a16="http://schemas.microsoft.com/office/drawing/2014/main" id="{882BFDB6-C417-DA0B-D832-3B8A48AFFD51}"/>
              </a:ext>
            </a:extLst>
          </p:cNvPr>
          <p:cNvGrpSpPr/>
          <p:nvPr/>
        </p:nvGrpSpPr>
        <p:grpSpPr>
          <a:xfrm>
            <a:off x="8820324" y="2495790"/>
            <a:ext cx="1859688" cy="2217811"/>
            <a:chOff x="3901574" y="3331894"/>
            <a:chExt cx="1859688" cy="2217811"/>
          </a:xfrm>
        </p:grpSpPr>
        <p:grpSp>
          <p:nvGrpSpPr>
            <p:cNvPr id="54" name="组合 53">
              <a:extLst>
                <a:ext uri="{FF2B5EF4-FFF2-40B4-BE49-F238E27FC236}">
                  <a16:creationId xmlns:a16="http://schemas.microsoft.com/office/drawing/2014/main" id="{9C433A44-CFD0-5826-63CF-0C064A1B1C1F}"/>
                </a:ext>
              </a:extLst>
            </p:cNvPr>
            <p:cNvGrpSpPr/>
            <p:nvPr/>
          </p:nvGrpSpPr>
          <p:grpSpPr>
            <a:xfrm>
              <a:off x="3901574" y="3331894"/>
              <a:ext cx="1859688" cy="745882"/>
              <a:chOff x="3901574" y="3331894"/>
              <a:chExt cx="1859688" cy="745882"/>
            </a:xfrm>
          </p:grpSpPr>
          <p:sp>
            <p:nvSpPr>
              <p:cNvPr id="64" name="文本框 63">
                <a:extLst>
                  <a:ext uri="{FF2B5EF4-FFF2-40B4-BE49-F238E27FC236}">
                    <a16:creationId xmlns:a16="http://schemas.microsoft.com/office/drawing/2014/main" id="{275203C2-1361-C052-B1C0-808330CE816D}"/>
                  </a:ext>
                </a:extLst>
              </p:cNvPr>
              <p:cNvSpPr txBox="1"/>
              <p:nvPr/>
            </p:nvSpPr>
            <p:spPr>
              <a:xfrm>
                <a:off x="5166227" y="3331894"/>
                <a:ext cx="59503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Dim</a:t>
                </a:r>
                <a:endParaRPr lang="zh-CN" altLang="en-US" dirty="0">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EA2154CA-38AE-D36A-E529-DE700B44D2D8}"/>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55" name="组合 54">
              <a:extLst>
                <a:ext uri="{FF2B5EF4-FFF2-40B4-BE49-F238E27FC236}">
                  <a16:creationId xmlns:a16="http://schemas.microsoft.com/office/drawing/2014/main" id="{667946F5-9B3E-B5C9-FDF6-DDE491953349}"/>
                </a:ext>
              </a:extLst>
            </p:cNvPr>
            <p:cNvGrpSpPr/>
            <p:nvPr/>
          </p:nvGrpSpPr>
          <p:grpSpPr>
            <a:xfrm>
              <a:off x="3901574" y="4089140"/>
              <a:ext cx="351378" cy="1460565"/>
              <a:chOff x="3901574" y="4089140"/>
              <a:chExt cx="351378" cy="1460565"/>
            </a:xfrm>
          </p:grpSpPr>
          <p:sp>
            <p:nvSpPr>
              <p:cNvPr id="56" name="文本框 55">
                <a:extLst>
                  <a:ext uri="{FF2B5EF4-FFF2-40B4-BE49-F238E27FC236}">
                    <a16:creationId xmlns:a16="http://schemas.microsoft.com/office/drawing/2014/main" id="{F471050D-BDAD-F45F-7EFF-4CBC94A1C840}"/>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57" name="文本框 56">
                <a:extLst>
                  <a:ext uri="{FF2B5EF4-FFF2-40B4-BE49-F238E27FC236}">
                    <a16:creationId xmlns:a16="http://schemas.microsoft.com/office/drawing/2014/main" id="{C5380794-2CC6-6C59-A29F-B5173858E396}"/>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FB3F660D-A476-53CE-438E-9D5946209FD1}"/>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94DBD59C-3C4E-E6AA-9DFD-4F411720D72D}"/>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67" name="文本框 66">
            <a:extLst>
              <a:ext uri="{FF2B5EF4-FFF2-40B4-BE49-F238E27FC236}">
                <a16:creationId xmlns:a16="http://schemas.microsoft.com/office/drawing/2014/main" id="{2BC5604A-BEED-411F-5FA9-C888CCB59DE4}"/>
              </a:ext>
            </a:extLst>
          </p:cNvPr>
          <p:cNvSpPr txBox="1"/>
          <p:nvPr/>
        </p:nvSpPr>
        <p:spPr>
          <a:xfrm>
            <a:off x="9609862" y="4821653"/>
            <a:ext cx="158248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Feature Map </a:t>
            </a:r>
            <a:r>
              <a:rPr lang="en-US" altLang="zh-CN" i="1" dirty="0">
                <a:latin typeface="Times New Roman" panose="02020603050405020304" pitchFamily="18" charset="0"/>
                <a:cs typeface="Times New Roman" panose="02020603050405020304" pitchFamily="18" charset="0"/>
              </a:rPr>
              <a:t>X</a:t>
            </a:r>
            <a:endParaRPr lang="zh-CN" altLang="en-US" i="1" dirty="0">
              <a:latin typeface="Times New Roman" panose="02020603050405020304" pitchFamily="18" charset="0"/>
              <a:cs typeface="Times New Roman" panose="02020603050405020304" pitchFamily="18" charset="0"/>
            </a:endParaRPr>
          </a:p>
        </p:txBody>
      </p:sp>
      <p:graphicFrame>
        <p:nvGraphicFramePr>
          <p:cNvPr id="69" name="对象 68">
            <a:extLst>
              <a:ext uri="{FF2B5EF4-FFF2-40B4-BE49-F238E27FC236}">
                <a16:creationId xmlns:a16="http://schemas.microsoft.com/office/drawing/2014/main" id="{429FE156-B690-68D3-324C-FA2FA09CD7B3}"/>
              </a:ext>
            </a:extLst>
          </p:cNvPr>
          <p:cNvGraphicFramePr>
            <a:graphicFrameLocks noChangeAspect="1"/>
          </p:cNvGraphicFramePr>
          <p:nvPr>
            <p:extLst>
              <p:ext uri="{D42A27DB-BD31-4B8C-83A1-F6EECF244321}">
                <p14:modId xmlns:p14="http://schemas.microsoft.com/office/powerpoint/2010/main" val="708008319"/>
              </p:ext>
            </p:extLst>
          </p:nvPr>
        </p:nvGraphicFramePr>
        <p:xfrm>
          <a:off x="3717760" y="5924987"/>
          <a:ext cx="5473700" cy="469900"/>
        </p:xfrm>
        <a:graphic>
          <a:graphicData uri="http://schemas.openxmlformats.org/presentationml/2006/ole">
            <mc:AlternateContent xmlns:mc="http://schemas.openxmlformats.org/markup-compatibility/2006">
              <mc:Choice xmlns:v="urn:schemas-microsoft-com:vml" Requires="v">
                <p:oleObj name="Equation" r:id="rId3" imgW="5473440" imgH="469800" progId="Equation.DSMT4">
                  <p:embed/>
                </p:oleObj>
              </mc:Choice>
              <mc:Fallback>
                <p:oleObj name="Equation" r:id="rId3" imgW="5473440" imgH="469800" progId="Equation.DSMT4">
                  <p:embed/>
                  <p:pic>
                    <p:nvPicPr>
                      <p:cNvPr id="0" name=""/>
                      <p:cNvPicPr/>
                      <p:nvPr/>
                    </p:nvPicPr>
                    <p:blipFill>
                      <a:blip r:embed="rId4"/>
                      <a:stretch>
                        <a:fillRect/>
                      </a:stretch>
                    </p:blipFill>
                    <p:spPr>
                      <a:xfrm>
                        <a:off x="3717760" y="5924987"/>
                        <a:ext cx="5473700" cy="469900"/>
                      </a:xfrm>
                      <a:prstGeom prst="rect">
                        <a:avLst/>
                      </a:prstGeom>
                    </p:spPr>
                  </p:pic>
                </p:oleObj>
              </mc:Fallback>
            </mc:AlternateContent>
          </a:graphicData>
        </a:graphic>
      </p:graphicFrame>
      <p:graphicFrame>
        <p:nvGraphicFramePr>
          <p:cNvPr id="70" name="对象 69">
            <a:extLst>
              <a:ext uri="{FF2B5EF4-FFF2-40B4-BE49-F238E27FC236}">
                <a16:creationId xmlns:a16="http://schemas.microsoft.com/office/drawing/2014/main" id="{DF1991B0-BAD3-BB89-6F02-DA8D86C561FC}"/>
              </a:ext>
            </a:extLst>
          </p:cNvPr>
          <p:cNvGraphicFramePr>
            <a:graphicFrameLocks noChangeAspect="1"/>
          </p:cNvGraphicFramePr>
          <p:nvPr>
            <p:extLst>
              <p:ext uri="{D42A27DB-BD31-4B8C-83A1-F6EECF244321}">
                <p14:modId xmlns:p14="http://schemas.microsoft.com/office/powerpoint/2010/main" val="3537350935"/>
              </p:ext>
            </p:extLst>
          </p:nvPr>
        </p:nvGraphicFramePr>
        <p:xfrm>
          <a:off x="5610060" y="5440172"/>
          <a:ext cx="1689100" cy="457200"/>
        </p:xfrm>
        <a:graphic>
          <a:graphicData uri="http://schemas.openxmlformats.org/presentationml/2006/ole">
            <mc:AlternateContent xmlns:mc="http://schemas.openxmlformats.org/markup-compatibility/2006">
              <mc:Choice xmlns:v="urn:schemas-microsoft-com:vml" Requires="v">
                <p:oleObj name="Equation" r:id="rId5" imgW="1688760" imgH="457200" progId="Equation.DSMT4">
                  <p:embed/>
                </p:oleObj>
              </mc:Choice>
              <mc:Fallback>
                <p:oleObj name="Equation" r:id="rId5" imgW="1688760" imgH="457200" progId="Equation.DSMT4">
                  <p:embed/>
                  <p:pic>
                    <p:nvPicPr>
                      <p:cNvPr id="0" name=""/>
                      <p:cNvPicPr/>
                      <p:nvPr/>
                    </p:nvPicPr>
                    <p:blipFill>
                      <a:blip r:embed="rId6"/>
                      <a:stretch>
                        <a:fillRect/>
                      </a:stretch>
                    </p:blipFill>
                    <p:spPr>
                      <a:xfrm>
                        <a:off x="5610060" y="5440172"/>
                        <a:ext cx="1689100" cy="457200"/>
                      </a:xfrm>
                      <a:prstGeom prst="rect">
                        <a:avLst/>
                      </a:prstGeom>
                    </p:spPr>
                  </p:pic>
                </p:oleObj>
              </mc:Fallback>
            </mc:AlternateContent>
          </a:graphicData>
        </a:graphic>
      </p:graphicFrame>
      <p:sp>
        <p:nvSpPr>
          <p:cNvPr id="71" name="文本框 70">
            <a:extLst>
              <a:ext uri="{FF2B5EF4-FFF2-40B4-BE49-F238E27FC236}">
                <a16:creationId xmlns:a16="http://schemas.microsoft.com/office/drawing/2014/main" id="{1291C052-2C1F-7EC6-7C35-226C8BB2B056}"/>
              </a:ext>
            </a:extLst>
          </p:cNvPr>
          <p:cNvSpPr txBox="1"/>
          <p:nvPr/>
        </p:nvSpPr>
        <p:spPr>
          <a:xfrm>
            <a:off x="411047" y="5548367"/>
            <a:ext cx="338426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Symmetric normalized Laplacian :</a:t>
            </a:r>
            <a:endParaRPr lang="zh-CN" altLang="en-US" i="1"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id="{106C45D9-A625-2947-9025-794F7A373762}"/>
              </a:ext>
            </a:extLst>
          </p:cNvPr>
          <p:cNvSpPr txBox="1"/>
          <p:nvPr/>
        </p:nvSpPr>
        <p:spPr>
          <a:xfrm>
            <a:off x="423484" y="6024748"/>
            <a:ext cx="318548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Graph Convolutional Operation:</a:t>
            </a:r>
            <a:endParaRPr lang="zh-CN" altLang="en-US" i="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6B50635A-DE60-46DF-A990-CF5EB468F02E}"/>
              </a:ext>
            </a:extLst>
          </p:cNvPr>
          <p:cNvSpPr txBox="1"/>
          <p:nvPr/>
        </p:nvSpPr>
        <p:spPr>
          <a:xfrm>
            <a:off x="10651465" y="5532978"/>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3</a:t>
            </a:r>
            <a:endParaRPr lang="zh-CN" altLang="en-US" sz="20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0864714F-F371-7FAE-1262-A361349CCD5F}"/>
              </a:ext>
            </a:extLst>
          </p:cNvPr>
          <p:cNvSpPr txBox="1"/>
          <p:nvPr/>
        </p:nvSpPr>
        <p:spPr>
          <a:xfrm>
            <a:off x="10651465" y="5980518"/>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4</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7" name="对象 16">
            <a:extLst>
              <a:ext uri="{FF2B5EF4-FFF2-40B4-BE49-F238E27FC236}">
                <a16:creationId xmlns:a16="http://schemas.microsoft.com/office/drawing/2014/main" id="{5E12906B-8BB7-6027-E9C1-4497847261A3}"/>
              </a:ext>
            </a:extLst>
          </p:cNvPr>
          <p:cNvGraphicFramePr>
            <a:graphicFrameLocks noChangeAspect="1"/>
          </p:cNvGraphicFramePr>
          <p:nvPr>
            <p:extLst>
              <p:ext uri="{D42A27DB-BD31-4B8C-83A1-F6EECF244321}">
                <p14:modId xmlns:p14="http://schemas.microsoft.com/office/powerpoint/2010/main" val="3250765600"/>
              </p:ext>
            </p:extLst>
          </p:nvPr>
        </p:nvGraphicFramePr>
        <p:xfrm>
          <a:off x="4947568" y="4713972"/>
          <a:ext cx="990600" cy="406400"/>
        </p:xfrm>
        <a:graphic>
          <a:graphicData uri="http://schemas.openxmlformats.org/presentationml/2006/ole">
            <mc:AlternateContent xmlns:mc="http://schemas.openxmlformats.org/markup-compatibility/2006">
              <mc:Choice xmlns:v="urn:schemas-microsoft-com:vml" Requires="v">
                <p:oleObj name="Equation" r:id="rId7" imgW="990360" imgH="406080" progId="Equation.DSMT4">
                  <p:embed/>
                </p:oleObj>
              </mc:Choice>
              <mc:Fallback>
                <p:oleObj name="Equation" r:id="rId7" imgW="990360" imgH="406080" progId="Equation.DSMT4">
                  <p:embed/>
                  <p:pic>
                    <p:nvPicPr>
                      <p:cNvPr id="0" name=""/>
                      <p:cNvPicPr/>
                      <p:nvPr/>
                    </p:nvPicPr>
                    <p:blipFill>
                      <a:blip r:embed="rId8"/>
                      <a:stretch>
                        <a:fillRect/>
                      </a:stretch>
                    </p:blipFill>
                    <p:spPr>
                      <a:xfrm>
                        <a:off x="4947568" y="4713972"/>
                        <a:ext cx="990600" cy="406400"/>
                      </a:xfrm>
                      <a:prstGeom prst="rect">
                        <a:avLst/>
                      </a:prstGeom>
                    </p:spPr>
                  </p:pic>
                </p:oleObj>
              </mc:Fallback>
            </mc:AlternateContent>
          </a:graphicData>
        </a:graphic>
      </p:graphicFrame>
    </p:spTree>
    <p:extLst>
      <p:ext uri="{BB962C8B-B14F-4D97-AF65-F5344CB8AC3E}">
        <p14:creationId xmlns:p14="http://schemas.microsoft.com/office/powerpoint/2010/main" val="1096263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a:extLst>
              <a:ext uri="{FF2B5EF4-FFF2-40B4-BE49-F238E27FC236}">
                <a16:creationId xmlns:a16="http://schemas.microsoft.com/office/drawing/2014/main" id="{838D8AA9-876B-DD8F-56E9-B68B318D4627}"/>
              </a:ext>
            </a:extLst>
          </p:cNvPr>
          <p:cNvSpPr/>
          <p:nvPr/>
        </p:nvSpPr>
        <p:spPr>
          <a:xfrm>
            <a:off x="414606" y="1094232"/>
            <a:ext cx="11412612" cy="668431"/>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图卷积</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23</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a:extLst>
              <a:ext uri="{FF2B5EF4-FFF2-40B4-BE49-F238E27FC236}">
                <a16:creationId xmlns:a16="http://schemas.microsoft.com/office/drawing/2014/main" id="{F98D8374-68F5-1BC5-1C2D-BA932A037A7D}"/>
              </a:ext>
            </a:extLst>
          </p:cNvPr>
          <p:cNvGraphicFramePr>
            <a:graphicFrameLocks noGrp="1"/>
          </p:cNvGraphicFramePr>
          <p:nvPr>
            <p:extLst>
              <p:ext uri="{D42A27DB-BD31-4B8C-83A1-F6EECF244321}">
                <p14:modId xmlns:p14="http://schemas.microsoft.com/office/powerpoint/2010/main" val="1722877380"/>
              </p:ext>
            </p:extLst>
          </p:nvPr>
        </p:nvGraphicFramePr>
        <p:xfrm>
          <a:off x="858387" y="2475261"/>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b1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b2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b3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b4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b5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c1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c2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c3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c4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c5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d1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d2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d3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d4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d5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e1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e2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e3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e4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e5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34" name="组合 33">
            <a:extLst>
              <a:ext uri="{FF2B5EF4-FFF2-40B4-BE49-F238E27FC236}">
                <a16:creationId xmlns:a16="http://schemas.microsoft.com/office/drawing/2014/main" id="{93E50316-8F93-7EB0-9929-ABEBCD5174A4}"/>
              </a:ext>
            </a:extLst>
          </p:cNvPr>
          <p:cNvGrpSpPr/>
          <p:nvPr/>
        </p:nvGrpSpPr>
        <p:grpSpPr>
          <a:xfrm>
            <a:off x="487251" y="2098711"/>
            <a:ext cx="2664175" cy="2217811"/>
            <a:chOff x="3901574" y="3331894"/>
            <a:chExt cx="2664175" cy="2217811"/>
          </a:xfrm>
        </p:grpSpPr>
        <p:grpSp>
          <p:nvGrpSpPr>
            <p:cNvPr id="32" name="组合 31">
              <a:extLst>
                <a:ext uri="{FF2B5EF4-FFF2-40B4-BE49-F238E27FC236}">
                  <a16:creationId xmlns:a16="http://schemas.microsoft.com/office/drawing/2014/main" id="{04B5402C-C92A-BDA8-9DE2-632E3EB40B5B}"/>
                </a:ext>
              </a:extLst>
            </p:cNvPr>
            <p:cNvGrpSpPr/>
            <p:nvPr/>
          </p:nvGrpSpPr>
          <p:grpSpPr>
            <a:xfrm>
              <a:off x="3901574" y="3331894"/>
              <a:ext cx="2664175" cy="745882"/>
              <a:chOff x="3901574" y="3331894"/>
              <a:chExt cx="2664175" cy="745882"/>
            </a:xfrm>
          </p:grpSpPr>
          <p:sp>
            <p:nvSpPr>
              <p:cNvPr id="19" name="文本框 18">
                <a:extLst>
                  <a:ext uri="{FF2B5EF4-FFF2-40B4-BE49-F238E27FC236}">
                    <a16:creationId xmlns:a16="http://schemas.microsoft.com/office/drawing/2014/main" id="{ACC74A3A-BD1B-3903-43B9-0A35289A8A72}"/>
                  </a:ext>
                </a:extLst>
              </p:cNvPr>
              <p:cNvSpPr txBox="1"/>
              <p:nvPr/>
            </p:nvSpPr>
            <p:spPr>
              <a:xfrm>
                <a:off x="4334318" y="3338885"/>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AFD0A88E-02BA-349B-DB8C-E465215ACF93}"/>
                  </a:ext>
                </a:extLst>
              </p:cNvPr>
              <p:cNvSpPr txBox="1"/>
              <p:nvPr/>
            </p:nvSpPr>
            <p:spPr>
              <a:xfrm>
                <a:off x="4797111" y="333189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B94DB8E7-C429-7715-3E2F-F356A09C3698}"/>
                  </a:ext>
                </a:extLst>
              </p:cNvPr>
              <p:cNvSpPr txBox="1"/>
              <p:nvPr/>
            </p:nvSpPr>
            <p:spPr>
              <a:xfrm>
                <a:off x="5283673"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6FA82B57-FBFC-1BDB-6653-713CB57A8225}"/>
                  </a:ext>
                </a:extLst>
              </p:cNvPr>
              <p:cNvSpPr txBox="1"/>
              <p:nvPr/>
            </p:nvSpPr>
            <p:spPr>
              <a:xfrm>
                <a:off x="5753457" y="3340283"/>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DA05ED94-4C4B-330E-B23A-27AAB6AD8769}"/>
                  </a:ext>
                </a:extLst>
              </p:cNvPr>
              <p:cNvSpPr txBox="1"/>
              <p:nvPr/>
            </p:nvSpPr>
            <p:spPr>
              <a:xfrm>
                <a:off x="6240019" y="3331894"/>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DCF70252-3572-00CC-B732-F451CEFE7602}"/>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33" name="组合 32">
              <a:extLst>
                <a:ext uri="{FF2B5EF4-FFF2-40B4-BE49-F238E27FC236}">
                  <a16:creationId xmlns:a16="http://schemas.microsoft.com/office/drawing/2014/main" id="{D1B9DAB9-B47D-D0E1-E580-2F9032A3428C}"/>
                </a:ext>
              </a:extLst>
            </p:cNvPr>
            <p:cNvGrpSpPr/>
            <p:nvPr/>
          </p:nvGrpSpPr>
          <p:grpSpPr>
            <a:xfrm>
              <a:off x="3901574" y="4089140"/>
              <a:ext cx="351378" cy="1460565"/>
              <a:chOff x="3901574" y="4089140"/>
              <a:chExt cx="351378" cy="1460565"/>
            </a:xfrm>
          </p:grpSpPr>
          <p:sp>
            <p:nvSpPr>
              <p:cNvPr id="25" name="文本框 24">
                <a:extLst>
                  <a:ext uri="{FF2B5EF4-FFF2-40B4-BE49-F238E27FC236}">
                    <a16:creationId xmlns:a16="http://schemas.microsoft.com/office/drawing/2014/main" id="{4559597C-AF5A-2EEE-7AFE-B3AE522D7223}"/>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B3BE8F87-7AFD-C2D0-40E0-15A0A3C74055}"/>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5987E765-612F-45ED-C4EA-AE7585A44538}"/>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DE6F23CA-4945-04CC-2C44-0431E521ADE4}"/>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35" name="文本框 34">
            <a:extLst>
              <a:ext uri="{FF2B5EF4-FFF2-40B4-BE49-F238E27FC236}">
                <a16:creationId xmlns:a16="http://schemas.microsoft.com/office/drawing/2014/main" id="{926C4E8C-ACD3-9A81-A69A-9092852CD088}"/>
              </a:ext>
            </a:extLst>
          </p:cNvPr>
          <p:cNvSpPr txBox="1"/>
          <p:nvPr/>
        </p:nvSpPr>
        <p:spPr>
          <a:xfrm>
            <a:off x="384969" y="4416964"/>
            <a:ext cx="332014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Symmetric normalized Laplacian</a:t>
            </a:r>
            <a:endParaRPr lang="zh-CN" altLang="en-US" i="1" dirty="0">
              <a:latin typeface="Times New Roman" panose="02020603050405020304" pitchFamily="18" charset="0"/>
              <a:cs typeface="Times New Roman" panose="02020603050405020304" pitchFamily="18" charset="0"/>
            </a:endParaRPr>
          </a:p>
        </p:txBody>
      </p:sp>
      <p:graphicFrame>
        <p:nvGraphicFramePr>
          <p:cNvPr id="52" name="表格 51">
            <a:extLst>
              <a:ext uri="{FF2B5EF4-FFF2-40B4-BE49-F238E27FC236}">
                <a16:creationId xmlns:a16="http://schemas.microsoft.com/office/drawing/2014/main" id="{1114ABFC-C4EE-4F02-EA77-A3940E79D697}"/>
              </a:ext>
            </a:extLst>
          </p:cNvPr>
          <p:cNvGraphicFramePr>
            <a:graphicFrameLocks noGrp="1"/>
          </p:cNvGraphicFramePr>
          <p:nvPr>
            <p:extLst>
              <p:ext uri="{D42A27DB-BD31-4B8C-83A1-F6EECF244321}">
                <p14:modId xmlns:p14="http://schemas.microsoft.com/office/powerpoint/2010/main" val="1494316361"/>
              </p:ext>
            </p:extLst>
          </p:nvPr>
        </p:nvGraphicFramePr>
        <p:xfrm>
          <a:off x="5064981" y="2494835"/>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0.7</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0.3</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0.2</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0.4</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0.5</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0.6</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53" name="组合 52">
            <a:extLst>
              <a:ext uri="{FF2B5EF4-FFF2-40B4-BE49-F238E27FC236}">
                <a16:creationId xmlns:a16="http://schemas.microsoft.com/office/drawing/2014/main" id="{882BFDB6-C417-DA0B-D832-3B8A48AFFD51}"/>
              </a:ext>
            </a:extLst>
          </p:cNvPr>
          <p:cNvGrpSpPr/>
          <p:nvPr/>
        </p:nvGrpSpPr>
        <p:grpSpPr>
          <a:xfrm>
            <a:off x="4693845" y="2118285"/>
            <a:ext cx="1859688" cy="2217811"/>
            <a:chOff x="3901574" y="3331894"/>
            <a:chExt cx="1859688" cy="2217811"/>
          </a:xfrm>
        </p:grpSpPr>
        <p:grpSp>
          <p:nvGrpSpPr>
            <p:cNvPr id="54" name="组合 53">
              <a:extLst>
                <a:ext uri="{FF2B5EF4-FFF2-40B4-BE49-F238E27FC236}">
                  <a16:creationId xmlns:a16="http://schemas.microsoft.com/office/drawing/2014/main" id="{9C433A44-CFD0-5826-63CF-0C064A1B1C1F}"/>
                </a:ext>
              </a:extLst>
            </p:cNvPr>
            <p:cNvGrpSpPr/>
            <p:nvPr/>
          </p:nvGrpSpPr>
          <p:grpSpPr>
            <a:xfrm>
              <a:off x="3901574" y="3331894"/>
              <a:ext cx="1859688" cy="745882"/>
              <a:chOff x="3901574" y="3331894"/>
              <a:chExt cx="1859688" cy="745882"/>
            </a:xfrm>
          </p:grpSpPr>
          <p:sp>
            <p:nvSpPr>
              <p:cNvPr id="64" name="文本框 63">
                <a:extLst>
                  <a:ext uri="{FF2B5EF4-FFF2-40B4-BE49-F238E27FC236}">
                    <a16:creationId xmlns:a16="http://schemas.microsoft.com/office/drawing/2014/main" id="{275203C2-1361-C052-B1C0-808330CE816D}"/>
                  </a:ext>
                </a:extLst>
              </p:cNvPr>
              <p:cNvSpPr txBox="1"/>
              <p:nvPr/>
            </p:nvSpPr>
            <p:spPr>
              <a:xfrm>
                <a:off x="5166227" y="3331894"/>
                <a:ext cx="59503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Dim</a:t>
                </a:r>
                <a:endParaRPr lang="zh-CN" altLang="en-US" dirty="0">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EA2154CA-38AE-D36A-E529-DE700B44D2D8}"/>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55" name="组合 54">
              <a:extLst>
                <a:ext uri="{FF2B5EF4-FFF2-40B4-BE49-F238E27FC236}">
                  <a16:creationId xmlns:a16="http://schemas.microsoft.com/office/drawing/2014/main" id="{667946F5-9B3E-B5C9-FDF6-DDE491953349}"/>
                </a:ext>
              </a:extLst>
            </p:cNvPr>
            <p:cNvGrpSpPr/>
            <p:nvPr/>
          </p:nvGrpSpPr>
          <p:grpSpPr>
            <a:xfrm>
              <a:off x="3901574" y="4089140"/>
              <a:ext cx="351378" cy="1460565"/>
              <a:chOff x="3901574" y="4089140"/>
              <a:chExt cx="351378" cy="1460565"/>
            </a:xfrm>
          </p:grpSpPr>
          <p:sp>
            <p:nvSpPr>
              <p:cNvPr id="56" name="文本框 55">
                <a:extLst>
                  <a:ext uri="{FF2B5EF4-FFF2-40B4-BE49-F238E27FC236}">
                    <a16:creationId xmlns:a16="http://schemas.microsoft.com/office/drawing/2014/main" id="{F471050D-BDAD-F45F-7EFF-4CBC94A1C840}"/>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57" name="文本框 56">
                <a:extLst>
                  <a:ext uri="{FF2B5EF4-FFF2-40B4-BE49-F238E27FC236}">
                    <a16:creationId xmlns:a16="http://schemas.microsoft.com/office/drawing/2014/main" id="{C5380794-2CC6-6C59-A29F-B5173858E396}"/>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FB3F660D-A476-53CE-438E-9D5946209FD1}"/>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94DBD59C-3C4E-E6AA-9DFD-4F411720D72D}"/>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67" name="文本框 66">
            <a:extLst>
              <a:ext uri="{FF2B5EF4-FFF2-40B4-BE49-F238E27FC236}">
                <a16:creationId xmlns:a16="http://schemas.microsoft.com/office/drawing/2014/main" id="{2BC5604A-BEED-411F-5FA9-C888CCB59DE4}"/>
              </a:ext>
            </a:extLst>
          </p:cNvPr>
          <p:cNvSpPr txBox="1"/>
          <p:nvPr/>
        </p:nvSpPr>
        <p:spPr>
          <a:xfrm>
            <a:off x="5483383" y="4444148"/>
            <a:ext cx="1582484"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Feature Map </a:t>
            </a:r>
            <a:r>
              <a:rPr lang="en-US" altLang="zh-CN" i="1" dirty="0">
                <a:latin typeface="Times New Roman" panose="02020603050405020304" pitchFamily="18" charset="0"/>
                <a:cs typeface="Times New Roman" panose="02020603050405020304" pitchFamily="18" charset="0"/>
              </a:rPr>
              <a:t>X</a:t>
            </a:r>
            <a:endParaRPr lang="zh-CN" altLang="en-US" i="1" dirty="0">
              <a:latin typeface="Times New Roman" panose="02020603050405020304" pitchFamily="18" charset="0"/>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4FCA5FE-456D-BE60-89D3-F9F2A5E5B384}"/>
              </a:ext>
            </a:extLst>
          </p:cNvPr>
          <p:cNvGraphicFramePr>
            <a:graphicFrameLocks noGrp="1"/>
          </p:cNvGraphicFramePr>
          <p:nvPr>
            <p:extLst>
              <p:ext uri="{D42A27DB-BD31-4B8C-83A1-F6EECF244321}">
                <p14:modId xmlns:p14="http://schemas.microsoft.com/office/powerpoint/2010/main" val="3354452931"/>
              </p:ext>
            </p:extLst>
          </p:nvPr>
        </p:nvGraphicFramePr>
        <p:xfrm>
          <a:off x="9107710" y="2496233"/>
          <a:ext cx="2743200" cy="182880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4125050253"/>
                    </a:ext>
                  </a:extLst>
                </a:gridCol>
                <a:gridCol w="548640">
                  <a:extLst>
                    <a:ext uri="{9D8B030D-6E8A-4147-A177-3AD203B41FA5}">
                      <a16:colId xmlns:a16="http://schemas.microsoft.com/office/drawing/2014/main" val="2120297441"/>
                    </a:ext>
                  </a:extLst>
                </a:gridCol>
                <a:gridCol w="548640">
                  <a:extLst>
                    <a:ext uri="{9D8B030D-6E8A-4147-A177-3AD203B41FA5}">
                      <a16:colId xmlns:a16="http://schemas.microsoft.com/office/drawing/2014/main" val="1313899494"/>
                    </a:ext>
                  </a:extLst>
                </a:gridCol>
                <a:gridCol w="548640">
                  <a:extLst>
                    <a:ext uri="{9D8B030D-6E8A-4147-A177-3AD203B41FA5}">
                      <a16:colId xmlns:a16="http://schemas.microsoft.com/office/drawing/2014/main" val="4012686012"/>
                    </a:ext>
                  </a:extLst>
                </a:gridCol>
                <a:gridCol w="548640">
                  <a:extLst>
                    <a:ext uri="{9D8B030D-6E8A-4147-A177-3AD203B41FA5}">
                      <a16:colId xmlns:a16="http://schemas.microsoft.com/office/drawing/2014/main" val="546930020"/>
                    </a:ext>
                  </a:extLst>
                </a:gridCol>
              </a:tblGrid>
              <a:tr h="283549">
                <a:tc>
                  <a:txBody>
                    <a:bodyPr/>
                    <a:lstStyle/>
                    <a:p>
                      <a:pPr algn="ctr"/>
                      <a:r>
                        <a:rPr lang="en-US" altLang="zh-CN" sz="1800" b="0" dirty="0">
                          <a:solidFill>
                            <a:schemeClr val="tx1"/>
                          </a:solidFill>
                          <a:latin typeface="Times New Roman" panose="02020603050405020304" pitchFamily="18" charset="0"/>
                          <a:cs typeface="Times New Roman" panose="02020603050405020304" pitchFamily="18" charset="0"/>
                        </a:rPr>
                        <a:t>A1</a:t>
                      </a: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endParaRPr lang="zh-CN" altLang="en-US"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16" name="组合 15">
            <a:extLst>
              <a:ext uri="{FF2B5EF4-FFF2-40B4-BE49-F238E27FC236}">
                <a16:creationId xmlns:a16="http://schemas.microsoft.com/office/drawing/2014/main" id="{ABB3BB16-AADD-19A2-99B9-E27518883BCD}"/>
              </a:ext>
            </a:extLst>
          </p:cNvPr>
          <p:cNvGrpSpPr/>
          <p:nvPr/>
        </p:nvGrpSpPr>
        <p:grpSpPr>
          <a:xfrm>
            <a:off x="8736574" y="2119683"/>
            <a:ext cx="1859688" cy="2217811"/>
            <a:chOff x="3901574" y="3331894"/>
            <a:chExt cx="1859688" cy="2217811"/>
          </a:xfrm>
        </p:grpSpPr>
        <p:grpSp>
          <p:nvGrpSpPr>
            <p:cNvPr id="17" name="组合 16">
              <a:extLst>
                <a:ext uri="{FF2B5EF4-FFF2-40B4-BE49-F238E27FC236}">
                  <a16:creationId xmlns:a16="http://schemas.microsoft.com/office/drawing/2014/main" id="{ECF35BEB-B223-2A2D-EE6D-A7169DE51306}"/>
                </a:ext>
              </a:extLst>
            </p:cNvPr>
            <p:cNvGrpSpPr/>
            <p:nvPr/>
          </p:nvGrpSpPr>
          <p:grpSpPr>
            <a:xfrm>
              <a:off x="3901574" y="3331894"/>
              <a:ext cx="1859688" cy="745882"/>
              <a:chOff x="3901574" y="3331894"/>
              <a:chExt cx="1859688" cy="745882"/>
            </a:xfrm>
          </p:grpSpPr>
          <p:sp>
            <p:nvSpPr>
              <p:cNvPr id="62" name="文本框 61">
                <a:extLst>
                  <a:ext uri="{FF2B5EF4-FFF2-40B4-BE49-F238E27FC236}">
                    <a16:creationId xmlns:a16="http://schemas.microsoft.com/office/drawing/2014/main" id="{FB217CA7-5216-C532-C28E-7336F5548669}"/>
                  </a:ext>
                </a:extLst>
              </p:cNvPr>
              <p:cNvSpPr txBox="1"/>
              <p:nvPr/>
            </p:nvSpPr>
            <p:spPr>
              <a:xfrm>
                <a:off x="5166227" y="3331894"/>
                <a:ext cx="59503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Dim</a:t>
                </a:r>
                <a:endParaRPr lang="zh-CN" altLang="en-US" dirty="0">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D76E20BE-4A65-3314-F318-EF5CF394A093}"/>
                  </a:ext>
                </a:extLst>
              </p:cNvPr>
              <p:cNvSpPr txBox="1"/>
              <p:nvPr/>
            </p:nvSpPr>
            <p:spPr>
              <a:xfrm>
                <a:off x="3901574" y="370844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grpSp>
        <p:grpSp>
          <p:nvGrpSpPr>
            <p:cNvPr id="29" name="组合 28">
              <a:extLst>
                <a:ext uri="{FF2B5EF4-FFF2-40B4-BE49-F238E27FC236}">
                  <a16:creationId xmlns:a16="http://schemas.microsoft.com/office/drawing/2014/main" id="{1A30FA6F-F2BE-3D88-B30B-427F0745A98A}"/>
                </a:ext>
              </a:extLst>
            </p:cNvPr>
            <p:cNvGrpSpPr/>
            <p:nvPr/>
          </p:nvGrpSpPr>
          <p:grpSpPr>
            <a:xfrm>
              <a:off x="3901574" y="4089140"/>
              <a:ext cx="351378" cy="1460565"/>
              <a:chOff x="3901574" y="4089140"/>
              <a:chExt cx="351378" cy="1460565"/>
            </a:xfrm>
          </p:grpSpPr>
          <p:sp>
            <p:nvSpPr>
              <p:cNvPr id="30" name="文本框 29">
                <a:extLst>
                  <a:ext uri="{FF2B5EF4-FFF2-40B4-BE49-F238E27FC236}">
                    <a16:creationId xmlns:a16="http://schemas.microsoft.com/office/drawing/2014/main" id="{9BF3AA6D-9870-CD1E-4818-484F675D03EE}"/>
                  </a:ext>
                </a:extLst>
              </p:cNvPr>
              <p:cNvSpPr txBox="1"/>
              <p:nvPr/>
            </p:nvSpPr>
            <p:spPr>
              <a:xfrm>
                <a:off x="3901574" y="4089140"/>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62BE896C-50C0-6AA5-D8DF-F72CE873C8DE}"/>
                  </a:ext>
                </a:extLst>
              </p:cNvPr>
              <p:cNvSpPr txBox="1"/>
              <p:nvPr/>
            </p:nvSpPr>
            <p:spPr>
              <a:xfrm>
                <a:off x="3901574" y="4458472"/>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C</a:t>
                </a:r>
                <a:endParaRPr lang="zh-CN" altLang="en-US"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56C28CAE-831D-BBF3-A1EF-6D444FEF1303}"/>
                  </a:ext>
                </a:extLst>
              </p:cNvPr>
              <p:cNvSpPr txBox="1"/>
              <p:nvPr/>
            </p:nvSpPr>
            <p:spPr>
              <a:xfrm>
                <a:off x="3901574" y="4801079"/>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a:t>
                </a:r>
                <a:endParaRPr lang="zh-CN" altLang="en-US" dirty="0">
                  <a:latin typeface="Times New Roman" panose="02020603050405020304" pitchFamily="18" charset="0"/>
                  <a:cs typeface="Times New Roman" panose="02020603050405020304" pitchFamily="18" charset="0"/>
                </a:endParaRPr>
              </a:p>
            </p:txBody>
          </p:sp>
          <p:sp>
            <p:nvSpPr>
              <p:cNvPr id="61" name="文本框 60">
                <a:extLst>
                  <a:ext uri="{FF2B5EF4-FFF2-40B4-BE49-F238E27FC236}">
                    <a16:creationId xmlns:a16="http://schemas.microsoft.com/office/drawing/2014/main" id="{0E856812-4818-EA6C-6EDA-C8FB0764D049}"/>
                  </a:ext>
                </a:extLst>
              </p:cNvPr>
              <p:cNvSpPr txBox="1"/>
              <p:nvPr/>
            </p:nvSpPr>
            <p:spPr>
              <a:xfrm>
                <a:off x="3919955" y="5180373"/>
                <a:ext cx="3257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E</a:t>
                </a:r>
                <a:endParaRPr lang="zh-CN" altLang="en-US" dirty="0">
                  <a:latin typeface="Times New Roman" panose="02020603050405020304" pitchFamily="18" charset="0"/>
                  <a:cs typeface="Times New Roman" panose="02020603050405020304" pitchFamily="18" charset="0"/>
                </a:endParaRPr>
              </a:p>
            </p:txBody>
          </p:sp>
        </p:grpSp>
      </p:grpSp>
      <p:sp>
        <p:nvSpPr>
          <p:cNvPr id="71" name="乘号 70">
            <a:extLst>
              <a:ext uri="{FF2B5EF4-FFF2-40B4-BE49-F238E27FC236}">
                <a16:creationId xmlns:a16="http://schemas.microsoft.com/office/drawing/2014/main" id="{03EDEBF6-FFA8-3376-11EB-E33D1964B7FC}"/>
              </a:ext>
            </a:extLst>
          </p:cNvPr>
          <p:cNvSpPr/>
          <p:nvPr/>
        </p:nvSpPr>
        <p:spPr>
          <a:xfrm>
            <a:off x="3749412" y="2875531"/>
            <a:ext cx="692390" cy="95566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号 71">
            <a:extLst>
              <a:ext uri="{FF2B5EF4-FFF2-40B4-BE49-F238E27FC236}">
                <a16:creationId xmlns:a16="http://schemas.microsoft.com/office/drawing/2014/main" id="{C3656B3A-E266-23A7-7A3D-A017A6A01042}"/>
              </a:ext>
            </a:extLst>
          </p:cNvPr>
          <p:cNvSpPr/>
          <p:nvPr/>
        </p:nvSpPr>
        <p:spPr>
          <a:xfrm>
            <a:off x="7761797" y="3051495"/>
            <a:ext cx="784415" cy="554306"/>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73" name="对象 72">
            <a:extLst>
              <a:ext uri="{FF2B5EF4-FFF2-40B4-BE49-F238E27FC236}">
                <a16:creationId xmlns:a16="http://schemas.microsoft.com/office/drawing/2014/main" id="{21346280-52AE-1C31-6CA6-E6C8B125193E}"/>
              </a:ext>
            </a:extLst>
          </p:cNvPr>
          <p:cNvGraphicFramePr>
            <a:graphicFrameLocks noChangeAspect="1"/>
          </p:cNvGraphicFramePr>
          <p:nvPr>
            <p:extLst>
              <p:ext uri="{D42A27DB-BD31-4B8C-83A1-F6EECF244321}">
                <p14:modId xmlns:p14="http://schemas.microsoft.com/office/powerpoint/2010/main" val="218381746"/>
              </p:ext>
            </p:extLst>
          </p:nvPr>
        </p:nvGraphicFramePr>
        <p:xfrm>
          <a:off x="1089025" y="4759325"/>
          <a:ext cx="1689100" cy="457200"/>
        </p:xfrm>
        <a:graphic>
          <a:graphicData uri="http://schemas.openxmlformats.org/presentationml/2006/ole">
            <mc:AlternateContent xmlns:mc="http://schemas.openxmlformats.org/markup-compatibility/2006">
              <mc:Choice xmlns:v="urn:schemas-microsoft-com:vml" Requires="v">
                <p:oleObj name="Equation" r:id="rId2" imgW="1688760" imgH="457200" progId="Equation.DSMT4">
                  <p:embed/>
                </p:oleObj>
              </mc:Choice>
              <mc:Fallback>
                <p:oleObj name="Equation" r:id="rId2" imgW="1688760" imgH="457200" progId="Equation.DSMT4">
                  <p:embed/>
                  <p:pic>
                    <p:nvPicPr>
                      <p:cNvPr id="0" name=""/>
                      <p:cNvPicPr/>
                      <p:nvPr/>
                    </p:nvPicPr>
                    <p:blipFill>
                      <a:blip r:embed="rId3"/>
                      <a:stretch>
                        <a:fillRect/>
                      </a:stretch>
                    </p:blipFill>
                    <p:spPr>
                      <a:xfrm>
                        <a:off x="1089025" y="4759325"/>
                        <a:ext cx="1689100" cy="457200"/>
                      </a:xfrm>
                      <a:prstGeom prst="rect">
                        <a:avLst/>
                      </a:prstGeom>
                    </p:spPr>
                  </p:pic>
                </p:oleObj>
              </mc:Fallback>
            </mc:AlternateContent>
          </a:graphicData>
        </a:graphic>
      </p:graphicFrame>
      <p:graphicFrame>
        <p:nvGraphicFramePr>
          <p:cNvPr id="74" name="对象 73">
            <a:extLst>
              <a:ext uri="{FF2B5EF4-FFF2-40B4-BE49-F238E27FC236}">
                <a16:creationId xmlns:a16="http://schemas.microsoft.com/office/drawing/2014/main" id="{62A379CD-9377-C0BC-08D3-C88E976EFD3C}"/>
              </a:ext>
            </a:extLst>
          </p:cNvPr>
          <p:cNvGraphicFramePr>
            <a:graphicFrameLocks noChangeAspect="1"/>
          </p:cNvGraphicFramePr>
          <p:nvPr>
            <p:extLst>
              <p:ext uri="{D42A27DB-BD31-4B8C-83A1-F6EECF244321}">
                <p14:modId xmlns:p14="http://schemas.microsoft.com/office/powerpoint/2010/main" val="981871723"/>
              </p:ext>
            </p:extLst>
          </p:nvPr>
        </p:nvGraphicFramePr>
        <p:xfrm>
          <a:off x="3761105" y="1127125"/>
          <a:ext cx="5905500" cy="469900"/>
        </p:xfrm>
        <a:graphic>
          <a:graphicData uri="http://schemas.openxmlformats.org/presentationml/2006/ole">
            <mc:AlternateContent xmlns:mc="http://schemas.openxmlformats.org/markup-compatibility/2006">
              <mc:Choice xmlns:v="urn:schemas-microsoft-com:vml" Requires="v">
                <p:oleObj name="Equation" r:id="rId4" imgW="5905440" imgH="469800" progId="Equation.DSMT4">
                  <p:embed/>
                </p:oleObj>
              </mc:Choice>
              <mc:Fallback>
                <p:oleObj name="Equation" r:id="rId4" imgW="5905440" imgH="469800" progId="Equation.DSMT4">
                  <p:embed/>
                  <p:pic>
                    <p:nvPicPr>
                      <p:cNvPr id="69" name="对象 68">
                        <a:extLst>
                          <a:ext uri="{FF2B5EF4-FFF2-40B4-BE49-F238E27FC236}">
                            <a16:creationId xmlns:a16="http://schemas.microsoft.com/office/drawing/2014/main" id="{429FE156-B690-68D3-324C-FA2FA09CD7B3}"/>
                          </a:ext>
                        </a:extLst>
                      </p:cNvPr>
                      <p:cNvPicPr/>
                      <p:nvPr/>
                    </p:nvPicPr>
                    <p:blipFill>
                      <a:blip r:embed="rId5"/>
                      <a:stretch>
                        <a:fillRect/>
                      </a:stretch>
                    </p:blipFill>
                    <p:spPr>
                      <a:xfrm>
                        <a:off x="3761105" y="1127125"/>
                        <a:ext cx="5905500" cy="469900"/>
                      </a:xfrm>
                      <a:prstGeom prst="rect">
                        <a:avLst/>
                      </a:prstGeom>
                    </p:spPr>
                  </p:pic>
                </p:oleObj>
              </mc:Fallback>
            </mc:AlternateContent>
          </a:graphicData>
        </a:graphic>
      </p:graphicFrame>
      <p:sp>
        <p:nvSpPr>
          <p:cNvPr id="75" name="文本框 74">
            <a:extLst>
              <a:ext uri="{FF2B5EF4-FFF2-40B4-BE49-F238E27FC236}">
                <a16:creationId xmlns:a16="http://schemas.microsoft.com/office/drawing/2014/main" id="{A0A26C30-A081-3207-CC1C-5C07B18ED4C1}"/>
              </a:ext>
            </a:extLst>
          </p:cNvPr>
          <p:cNvSpPr txBox="1"/>
          <p:nvPr/>
        </p:nvSpPr>
        <p:spPr>
          <a:xfrm>
            <a:off x="423484" y="1226240"/>
            <a:ext cx="3185487"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Graph Convolutional Operation:</a:t>
            </a:r>
            <a:endParaRPr lang="zh-CN" altLang="en-US" i="1" dirty="0">
              <a:latin typeface="Times New Roman" panose="02020603050405020304" pitchFamily="18" charset="0"/>
              <a:cs typeface="Times New Roman" panose="02020603050405020304" pitchFamily="18" charset="0"/>
            </a:endParaRPr>
          </a:p>
        </p:txBody>
      </p:sp>
      <p:sp>
        <p:nvSpPr>
          <p:cNvPr id="76" name="矩形 75">
            <a:extLst>
              <a:ext uri="{FF2B5EF4-FFF2-40B4-BE49-F238E27FC236}">
                <a16:creationId xmlns:a16="http://schemas.microsoft.com/office/drawing/2014/main" id="{74E82F78-6A0B-2C00-60FB-78BDBC71A327}"/>
              </a:ext>
            </a:extLst>
          </p:cNvPr>
          <p:cNvSpPr/>
          <p:nvPr/>
        </p:nvSpPr>
        <p:spPr>
          <a:xfrm>
            <a:off x="861763" y="2467082"/>
            <a:ext cx="2371029" cy="369332"/>
          </a:xfrm>
          <a:prstGeom prst="rect">
            <a:avLst/>
          </a:prstGeom>
          <a:noFill/>
          <a:ln w="127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3689DD5A-59EC-AD22-1F5B-897FF842571F}"/>
              </a:ext>
            </a:extLst>
          </p:cNvPr>
          <p:cNvSpPr/>
          <p:nvPr/>
        </p:nvSpPr>
        <p:spPr>
          <a:xfrm rot="5400000">
            <a:off x="4378780" y="3182759"/>
            <a:ext cx="1838725" cy="467954"/>
          </a:xfrm>
          <a:prstGeom prst="rect">
            <a:avLst/>
          </a:prstGeom>
          <a:noFill/>
          <a:ln w="127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013FA8A-BA81-E102-581A-6985A68F2D2D}"/>
              </a:ext>
            </a:extLst>
          </p:cNvPr>
          <p:cNvSpPr/>
          <p:nvPr/>
        </p:nvSpPr>
        <p:spPr>
          <a:xfrm rot="5400000">
            <a:off x="4851220" y="3182759"/>
            <a:ext cx="1838725" cy="467954"/>
          </a:xfrm>
          <a:prstGeom prst="rect">
            <a:avLst/>
          </a:prstGeom>
          <a:noFill/>
          <a:ln w="12700">
            <a:solidFill>
              <a:srgbClr val="7030A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E18EECA0-9627-111D-5C39-0BB84129CC71}"/>
              </a:ext>
            </a:extLst>
          </p:cNvPr>
          <p:cNvSpPr txBox="1"/>
          <p:nvPr/>
        </p:nvSpPr>
        <p:spPr>
          <a:xfrm>
            <a:off x="10363200" y="1210851"/>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4</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2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应用</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人体骨架图具有天然的拓扑图结构，骨架人体行为是关节点在时间和空间维度上的运动。</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对人体骨架进行空间建模</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，可以获得相应的动作特征。</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10. </a:t>
            </a:r>
            <a:r>
              <a:rPr lang="en-US" altLang="zh-CN" sz="1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Human skeleton</a:t>
            </a:r>
            <a:r>
              <a:rPr lang="en-US" altLang="zh-CN" sz="1800" b="0" i="0" dirty="0">
                <a:solidFill>
                  <a:srgbClr val="000000"/>
                </a:solidFill>
                <a:effectLst/>
                <a:latin typeface="Times New Roman" panose="02020603050405020304" pitchFamily="18" charset="0"/>
                <a:cs typeface="Times New Roman" panose="02020603050405020304" pitchFamily="18" charset="0"/>
              </a:rPr>
              <a:t> </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11/23/2023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24</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9EEAE829-326F-ADA2-0055-6FC0AE782E49}"/>
              </a:ext>
            </a:extLst>
          </p:cNvPr>
          <p:cNvPicPr>
            <a:picLocks noChangeAspect="1"/>
          </p:cNvPicPr>
          <p:nvPr/>
        </p:nvPicPr>
        <p:blipFill>
          <a:blip r:embed="rId2"/>
          <a:stretch>
            <a:fillRect/>
          </a:stretch>
        </p:blipFill>
        <p:spPr>
          <a:xfrm>
            <a:off x="1371600" y="2247115"/>
            <a:ext cx="4114800" cy="3222780"/>
          </a:xfrm>
          <a:prstGeom prst="rect">
            <a:avLst/>
          </a:prstGeom>
        </p:spPr>
      </p:pic>
      <p:graphicFrame>
        <p:nvGraphicFramePr>
          <p:cNvPr id="9" name="表格 8">
            <a:extLst>
              <a:ext uri="{FF2B5EF4-FFF2-40B4-BE49-F238E27FC236}">
                <a16:creationId xmlns:a16="http://schemas.microsoft.com/office/drawing/2014/main" id="{25DB2F1B-6257-3B43-A585-72693A7F2A52}"/>
              </a:ext>
            </a:extLst>
          </p:cNvPr>
          <p:cNvGraphicFramePr>
            <a:graphicFrameLocks noGrp="1"/>
          </p:cNvGraphicFramePr>
          <p:nvPr>
            <p:extLst>
              <p:ext uri="{D42A27DB-BD31-4B8C-83A1-F6EECF244321}">
                <p14:modId xmlns:p14="http://schemas.microsoft.com/office/powerpoint/2010/main" val="1476520085"/>
              </p:ext>
            </p:extLst>
          </p:nvPr>
        </p:nvGraphicFramePr>
        <p:xfrm>
          <a:off x="8058945" y="3040120"/>
          <a:ext cx="2374405" cy="1828800"/>
        </p:xfrm>
        <a:graphic>
          <a:graphicData uri="http://schemas.openxmlformats.org/drawingml/2006/table">
            <a:tbl>
              <a:tblPr firstRow="1" bandRow="1">
                <a:tableStyleId>{5C22544A-7EE6-4342-B048-85BDC9FD1C3A}</a:tableStyleId>
              </a:tblPr>
              <a:tblGrid>
                <a:gridCol w="474881">
                  <a:extLst>
                    <a:ext uri="{9D8B030D-6E8A-4147-A177-3AD203B41FA5}">
                      <a16:colId xmlns:a16="http://schemas.microsoft.com/office/drawing/2014/main" val="4125050253"/>
                    </a:ext>
                  </a:extLst>
                </a:gridCol>
                <a:gridCol w="474881">
                  <a:extLst>
                    <a:ext uri="{9D8B030D-6E8A-4147-A177-3AD203B41FA5}">
                      <a16:colId xmlns:a16="http://schemas.microsoft.com/office/drawing/2014/main" val="2120297441"/>
                    </a:ext>
                  </a:extLst>
                </a:gridCol>
                <a:gridCol w="474881">
                  <a:extLst>
                    <a:ext uri="{9D8B030D-6E8A-4147-A177-3AD203B41FA5}">
                      <a16:colId xmlns:a16="http://schemas.microsoft.com/office/drawing/2014/main" val="1313899494"/>
                    </a:ext>
                  </a:extLst>
                </a:gridCol>
                <a:gridCol w="474881">
                  <a:extLst>
                    <a:ext uri="{9D8B030D-6E8A-4147-A177-3AD203B41FA5}">
                      <a16:colId xmlns:a16="http://schemas.microsoft.com/office/drawing/2014/main" val="4012686012"/>
                    </a:ext>
                  </a:extLst>
                </a:gridCol>
                <a:gridCol w="474881">
                  <a:extLst>
                    <a:ext uri="{9D8B030D-6E8A-4147-A177-3AD203B41FA5}">
                      <a16:colId xmlns:a16="http://schemas.microsoft.com/office/drawing/2014/main" val="546930020"/>
                    </a:ext>
                  </a:extLst>
                </a:gridCol>
              </a:tblGrid>
              <a:tr h="283549">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7056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28383"/>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2619324"/>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69128"/>
                  </a:ext>
                </a:extLst>
              </a:tr>
              <a:tr h="283549">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0</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0" dirty="0">
                          <a:latin typeface="Times New Roman" panose="02020603050405020304" pitchFamily="18" charset="0"/>
                          <a:cs typeface="Times New Roman" panose="02020603050405020304" pitchFamily="18" charset="0"/>
                        </a:rPr>
                        <a:t>1</a:t>
                      </a:r>
                      <a:endParaRPr lang="zh-CN" altLang="en-US"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600777"/>
                  </a:ext>
                </a:extLst>
              </a:tr>
            </a:tbl>
          </a:graphicData>
        </a:graphic>
      </p:graphicFrame>
      <p:grpSp>
        <p:nvGrpSpPr>
          <p:cNvPr id="10" name="组合 9">
            <a:extLst>
              <a:ext uri="{FF2B5EF4-FFF2-40B4-BE49-F238E27FC236}">
                <a16:creationId xmlns:a16="http://schemas.microsoft.com/office/drawing/2014/main" id="{EE643E8A-E137-C583-869D-4673A9A7EDF7}"/>
              </a:ext>
            </a:extLst>
          </p:cNvPr>
          <p:cNvGrpSpPr/>
          <p:nvPr/>
        </p:nvGrpSpPr>
        <p:grpSpPr>
          <a:xfrm>
            <a:off x="7687809" y="2670788"/>
            <a:ext cx="631040" cy="2210593"/>
            <a:chOff x="3901574" y="3339112"/>
            <a:chExt cx="631040" cy="2210593"/>
          </a:xfrm>
        </p:grpSpPr>
        <p:grpSp>
          <p:nvGrpSpPr>
            <p:cNvPr id="11" name="组合 10">
              <a:extLst>
                <a:ext uri="{FF2B5EF4-FFF2-40B4-BE49-F238E27FC236}">
                  <a16:creationId xmlns:a16="http://schemas.microsoft.com/office/drawing/2014/main" id="{5746FC11-3900-6A81-F9F0-578369BF9A64}"/>
                </a:ext>
              </a:extLst>
            </p:cNvPr>
            <p:cNvGrpSpPr/>
            <p:nvPr/>
          </p:nvGrpSpPr>
          <p:grpSpPr>
            <a:xfrm>
              <a:off x="3901574" y="3339112"/>
              <a:ext cx="631040" cy="738664"/>
              <a:chOff x="3901574" y="3339112"/>
              <a:chExt cx="631040" cy="738664"/>
            </a:xfrm>
          </p:grpSpPr>
          <p:sp>
            <p:nvSpPr>
              <p:cNvPr id="17" name="文本框 16">
                <a:extLst>
                  <a:ext uri="{FF2B5EF4-FFF2-40B4-BE49-F238E27FC236}">
                    <a16:creationId xmlns:a16="http://schemas.microsoft.com/office/drawing/2014/main" id="{A725020B-FFB7-54C4-EECA-697CB93E1A28}"/>
                  </a:ext>
                </a:extLst>
              </p:cNvPr>
              <p:cNvSpPr txBox="1"/>
              <p:nvPr/>
            </p:nvSpPr>
            <p:spPr>
              <a:xfrm>
                <a:off x="4232532" y="3339112"/>
                <a:ext cx="30008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53C9E732-9F26-AA65-FF33-DF358458D260}"/>
                  </a:ext>
                </a:extLst>
              </p:cNvPr>
              <p:cNvSpPr txBox="1"/>
              <p:nvPr/>
            </p:nvSpPr>
            <p:spPr>
              <a:xfrm>
                <a:off x="3901574" y="3708444"/>
                <a:ext cx="30008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grpSp>
        <p:grpSp>
          <p:nvGrpSpPr>
            <p:cNvPr id="12" name="组合 11">
              <a:extLst>
                <a:ext uri="{FF2B5EF4-FFF2-40B4-BE49-F238E27FC236}">
                  <a16:creationId xmlns:a16="http://schemas.microsoft.com/office/drawing/2014/main" id="{AF39FC5E-254A-4B8C-6F0E-2262D12876A7}"/>
                </a:ext>
              </a:extLst>
            </p:cNvPr>
            <p:cNvGrpSpPr/>
            <p:nvPr/>
          </p:nvGrpSpPr>
          <p:grpSpPr>
            <a:xfrm>
              <a:off x="3901574" y="4089140"/>
              <a:ext cx="417101" cy="1460565"/>
              <a:chOff x="3901574" y="4089140"/>
              <a:chExt cx="417101" cy="1460565"/>
            </a:xfrm>
          </p:grpSpPr>
          <p:sp>
            <p:nvSpPr>
              <p:cNvPr id="13" name="文本框 12">
                <a:extLst>
                  <a:ext uri="{FF2B5EF4-FFF2-40B4-BE49-F238E27FC236}">
                    <a16:creationId xmlns:a16="http://schemas.microsoft.com/office/drawing/2014/main" id="{BBF10421-072E-A989-73C2-CDEF457F2BDD}"/>
                  </a:ext>
                </a:extLst>
              </p:cNvPr>
              <p:cNvSpPr txBox="1"/>
              <p:nvPr/>
            </p:nvSpPr>
            <p:spPr>
              <a:xfrm>
                <a:off x="3901574" y="4089140"/>
                <a:ext cx="30008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A7A0D592-891E-B106-2C91-1827C2930345}"/>
                  </a:ext>
                </a:extLst>
              </p:cNvPr>
              <p:cNvSpPr txBox="1"/>
              <p:nvPr/>
            </p:nvSpPr>
            <p:spPr>
              <a:xfrm>
                <a:off x="3901574" y="4458472"/>
                <a:ext cx="41549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498B737F-BB8E-DEB1-749E-496E6EBD1C3E}"/>
                  </a:ext>
                </a:extLst>
              </p:cNvPr>
              <p:cNvSpPr txBox="1"/>
              <p:nvPr/>
            </p:nvSpPr>
            <p:spPr>
              <a:xfrm>
                <a:off x="3901574" y="4801079"/>
                <a:ext cx="41549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24</a:t>
                </a:r>
                <a:endParaRPr lang="zh-CN" altLang="en-US"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B94284ED-AB8F-425D-0670-2252CCE0A4D2}"/>
                  </a:ext>
                </a:extLst>
              </p:cNvPr>
              <p:cNvSpPr txBox="1"/>
              <p:nvPr/>
            </p:nvSpPr>
            <p:spPr>
              <a:xfrm>
                <a:off x="3903177" y="5180373"/>
                <a:ext cx="41549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25</a:t>
                </a:r>
                <a:endParaRPr lang="zh-CN" altLang="en-US" dirty="0">
                  <a:latin typeface="Times New Roman" panose="02020603050405020304" pitchFamily="18" charset="0"/>
                  <a:cs typeface="Times New Roman" panose="02020603050405020304" pitchFamily="18" charset="0"/>
                </a:endParaRPr>
              </a:p>
            </p:txBody>
          </p:sp>
        </p:grpSp>
      </p:grpSp>
      <p:sp>
        <p:nvSpPr>
          <p:cNvPr id="19" name="文本框 18">
            <a:extLst>
              <a:ext uri="{FF2B5EF4-FFF2-40B4-BE49-F238E27FC236}">
                <a16:creationId xmlns:a16="http://schemas.microsoft.com/office/drawing/2014/main" id="{0D4E58BA-A54E-7C78-F26B-C1F39A6DE976}"/>
              </a:ext>
            </a:extLst>
          </p:cNvPr>
          <p:cNvSpPr txBox="1"/>
          <p:nvPr/>
        </p:nvSpPr>
        <p:spPr>
          <a:xfrm>
            <a:off x="9038398" y="2670788"/>
            <a:ext cx="41549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FACEC49-FDEF-44B1-5523-AFC56AFC2294}"/>
              </a:ext>
            </a:extLst>
          </p:cNvPr>
          <p:cNvSpPr txBox="1"/>
          <p:nvPr/>
        </p:nvSpPr>
        <p:spPr>
          <a:xfrm>
            <a:off x="10014551" y="2658598"/>
            <a:ext cx="41549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25</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54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目录</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第一部分：基础介绍</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第二部分：卷积神经网络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第三部分：图卷积神经网络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第四部分：论文工作分享</a:t>
            </a:r>
            <a:endParaRPr lang="en-US" altLang="zh-CN"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第五部分：总结与展望</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25</a:t>
            </a:fld>
            <a:endParaRPr lang="en-US" altLang="zh-CN"/>
          </a:p>
        </p:txBody>
      </p:sp>
    </p:spTree>
    <p:extLst>
      <p:ext uri="{BB962C8B-B14F-4D97-AF65-F5344CB8AC3E}">
        <p14:creationId xmlns:p14="http://schemas.microsoft.com/office/powerpoint/2010/main" val="227672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时空图卷积网络（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Spatial Temporal Graph Convolutional Network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是第一个将图卷积网络应用到骨架人体行为识别领域的工作（</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AAAI 2018</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。首先，基于人体骨架动作定义了时空图。然后，将</a:t>
            </a:r>
            <a:r>
              <a:rPr lang="en-US" altLang="zh-CN" dirty="0">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用于提取人体骨架的空间结构信息。最后，将</a:t>
            </a:r>
            <a:r>
              <a:rPr lang="en-US" altLang="zh-CN" dirty="0">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拓展至时间域，用于提取人体骨架动作的时间信息。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11. </a:t>
            </a:r>
            <a:r>
              <a:rPr lang="en-US" altLang="zh-CN" sz="1800" b="0" i="0" dirty="0">
                <a:solidFill>
                  <a:srgbClr val="000000"/>
                </a:solidFill>
                <a:effectLst/>
                <a:latin typeface="Times New Roman" panose="02020603050405020304" pitchFamily="18" charset="0"/>
                <a:cs typeface="Times New Roman" panose="02020603050405020304" pitchFamily="18" charset="0"/>
              </a:rPr>
              <a:t>The fram</a:t>
            </a:r>
            <a:r>
              <a:rPr lang="en-US" altLang="zh-CN" sz="1800" dirty="0">
                <a:solidFill>
                  <a:srgbClr val="000000"/>
                </a:solidFill>
                <a:latin typeface="Times New Roman" panose="02020603050405020304" pitchFamily="18" charset="0"/>
                <a:cs typeface="Times New Roman" panose="02020603050405020304" pitchFamily="18" charset="0"/>
              </a:rPr>
              <a:t>e</a:t>
            </a:r>
            <a:r>
              <a:rPr lang="en-US" altLang="zh-CN" sz="1800" b="0" i="0" dirty="0">
                <a:solidFill>
                  <a:srgbClr val="000000"/>
                </a:solidFill>
                <a:effectLst/>
                <a:latin typeface="Times New Roman" panose="02020603050405020304" pitchFamily="18" charset="0"/>
                <a:cs typeface="Times New Roman" panose="02020603050405020304" pitchFamily="18" charset="0"/>
              </a:rPr>
              <a:t>work of ST-GCN </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26</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8" name="图片 27">
            <a:extLst>
              <a:ext uri="{FF2B5EF4-FFF2-40B4-BE49-F238E27FC236}">
                <a16:creationId xmlns:a16="http://schemas.microsoft.com/office/drawing/2014/main" id="{7121AA2F-1323-FE7F-548B-C977EB7A82EB}"/>
              </a:ext>
            </a:extLst>
          </p:cNvPr>
          <p:cNvPicPr>
            <a:picLocks noChangeAspect="1"/>
          </p:cNvPicPr>
          <p:nvPr/>
        </p:nvPicPr>
        <p:blipFill>
          <a:blip r:embed="rId2"/>
          <a:stretch>
            <a:fillRect/>
          </a:stretch>
        </p:blipFill>
        <p:spPr>
          <a:xfrm>
            <a:off x="694227" y="3085072"/>
            <a:ext cx="10849809" cy="2166536"/>
          </a:xfrm>
          <a:prstGeom prst="rect">
            <a:avLst/>
          </a:prstGeom>
        </p:spPr>
      </p:pic>
    </p:spTree>
    <p:extLst>
      <p:ext uri="{BB962C8B-B14F-4D97-AF65-F5344CB8AC3E}">
        <p14:creationId xmlns:p14="http://schemas.microsoft.com/office/powerpoint/2010/main" val="179319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7232A4EC-E957-78C2-DCDD-A7AE633AE272}"/>
              </a:ext>
            </a:extLst>
          </p:cNvPr>
          <p:cNvSpPr/>
          <p:nvPr/>
        </p:nvSpPr>
        <p:spPr>
          <a:xfrm>
            <a:off x="414606" y="2115165"/>
            <a:ext cx="5681394" cy="3912769"/>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人体骨架时空序列图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具体来说，人体骨架由</a:t>
            </a:r>
            <a:r>
              <a:rPr lang="en-US" altLang="zh-CN" i="1" dirty="0">
                <a:effectLst/>
                <a:latin typeface="Times New Roman" panose="02020603050405020304" pitchFamily="18" charset="0"/>
                <a:ea typeface="黑体" panose="02010609060101010101" pitchFamily="49" charset="-122"/>
                <a:cs typeface="Times New Roman" panose="02020603050405020304" pitchFamily="18" charset="0"/>
              </a:rPr>
              <a:t>N</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个关节点组成，一个动作由</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T</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帧构成。则无向时空图</a:t>
            </a:r>
            <a:r>
              <a:rPr lang="en-US" altLang="zh-CN" i="1" dirty="0">
                <a:effectLst/>
                <a:latin typeface="Times New Roman" panose="02020603050405020304" pitchFamily="18" charset="0"/>
                <a:ea typeface="黑体" panose="02010609060101010101" pitchFamily="49" charset="-122"/>
                <a:cs typeface="Times New Roman" panose="02020603050405020304" pitchFamily="18" charset="0"/>
              </a:rPr>
              <a:t>G</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由关节点集合</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V</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和边集合</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           其中     表示第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帧中第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个关节的信息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i="1" dirty="0">
                <a:latin typeface="Times New Roman" panose="02020603050405020304" pitchFamily="18" charset="0"/>
                <a:ea typeface="黑体" panose="02010609060101010101" pitchFamily="49" charset="-122"/>
                <a:cs typeface="Times New Roman" panose="02020603050405020304" pitchFamily="18" charset="0"/>
              </a:rPr>
              <a:t>                 H</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表示人体关节的自然连接对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i="1" dirty="0">
                <a:latin typeface="Times New Roman" panose="02020603050405020304" pitchFamily="18" charset="0"/>
                <a:ea typeface="黑体" panose="02010609060101010101" pitchFamily="49" charset="-122"/>
                <a:cs typeface="Times New Roman" panose="02020603050405020304" pitchFamily="18" charset="0"/>
              </a:rPr>
              <a:t>                    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由    和     两个子集构成</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                                                                                                     Figure 12. </a:t>
            </a:r>
            <a:r>
              <a:rPr lang="en-US" altLang="zh-CN" sz="1800" b="0" i="0" dirty="0">
                <a:solidFill>
                  <a:srgbClr val="000000"/>
                </a:solidFill>
                <a:effectLst/>
                <a:latin typeface="Times New Roman" panose="02020603050405020304" pitchFamily="18" charset="0"/>
                <a:cs typeface="Times New Roman" panose="02020603050405020304" pitchFamily="18" charset="0"/>
              </a:rPr>
              <a:t>The spatial temporal graph of skeleton sequence </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27</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4781F3CD-F2D7-455E-3008-05F8FD90C0CC}"/>
              </a:ext>
            </a:extLst>
          </p:cNvPr>
          <p:cNvPicPr>
            <a:picLocks noChangeAspect="1"/>
          </p:cNvPicPr>
          <p:nvPr/>
        </p:nvPicPr>
        <p:blipFill>
          <a:blip r:embed="rId2"/>
          <a:stretch>
            <a:fillRect/>
          </a:stretch>
        </p:blipFill>
        <p:spPr>
          <a:xfrm>
            <a:off x="7002078" y="1943923"/>
            <a:ext cx="3698931" cy="3409714"/>
          </a:xfrm>
          <a:prstGeom prst="rect">
            <a:avLst/>
          </a:prstGeom>
        </p:spPr>
      </p:pic>
      <p:graphicFrame>
        <p:nvGraphicFramePr>
          <p:cNvPr id="17" name="对象 16">
            <a:extLst>
              <a:ext uri="{FF2B5EF4-FFF2-40B4-BE49-F238E27FC236}">
                <a16:creationId xmlns:a16="http://schemas.microsoft.com/office/drawing/2014/main" id="{24E344CE-F6AA-6F3C-F0AB-76D5924DD3D5}"/>
              </a:ext>
            </a:extLst>
          </p:cNvPr>
          <p:cNvGraphicFramePr>
            <a:graphicFrameLocks noChangeAspect="1"/>
          </p:cNvGraphicFramePr>
          <p:nvPr>
            <p:extLst>
              <p:ext uri="{D42A27DB-BD31-4B8C-83A1-F6EECF244321}">
                <p14:modId xmlns:p14="http://schemas.microsoft.com/office/powerpoint/2010/main" val="668798018"/>
              </p:ext>
            </p:extLst>
          </p:nvPr>
        </p:nvGraphicFramePr>
        <p:xfrm>
          <a:off x="2602985" y="2294354"/>
          <a:ext cx="1092200" cy="304800"/>
        </p:xfrm>
        <a:graphic>
          <a:graphicData uri="http://schemas.openxmlformats.org/presentationml/2006/ole">
            <mc:AlternateContent xmlns:mc="http://schemas.openxmlformats.org/markup-compatibility/2006">
              <mc:Choice xmlns:v="urn:schemas-microsoft-com:vml" Requires="v">
                <p:oleObj name="Equation" r:id="rId3" imgW="1091880" imgH="304560" progId="Equation.DSMT4">
                  <p:embed/>
                </p:oleObj>
              </mc:Choice>
              <mc:Fallback>
                <p:oleObj name="Equation" r:id="rId3" imgW="1091880" imgH="304560" progId="Equation.DSMT4">
                  <p:embed/>
                  <p:pic>
                    <p:nvPicPr>
                      <p:cNvPr id="0" name=""/>
                      <p:cNvPicPr/>
                      <p:nvPr/>
                    </p:nvPicPr>
                    <p:blipFill>
                      <a:blip r:embed="rId4"/>
                      <a:stretch>
                        <a:fillRect/>
                      </a:stretch>
                    </p:blipFill>
                    <p:spPr>
                      <a:xfrm>
                        <a:off x="2602985" y="2294354"/>
                        <a:ext cx="1092200" cy="3048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6FDB217C-F053-4B3A-BBFA-F511426769B5}"/>
              </a:ext>
            </a:extLst>
          </p:cNvPr>
          <p:cNvGraphicFramePr>
            <a:graphicFrameLocks noChangeAspect="1"/>
          </p:cNvGraphicFramePr>
          <p:nvPr>
            <p:extLst>
              <p:ext uri="{D42A27DB-BD31-4B8C-83A1-F6EECF244321}">
                <p14:modId xmlns:p14="http://schemas.microsoft.com/office/powerpoint/2010/main" val="3581176562"/>
              </p:ext>
            </p:extLst>
          </p:nvPr>
        </p:nvGraphicFramePr>
        <p:xfrm>
          <a:off x="1663185" y="2660842"/>
          <a:ext cx="2971800" cy="330200"/>
        </p:xfrm>
        <a:graphic>
          <a:graphicData uri="http://schemas.openxmlformats.org/presentationml/2006/ole">
            <mc:AlternateContent xmlns:mc="http://schemas.openxmlformats.org/markup-compatibility/2006">
              <mc:Choice xmlns:v="urn:schemas-microsoft-com:vml" Requires="v">
                <p:oleObj name="Equation" r:id="rId5" imgW="2971800" imgH="330120" progId="Equation.DSMT4">
                  <p:embed/>
                </p:oleObj>
              </mc:Choice>
              <mc:Fallback>
                <p:oleObj name="Equation" r:id="rId5" imgW="2971800" imgH="330120" progId="Equation.DSMT4">
                  <p:embed/>
                  <p:pic>
                    <p:nvPicPr>
                      <p:cNvPr id="0" name=""/>
                      <p:cNvPicPr/>
                      <p:nvPr/>
                    </p:nvPicPr>
                    <p:blipFill>
                      <a:blip r:embed="rId6"/>
                      <a:stretch>
                        <a:fillRect/>
                      </a:stretch>
                    </p:blipFill>
                    <p:spPr>
                      <a:xfrm>
                        <a:off x="1663185" y="2660842"/>
                        <a:ext cx="2971800" cy="3302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BC223383-FDDE-0910-8918-3808F6B325A2}"/>
              </a:ext>
            </a:extLst>
          </p:cNvPr>
          <p:cNvGraphicFramePr>
            <a:graphicFrameLocks noChangeAspect="1"/>
          </p:cNvGraphicFramePr>
          <p:nvPr>
            <p:extLst>
              <p:ext uri="{D42A27DB-BD31-4B8C-83A1-F6EECF244321}">
                <p14:modId xmlns:p14="http://schemas.microsoft.com/office/powerpoint/2010/main" val="336919958"/>
              </p:ext>
            </p:extLst>
          </p:nvPr>
        </p:nvGraphicFramePr>
        <p:xfrm>
          <a:off x="2112878" y="3052730"/>
          <a:ext cx="2247900" cy="355600"/>
        </p:xfrm>
        <a:graphic>
          <a:graphicData uri="http://schemas.openxmlformats.org/presentationml/2006/ole">
            <mc:AlternateContent xmlns:mc="http://schemas.openxmlformats.org/markup-compatibility/2006">
              <mc:Choice xmlns:v="urn:schemas-microsoft-com:vml" Requires="v">
                <p:oleObj name="Equation" r:id="rId7" imgW="2247840" imgH="355320" progId="Equation.DSMT4">
                  <p:embed/>
                </p:oleObj>
              </mc:Choice>
              <mc:Fallback>
                <p:oleObj name="Equation" r:id="rId7" imgW="2247840" imgH="355320" progId="Equation.DSMT4">
                  <p:embed/>
                  <p:pic>
                    <p:nvPicPr>
                      <p:cNvPr id="0" name=""/>
                      <p:cNvPicPr/>
                      <p:nvPr/>
                    </p:nvPicPr>
                    <p:blipFill>
                      <a:blip r:embed="rId8"/>
                      <a:stretch>
                        <a:fillRect/>
                      </a:stretch>
                    </p:blipFill>
                    <p:spPr>
                      <a:xfrm>
                        <a:off x="2112878" y="3052730"/>
                        <a:ext cx="2247900" cy="3556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9B6888E3-CBB8-14B1-E4E8-9626FBD485CD}"/>
              </a:ext>
            </a:extLst>
          </p:cNvPr>
          <p:cNvGraphicFramePr>
            <a:graphicFrameLocks noChangeAspect="1"/>
          </p:cNvGraphicFramePr>
          <p:nvPr>
            <p:extLst>
              <p:ext uri="{D42A27DB-BD31-4B8C-83A1-F6EECF244321}">
                <p14:modId xmlns:p14="http://schemas.microsoft.com/office/powerpoint/2010/main" val="1945823790"/>
              </p:ext>
            </p:extLst>
          </p:nvPr>
        </p:nvGraphicFramePr>
        <p:xfrm>
          <a:off x="2412485" y="3464269"/>
          <a:ext cx="1473200" cy="355600"/>
        </p:xfrm>
        <a:graphic>
          <a:graphicData uri="http://schemas.openxmlformats.org/presentationml/2006/ole">
            <mc:AlternateContent xmlns:mc="http://schemas.openxmlformats.org/markup-compatibility/2006">
              <mc:Choice xmlns:v="urn:schemas-microsoft-com:vml" Requires="v">
                <p:oleObj name="Equation" r:id="rId9" imgW="1473120" imgH="355320" progId="Equation.DSMT4">
                  <p:embed/>
                </p:oleObj>
              </mc:Choice>
              <mc:Fallback>
                <p:oleObj name="Equation" r:id="rId9" imgW="1473120" imgH="355320" progId="Equation.DSMT4">
                  <p:embed/>
                  <p:pic>
                    <p:nvPicPr>
                      <p:cNvPr id="0" name=""/>
                      <p:cNvPicPr/>
                      <p:nvPr/>
                    </p:nvPicPr>
                    <p:blipFill>
                      <a:blip r:embed="rId10"/>
                      <a:stretch>
                        <a:fillRect/>
                      </a:stretch>
                    </p:blipFill>
                    <p:spPr>
                      <a:xfrm>
                        <a:off x="2412485" y="3464269"/>
                        <a:ext cx="1473200" cy="3556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2A2E91D-7115-552F-8411-1865A01C5649}"/>
              </a:ext>
            </a:extLst>
          </p:cNvPr>
          <p:cNvGraphicFramePr>
            <a:graphicFrameLocks noChangeAspect="1"/>
          </p:cNvGraphicFramePr>
          <p:nvPr>
            <p:extLst>
              <p:ext uri="{D42A27DB-BD31-4B8C-83A1-F6EECF244321}">
                <p14:modId xmlns:p14="http://schemas.microsoft.com/office/powerpoint/2010/main" val="2371981966"/>
              </p:ext>
            </p:extLst>
          </p:nvPr>
        </p:nvGraphicFramePr>
        <p:xfrm>
          <a:off x="1757328" y="4013261"/>
          <a:ext cx="241300" cy="330200"/>
        </p:xfrm>
        <a:graphic>
          <a:graphicData uri="http://schemas.openxmlformats.org/presentationml/2006/ole">
            <mc:AlternateContent xmlns:mc="http://schemas.openxmlformats.org/markup-compatibility/2006">
              <mc:Choice xmlns:v="urn:schemas-microsoft-com:vml" Requires="v">
                <p:oleObj name="Equation" r:id="rId11" imgW="241200" imgH="330120" progId="Equation.DSMT4">
                  <p:embed/>
                </p:oleObj>
              </mc:Choice>
              <mc:Fallback>
                <p:oleObj name="Equation" r:id="rId11" imgW="241200" imgH="330120" progId="Equation.DSMT4">
                  <p:embed/>
                  <p:pic>
                    <p:nvPicPr>
                      <p:cNvPr id="0" name=""/>
                      <p:cNvPicPr/>
                      <p:nvPr/>
                    </p:nvPicPr>
                    <p:blipFill>
                      <a:blip r:embed="rId12"/>
                      <a:stretch>
                        <a:fillRect/>
                      </a:stretch>
                    </p:blipFill>
                    <p:spPr>
                      <a:xfrm>
                        <a:off x="1757328" y="4013261"/>
                        <a:ext cx="241300" cy="330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5746238E-08E2-FAEF-516C-27525AD0B859}"/>
              </a:ext>
            </a:extLst>
          </p:cNvPr>
          <p:cNvGraphicFramePr>
            <a:graphicFrameLocks noChangeAspect="1"/>
          </p:cNvGraphicFramePr>
          <p:nvPr>
            <p:extLst>
              <p:ext uri="{D42A27DB-BD31-4B8C-83A1-F6EECF244321}">
                <p14:modId xmlns:p14="http://schemas.microsoft.com/office/powerpoint/2010/main" val="3543730698"/>
              </p:ext>
            </p:extLst>
          </p:nvPr>
        </p:nvGraphicFramePr>
        <p:xfrm>
          <a:off x="2170577" y="5236929"/>
          <a:ext cx="292100" cy="330200"/>
        </p:xfrm>
        <a:graphic>
          <a:graphicData uri="http://schemas.openxmlformats.org/presentationml/2006/ole">
            <mc:AlternateContent xmlns:mc="http://schemas.openxmlformats.org/markup-compatibility/2006">
              <mc:Choice xmlns:v="urn:schemas-microsoft-com:vml" Requires="v">
                <p:oleObj name="Equation" r:id="rId13" imgW="291960" imgH="330120" progId="Equation.DSMT4">
                  <p:embed/>
                </p:oleObj>
              </mc:Choice>
              <mc:Fallback>
                <p:oleObj name="Equation" r:id="rId13" imgW="291960" imgH="330120" progId="Equation.DSMT4">
                  <p:embed/>
                  <p:pic>
                    <p:nvPicPr>
                      <p:cNvPr id="0" name=""/>
                      <p:cNvPicPr/>
                      <p:nvPr/>
                    </p:nvPicPr>
                    <p:blipFill>
                      <a:blip r:embed="rId14"/>
                      <a:stretch>
                        <a:fillRect/>
                      </a:stretch>
                    </p:blipFill>
                    <p:spPr>
                      <a:xfrm>
                        <a:off x="2170577" y="5236929"/>
                        <a:ext cx="292100" cy="3302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0538A0B3-CE25-EDEC-B9F4-FB7E52DEE704}"/>
              </a:ext>
            </a:extLst>
          </p:cNvPr>
          <p:cNvGraphicFramePr>
            <a:graphicFrameLocks noChangeAspect="1"/>
          </p:cNvGraphicFramePr>
          <p:nvPr>
            <p:extLst>
              <p:ext uri="{D42A27DB-BD31-4B8C-83A1-F6EECF244321}">
                <p14:modId xmlns:p14="http://schemas.microsoft.com/office/powerpoint/2010/main" val="42659570"/>
              </p:ext>
            </p:extLst>
          </p:nvPr>
        </p:nvGraphicFramePr>
        <p:xfrm>
          <a:off x="2718020" y="5236929"/>
          <a:ext cx="317500" cy="330200"/>
        </p:xfrm>
        <a:graphic>
          <a:graphicData uri="http://schemas.openxmlformats.org/presentationml/2006/ole">
            <mc:AlternateContent xmlns:mc="http://schemas.openxmlformats.org/markup-compatibility/2006">
              <mc:Choice xmlns:v="urn:schemas-microsoft-com:vml" Requires="v">
                <p:oleObj name="Equation" r:id="rId15" imgW="317160" imgH="330120" progId="Equation.DSMT4">
                  <p:embed/>
                </p:oleObj>
              </mc:Choice>
              <mc:Fallback>
                <p:oleObj name="Equation" r:id="rId15" imgW="317160" imgH="330120" progId="Equation.DSMT4">
                  <p:embed/>
                  <p:pic>
                    <p:nvPicPr>
                      <p:cNvPr id="0" name=""/>
                      <p:cNvPicPr/>
                      <p:nvPr/>
                    </p:nvPicPr>
                    <p:blipFill>
                      <a:blip r:embed="rId16"/>
                      <a:stretch>
                        <a:fillRect/>
                      </a:stretch>
                    </p:blipFill>
                    <p:spPr>
                      <a:xfrm>
                        <a:off x="2718020" y="5236929"/>
                        <a:ext cx="317500" cy="330200"/>
                      </a:xfrm>
                      <a:prstGeom prst="rect">
                        <a:avLst/>
                      </a:prstGeom>
                    </p:spPr>
                  </p:pic>
                </p:oleObj>
              </mc:Fallback>
            </mc:AlternateContent>
          </a:graphicData>
        </a:graphic>
      </p:graphicFrame>
      <p:sp>
        <p:nvSpPr>
          <p:cNvPr id="25" name="文本框 24">
            <a:extLst>
              <a:ext uri="{FF2B5EF4-FFF2-40B4-BE49-F238E27FC236}">
                <a16:creationId xmlns:a16="http://schemas.microsoft.com/office/drawing/2014/main" id="{711B711D-DF66-7B1D-C462-4F0EAA8E25B5}"/>
              </a:ext>
            </a:extLst>
          </p:cNvPr>
          <p:cNvSpPr txBox="1"/>
          <p:nvPr/>
        </p:nvSpPr>
        <p:spPr>
          <a:xfrm>
            <a:off x="5284838" y="2846327"/>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5</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61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4FCCAAC-8EEF-0015-D301-111C7BE5A4B1}"/>
              </a:ext>
            </a:extLst>
          </p:cNvPr>
          <p:cNvSpPr/>
          <p:nvPr/>
        </p:nvSpPr>
        <p:spPr>
          <a:xfrm>
            <a:off x="414606" y="1094232"/>
            <a:ext cx="11412612" cy="1275145"/>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ST-GCN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是通过空间图卷积（</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Spatial 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）来实现的。</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重点在于，针对图数据，</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如何重新定义采样函数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和权重函数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w</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28</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51586C57-D02F-CE9A-E1BE-1E03F1FE9478}"/>
              </a:ext>
            </a:extLst>
          </p:cNvPr>
          <p:cNvGraphicFramePr>
            <a:graphicFrameLocks noChangeAspect="1"/>
          </p:cNvGraphicFramePr>
          <p:nvPr>
            <p:extLst>
              <p:ext uri="{D42A27DB-BD31-4B8C-83A1-F6EECF244321}">
                <p14:modId xmlns:p14="http://schemas.microsoft.com/office/powerpoint/2010/main" val="4290749440"/>
              </p:ext>
            </p:extLst>
          </p:nvPr>
        </p:nvGraphicFramePr>
        <p:xfrm>
          <a:off x="4140993" y="3246891"/>
          <a:ext cx="3910013" cy="685800"/>
        </p:xfrm>
        <a:graphic>
          <a:graphicData uri="http://schemas.openxmlformats.org/presentationml/2006/ole">
            <mc:AlternateContent xmlns:mc="http://schemas.openxmlformats.org/markup-compatibility/2006">
              <mc:Choice xmlns:v="urn:schemas-microsoft-com:vml" Requires="v">
                <p:oleObj name="Equation" r:id="rId2" imgW="3910612" imgH="685825" progId="Equation.DSMT4">
                  <p:embed/>
                </p:oleObj>
              </mc:Choice>
              <mc:Fallback>
                <p:oleObj name="Equation" r:id="rId2" imgW="3910612" imgH="685825" progId="Equation.DSMT4">
                  <p:embed/>
                  <p:pic>
                    <p:nvPicPr>
                      <p:cNvPr id="0" name=""/>
                      <p:cNvPicPr/>
                      <p:nvPr/>
                    </p:nvPicPr>
                    <p:blipFill>
                      <a:blip r:embed="rId3"/>
                      <a:stretch>
                        <a:fillRect/>
                      </a:stretch>
                    </p:blipFill>
                    <p:spPr>
                      <a:xfrm>
                        <a:off x="4140993" y="3246891"/>
                        <a:ext cx="3910013" cy="6858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6DFB9AA0-BC35-90D1-952E-51C00541011B}"/>
              </a:ext>
            </a:extLst>
          </p:cNvPr>
          <p:cNvGraphicFramePr>
            <a:graphicFrameLocks noChangeAspect="1"/>
          </p:cNvGraphicFramePr>
          <p:nvPr>
            <p:extLst>
              <p:ext uri="{D42A27DB-BD31-4B8C-83A1-F6EECF244321}">
                <p14:modId xmlns:p14="http://schemas.microsoft.com/office/powerpoint/2010/main" val="2703593715"/>
              </p:ext>
            </p:extLst>
          </p:nvPr>
        </p:nvGraphicFramePr>
        <p:xfrm>
          <a:off x="3382282" y="4014152"/>
          <a:ext cx="5473700" cy="469900"/>
        </p:xfrm>
        <a:graphic>
          <a:graphicData uri="http://schemas.openxmlformats.org/presentationml/2006/ole">
            <mc:AlternateContent xmlns:mc="http://schemas.openxmlformats.org/markup-compatibility/2006">
              <mc:Choice xmlns:v="urn:schemas-microsoft-com:vml" Requires="v">
                <p:oleObj name="Equation" r:id="rId4" imgW="5474208" imgH="469457" progId="Equation.DSMT4">
                  <p:embed/>
                </p:oleObj>
              </mc:Choice>
              <mc:Fallback>
                <p:oleObj name="Equation" r:id="rId4" imgW="5474208" imgH="469457" progId="Equation.DSMT4">
                  <p:embed/>
                  <p:pic>
                    <p:nvPicPr>
                      <p:cNvPr id="0" name=""/>
                      <p:cNvPicPr/>
                      <p:nvPr/>
                    </p:nvPicPr>
                    <p:blipFill>
                      <a:blip r:embed="rId5"/>
                      <a:stretch>
                        <a:fillRect/>
                      </a:stretch>
                    </p:blipFill>
                    <p:spPr>
                      <a:xfrm>
                        <a:off x="3382282" y="4014152"/>
                        <a:ext cx="5473700" cy="4699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B279F956-58D2-0F6D-93B2-6885BA995D6D}"/>
              </a:ext>
            </a:extLst>
          </p:cNvPr>
          <p:cNvGraphicFramePr>
            <a:graphicFrameLocks noChangeAspect="1"/>
          </p:cNvGraphicFramePr>
          <p:nvPr>
            <p:extLst>
              <p:ext uri="{D42A27DB-BD31-4B8C-83A1-F6EECF244321}">
                <p14:modId xmlns:p14="http://schemas.microsoft.com/office/powerpoint/2010/main" val="3148057283"/>
              </p:ext>
            </p:extLst>
          </p:nvPr>
        </p:nvGraphicFramePr>
        <p:xfrm>
          <a:off x="4995182" y="2452534"/>
          <a:ext cx="2247900" cy="711200"/>
        </p:xfrm>
        <a:graphic>
          <a:graphicData uri="http://schemas.openxmlformats.org/presentationml/2006/ole">
            <mc:AlternateContent xmlns:mc="http://schemas.openxmlformats.org/markup-compatibility/2006">
              <mc:Choice xmlns:v="urn:schemas-microsoft-com:vml" Requires="v">
                <p:oleObj name="Equation" r:id="rId6" imgW="2248008" imgH="711746" progId="Equation.DSMT4">
                  <p:embed/>
                </p:oleObj>
              </mc:Choice>
              <mc:Fallback>
                <p:oleObj name="Equation" r:id="rId6" imgW="2248008" imgH="711746" progId="Equation.DSMT4">
                  <p:embed/>
                  <p:pic>
                    <p:nvPicPr>
                      <p:cNvPr id="0" name=""/>
                      <p:cNvPicPr/>
                      <p:nvPr/>
                    </p:nvPicPr>
                    <p:blipFill>
                      <a:blip r:embed="rId7"/>
                      <a:stretch>
                        <a:fillRect/>
                      </a:stretch>
                    </p:blipFill>
                    <p:spPr>
                      <a:xfrm>
                        <a:off x="4995182" y="2452534"/>
                        <a:ext cx="2247900" cy="7112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FC7C08AD-237E-38AB-E583-C27CA1F40D55}"/>
              </a:ext>
            </a:extLst>
          </p:cNvPr>
          <p:cNvSpPr txBox="1"/>
          <p:nvPr/>
        </p:nvSpPr>
        <p:spPr>
          <a:xfrm>
            <a:off x="10210961" y="2591599"/>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9AA7AA5E-27D5-9B82-E4A6-F64ACCD47B89}"/>
              </a:ext>
            </a:extLst>
          </p:cNvPr>
          <p:cNvSpPr txBox="1"/>
          <p:nvPr/>
        </p:nvSpPr>
        <p:spPr>
          <a:xfrm>
            <a:off x="10210961" y="3389736"/>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3A2333A9-9CA1-DC36-AFFC-ABAED9A5AF78}"/>
              </a:ext>
            </a:extLst>
          </p:cNvPr>
          <p:cNvSpPr txBox="1"/>
          <p:nvPr/>
        </p:nvSpPr>
        <p:spPr>
          <a:xfrm>
            <a:off x="10210961" y="4112372"/>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4</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83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难点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传统卷积操作中每个像素点的邻居结点的固定数量的，但是在图上，不同结点具有不同数量的邻居节点。</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因此，如何在图上定义邻居节点是一个难点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对应采样函数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传统卷积操作具有默认的操作顺序，即自左向右，自上而下，但是在图上并不具有该顺序。</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因此，如何向卷积操作有序进行是一个难点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对应权重函数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w</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解决方法</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重新定义采样函数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：通过计算结点之间的距离来定义邻居结点。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重新定义权重函数</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w</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：将所有邻居结点划分为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个子集，每个子集设置一个标签值，根据标签值有序进行计算。</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29</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3376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研究内容</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深度学习模型：</a:t>
            </a:r>
            <a:r>
              <a:rPr lang="en-US" altLang="zh-CN" dirty="0">
                <a:latin typeface="Times New Roman" panose="02020603050405020304" pitchFamily="18" charset="0"/>
                <a:ea typeface="黑体" panose="02010609060101010101" pitchFamily="49" charset="-122"/>
                <a:cs typeface="Times New Roman" panose="02020603050405020304" pitchFamily="18" charset="0"/>
              </a:rPr>
              <a:t>LeNet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Inception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ResNet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Graph Convolutional Network</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Transformer</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学习范式：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Semi-Supervised Learning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Self-Supervised Learning</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Contrastive Learning</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机器学习：</a:t>
            </a:r>
            <a:r>
              <a:rPr lang="en-US" altLang="zh-CN"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Artificial Neural Network </a:t>
            </a:r>
            <a:r>
              <a:rPr lang="zh-CN" altLang="en-US"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ANN</a:t>
            </a:r>
            <a:r>
              <a:rPr lang="zh-CN" altLang="en-US"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Supporter Vector Machine</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SVM</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Random Forest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RF</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eXtreme Gradient Boosting </a:t>
            </a:r>
            <a:r>
              <a:rPr lang="zh-CN" altLang="en-US"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XGBoost</a:t>
            </a:r>
            <a:r>
              <a:rPr lang="zh-CN" altLang="en-US" b="0" i="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Naive Bayes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NB</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下游任务：</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行为识别</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、视频（图像）分类等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a:t>
            </a:fld>
            <a:endParaRPr lang="en-US" altLang="zh-CN"/>
          </a:p>
        </p:txBody>
      </p:sp>
    </p:spTree>
    <p:extLst>
      <p:ext uri="{BB962C8B-B14F-4D97-AF65-F5344CB8AC3E}">
        <p14:creationId xmlns:p14="http://schemas.microsoft.com/office/powerpoint/2010/main" val="383740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2544099A-99A8-F7C1-14D2-B47EAFA2A0BC}"/>
              </a:ext>
            </a:extLst>
          </p:cNvPr>
          <p:cNvSpPr/>
          <p:nvPr/>
        </p:nvSpPr>
        <p:spPr>
          <a:xfrm>
            <a:off x="414605" y="3503094"/>
            <a:ext cx="5681394" cy="1080393"/>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17" name="矩形 16">
            <a:extLst>
              <a:ext uri="{FF2B5EF4-FFF2-40B4-BE49-F238E27FC236}">
                <a16:creationId xmlns:a16="http://schemas.microsoft.com/office/drawing/2014/main" id="{EB6E3FB9-28C9-F546-B49A-4634D35B819A}"/>
              </a:ext>
            </a:extLst>
          </p:cNvPr>
          <p:cNvSpPr/>
          <p:nvPr/>
        </p:nvSpPr>
        <p:spPr>
          <a:xfrm>
            <a:off x="414605" y="1174462"/>
            <a:ext cx="5681394" cy="2234564"/>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定义    的邻居结点集合：</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               表明    和    之间最短的路径长度</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i="1" dirty="0">
                <a:latin typeface="Times New Roman" panose="02020603050405020304" pitchFamily="18" charset="0"/>
                <a:ea typeface="黑体" panose="02010609060101010101" pitchFamily="49" charset="-122"/>
                <a:cs typeface="Times New Roman" panose="02020603050405020304" pitchFamily="18" charset="0"/>
              </a:rPr>
              <a:t>D</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表示距离，该工作中</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D</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邻域邻居结点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则</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采样函数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p</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重写为：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13. 1-neighborhood nodes</a:t>
            </a:r>
          </a:p>
          <a:p>
            <a:pPr marL="0" indent="0" algn="just">
              <a:lnSpc>
                <a:spcPct val="150000"/>
              </a:lnSpc>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综上，结点</a:t>
            </a:r>
            <a:r>
              <a:rPr lang="zh-CN" altLang="en-US" sz="18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采样函数</a:t>
            </a:r>
            <a:r>
              <a:rPr lang="en-US" altLang="zh-CN" sz="1800"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p</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可以获得     的所有</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邻域邻居结点，类比于传统卷积操作中的感受野。</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30</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F6938CE2-34E0-D9AD-3018-4A449B9A9456}"/>
              </a:ext>
            </a:extLst>
          </p:cNvPr>
          <p:cNvPicPr>
            <a:picLocks noChangeAspect="1"/>
          </p:cNvPicPr>
          <p:nvPr/>
        </p:nvPicPr>
        <p:blipFill>
          <a:blip r:embed="rId2"/>
          <a:stretch>
            <a:fillRect/>
          </a:stretch>
        </p:blipFill>
        <p:spPr>
          <a:xfrm>
            <a:off x="8094627" y="1166430"/>
            <a:ext cx="2708345" cy="3001139"/>
          </a:xfrm>
          <a:prstGeom prst="rect">
            <a:avLst/>
          </a:prstGeom>
        </p:spPr>
      </p:pic>
      <p:graphicFrame>
        <p:nvGraphicFramePr>
          <p:cNvPr id="9" name="对象 8">
            <a:extLst>
              <a:ext uri="{FF2B5EF4-FFF2-40B4-BE49-F238E27FC236}">
                <a16:creationId xmlns:a16="http://schemas.microsoft.com/office/drawing/2014/main" id="{F27D5FA5-2CAD-2B2A-126C-B2F701CACB77}"/>
              </a:ext>
            </a:extLst>
          </p:cNvPr>
          <p:cNvGraphicFramePr>
            <a:graphicFrameLocks noChangeAspect="1"/>
          </p:cNvGraphicFramePr>
          <p:nvPr>
            <p:extLst>
              <p:ext uri="{D42A27DB-BD31-4B8C-83A1-F6EECF244321}">
                <p14:modId xmlns:p14="http://schemas.microsoft.com/office/powerpoint/2010/main" val="2345072723"/>
              </p:ext>
            </p:extLst>
          </p:nvPr>
        </p:nvGraphicFramePr>
        <p:xfrm>
          <a:off x="509588" y="1847925"/>
          <a:ext cx="2717800" cy="355600"/>
        </p:xfrm>
        <a:graphic>
          <a:graphicData uri="http://schemas.openxmlformats.org/presentationml/2006/ole">
            <mc:AlternateContent xmlns:mc="http://schemas.openxmlformats.org/markup-compatibility/2006">
              <mc:Choice xmlns:v="urn:schemas-microsoft-com:vml" Requires="v">
                <p:oleObj name="Equation" r:id="rId3" imgW="2717640" imgH="355320" progId="Equation.DSMT4">
                  <p:embed/>
                </p:oleObj>
              </mc:Choice>
              <mc:Fallback>
                <p:oleObj name="Equation" r:id="rId3" imgW="2717640" imgH="355320" progId="Equation.DSMT4">
                  <p:embed/>
                  <p:pic>
                    <p:nvPicPr>
                      <p:cNvPr id="0" name=""/>
                      <p:cNvPicPr/>
                      <p:nvPr/>
                    </p:nvPicPr>
                    <p:blipFill>
                      <a:blip r:embed="rId4"/>
                      <a:stretch>
                        <a:fillRect/>
                      </a:stretch>
                    </p:blipFill>
                    <p:spPr>
                      <a:xfrm>
                        <a:off x="509588" y="1847925"/>
                        <a:ext cx="2717800" cy="355600"/>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84874D2D-8F49-AD61-F9C3-ECB445DF13EC}"/>
              </a:ext>
            </a:extLst>
          </p:cNvPr>
          <p:cNvSpPr txBox="1"/>
          <p:nvPr/>
        </p:nvSpPr>
        <p:spPr>
          <a:xfrm>
            <a:off x="3731580" y="1825670"/>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6</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1" name="对象 10">
            <a:extLst>
              <a:ext uri="{FF2B5EF4-FFF2-40B4-BE49-F238E27FC236}">
                <a16:creationId xmlns:a16="http://schemas.microsoft.com/office/drawing/2014/main" id="{049CA8BE-E021-88F6-906A-A9A0FC893A56}"/>
              </a:ext>
            </a:extLst>
          </p:cNvPr>
          <p:cNvGraphicFramePr>
            <a:graphicFrameLocks noChangeAspect="1"/>
          </p:cNvGraphicFramePr>
          <p:nvPr>
            <p:extLst>
              <p:ext uri="{D42A27DB-BD31-4B8C-83A1-F6EECF244321}">
                <p14:modId xmlns:p14="http://schemas.microsoft.com/office/powerpoint/2010/main" val="3636296755"/>
              </p:ext>
            </p:extLst>
          </p:nvPr>
        </p:nvGraphicFramePr>
        <p:xfrm>
          <a:off x="1052558" y="2436477"/>
          <a:ext cx="901700" cy="355600"/>
        </p:xfrm>
        <a:graphic>
          <a:graphicData uri="http://schemas.openxmlformats.org/presentationml/2006/ole">
            <mc:AlternateContent xmlns:mc="http://schemas.openxmlformats.org/markup-compatibility/2006">
              <mc:Choice xmlns:v="urn:schemas-microsoft-com:vml" Requires="v">
                <p:oleObj name="Equation" r:id="rId5" imgW="901440" imgH="355320" progId="Equation.DSMT4">
                  <p:embed/>
                </p:oleObj>
              </mc:Choice>
              <mc:Fallback>
                <p:oleObj name="Equation" r:id="rId5" imgW="901440" imgH="355320" progId="Equation.DSMT4">
                  <p:embed/>
                  <p:pic>
                    <p:nvPicPr>
                      <p:cNvPr id="0" name=""/>
                      <p:cNvPicPr/>
                      <p:nvPr/>
                    </p:nvPicPr>
                    <p:blipFill>
                      <a:blip r:embed="rId6"/>
                      <a:stretch>
                        <a:fillRect/>
                      </a:stretch>
                    </p:blipFill>
                    <p:spPr>
                      <a:xfrm>
                        <a:off x="1052558" y="2436477"/>
                        <a:ext cx="901700" cy="3556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8DE23C9-A143-0402-2103-CFDA843B3E41}"/>
              </a:ext>
            </a:extLst>
          </p:cNvPr>
          <p:cNvGraphicFramePr>
            <a:graphicFrameLocks noChangeAspect="1"/>
          </p:cNvGraphicFramePr>
          <p:nvPr>
            <p:extLst>
              <p:ext uri="{D42A27DB-BD31-4B8C-83A1-F6EECF244321}">
                <p14:modId xmlns:p14="http://schemas.microsoft.com/office/powerpoint/2010/main" val="2002573655"/>
              </p:ext>
            </p:extLst>
          </p:nvPr>
        </p:nvGraphicFramePr>
        <p:xfrm>
          <a:off x="2469787" y="2396992"/>
          <a:ext cx="241300" cy="355600"/>
        </p:xfrm>
        <a:graphic>
          <a:graphicData uri="http://schemas.openxmlformats.org/presentationml/2006/ole">
            <mc:AlternateContent xmlns:mc="http://schemas.openxmlformats.org/markup-compatibility/2006">
              <mc:Choice xmlns:v="urn:schemas-microsoft-com:vml" Requires="v">
                <p:oleObj name="Equation" r:id="rId7" imgW="241200" imgH="355320" progId="Equation.DSMT4">
                  <p:embed/>
                </p:oleObj>
              </mc:Choice>
              <mc:Fallback>
                <p:oleObj name="Equation" r:id="rId7" imgW="241200" imgH="355320" progId="Equation.DSMT4">
                  <p:embed/>
                  <p:pic>
                    <p:nvPicPr>
                      <p:cNvPr id="0" name=""/>
                      <p:cNvPicPr/>
                      <p:nvPr/>
                    </p:nvPicPr>
                    <p:blipFill>
                      <a:blip r:embed="rId8"/>
                      <a:stretch>
                        <a:fillRect/>
                      </a:stretch>
                    </p:blipFill>
                    <p:spPr>
                      <a:xfrm>
                        <a:off x="2469787" y="2396992"/>
                        <a:ext cx="241300" cy="3556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1407603-B1CD-E513-2215-AE70FA38F762}"/>
              </a:ext>
            </a:extLst>
          </p:cNvPr>
          <p:cNvGraphicFramePr>
            <a:graphicFrameLocks noChangeAspect="1"/>
          </p:cNvGraphicFramePr>
          <p:nvPr>
            <p:extLst>
              <p:ext uri="{D42A27DB-BD31-4B8C-83A1-F6EECF244321}">
                <p14:modId xmlns:p14="http://schemas.microsoft.com/office/powerpoint/2010/main" val="3502191345"/>
              </p:ext>
            </p:extLst>
          </p:nvPr>
        </p:nvGraphicFramePr>
        <p:xfrm>
          <a:off x="2986088" y="2383778"/>
          <a:ext cx="241300" cy="330200"/>
        </p:xfrm>
        <a:graphic>
          <a:graphicData uri="http://schemas.openxmlformats.org/presentationml/2006/ole">
            <mc:AlternateContent xmlns:mc="http://schemas.openxmlformats.org/markup-compatibility/2006">
              <mc:Choice xmlns:v="urn:schemas-microsoft-com:vml" Requires="v">
                <p:oleObj name="Equation" r:id="rId9" imgW="241200" imgH="330120" progId="Equation.DSMT4">
                  <p:embed/>
                </p:oleObj>
              </mc:Choice>
              <mc:Fallback>
                <p:oleObj name="Equation" r:id="rId9" imgW="241200" imgH="330120" progId="Equation.DSMT4">
                  <p:embed/>
                  <p:pic>
                    <p:nvPicPr>
                      <p:cNvPr id="0" name=""/>
                      <p:cNvPicPr/>
                      <p:nvPr/>
                    </p:nvPicPr>
                    <p:blipFill>
                      <a:blip r:embed="rId10"/>
                      <a:stretch>
                        <a:fillRect/>
                      </a:stretch>
                    </p:blipFill>
                    <p:spPr>
                      <a:xfrm>
                        <a:off x="2986088" y="2383778"/>
                        <a:ext cx="241300" cy="3302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65006D33-8867-60F6-970E-4FF23BE2AAF8}"/>
              </a:ext>
            </a:extLst>
          </p:cNvPr>
          <p:cNvGraphicFramePr>
            <a:graphicFrameLocks noChangeAspect="1"/>
          </p:cNvGraphicFramePr>
          <p:nvPr>
            <p:extLst>
              <p:ext uri="{D42A27DB-BD31-4B8C-83A1-F6EECF244321}">
                <p14:modId xmlns:p14="http://schemas.microsoft.com/office/powerpoint/2010/main" val="1368167431"/>
              </p:ext>
            </p:extLst>
          </p:nvPr>
        </p:nvGraphicFramePr>
        <p:xfrm>
          <a:off x="499102" y="4095750"/>
          <a:ext cx="2184400" cy="355600"/>
        </p:xfrm>
        <a:graphic>
          <a:graphicData uri="http://schemas.openxmlformats.org/presentationml/2006/ole">
            <mc:AlternateContent xmlns:mc="http://schemas.openxmlformats.org/markup-compatibility/2006">
              <mc:Choice xmlns:v="urn:schemas-microsoft-com:vml" Requires="v">
                <p:oleObj name="Equation" r:id="rId11" imgW="2184120" imgH="355320" progId="Equation.DSMT4">
                  <p:embed/>
                </p:oleObj>
              </mc:Choice>
              <mc:Fallback>
                <p:oleObj name="Equation" r:id="rId11" imgW="2184120" imgH="355320" progId="Equation.DSMT4">
                  <p:embed/>
                  <p:pic>
                    <p:nvPicPr>
                      <p:cNvPr id="0" name=""/>
                      <p:cNvPicPr/>
                      <p:nvPr/>
                    </p:nvPicPr>
                    <p:blipFill>
                      <a:blip r:embed="rId12"/>
                      <a:stretch>
                        <a:fillRect/>
                      </a:stretch>
                    </p:blipFill>
                    <p:spPr>
                      <a:xfrm>
                        <a:off x="499102" y="4095750"/>
                        <a:ext cx="2184400" cy="355600"/>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B013D399-1C4D-61A5-09CF-F53AE5258A4E}"/>
              </a:ext>
            </a:extLst>
          </p:cNvPr>
          <p:cNvSpPr txBox="1"/>
          <p:nvPr/>
        </p:nvSpPr>
        <p:spPr>
          <a:xfrm>
            <a:off x="3731580" y="4072841"/>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7</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6" name="对象 15">
            <a:extLst>
              <a:ext uri="{FF2B5EF4-FFF2-40B4-BE49-F238E27FC236}">
                <a16:creationId xmlns:a16="http://schemas.microsoft.com/office/drawing/2014/main" id="{BB92CA6C-5FC3-B5A3-D566-5174845CC2CB}"/>
              </a:ext>
            </a:extLst>
          </p:cNvPr>
          <p:cNvGraphicFramePr>
            <a:graphicFrameLocks noChangeAspect="1"/>
          </p:cNvGraphicFramePr>
          <p:nvPr>
            <p:extLst>
              <p:ext uri="{D42A27DB-BD31-4B8C-83A1-F6EECF244321}">
                <p14:modId xmlns:p14="http://schemas.microsoft.com/office/powerpoint/2010/main" val="3882320255"/>
              </p:ext>
            </p:extLst>
          </p:nvPr>
        </p:nvGraphicFramePr>
        <p:xfrm>
          <a:off x="1034802" y="1236149"/>
          <a:ext cx="242887" cy="330200"/>
        </p:xfrm>
        <a:graphic>
          <a:graphicData uri="http://schemas.openxmlformats.org/presentationml/2006/ole">
            <mc:AlternateContent xmlns:mc="http://schemas.openxmlformats.org/markup-compatibility/2006">
              <mc:Choice xmlns:v="urn:schemas-microsoft-com:vml" Requires="v">
                <p:oleObj name="Equation" r:id="rId13" imgW="242298" imgH="330852" progId="Equation.DSMT4">
                  <p:embed/>
                </p:oleObj>
              </mc:Choice>
              <mc:Fallback>
                <p:oleObj name="Equation" r:id="rId13" imgW="242298" imgH="330852" progId="Equation.DSMT4">
                  <p:embed/>
                  <p:pic>
                    <p:nvPicPr>
                      <p:cNvPr id="0" name=""/>
                      <p:cNvPicPr/>
                      <p:nvPr/>
                    </p:nvPicPr>
                    <p:blipFill>
                      <a:blip r:embed="rId14"/>
                      <a:stretch>
                        <a:fillRect/>
                      </a:stretch>
                    </p:blipFill>
                    <p:spPr>
                      <a:xfrm>
                        <a:off x="1034802" y="1236149"/>
                        <a:ext cx="242887" cy="3302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99B17BE1-5B6E-52F5-43AF-367F946E70B5}"/>
              </a:ext>
            </a:extLst>
          </p:cNvPr>
          <p:cNvGraphicFramePr>
            <a:graphicFrameLocks noChangeAspect="1"/>
          </p:cNvGraphicFramePr>
          <p:nvPr>
            <p:extLst>
              <p:ext uri="{D42A27DB-BD31-4B8C-83A1-F6EECF244321}">
                <p14:modId xmlns:p14="http://schemas.microsoft.com/office/powerpoint/2010/main" val="1193577608"/>
              </p:ext>
            </p:extLst>
          </p:nvPr>
        </p:nvGraphicFramePr>
        <p:xfrm>
          <a:off x="4927600" y="2667000"/>
          <a:ext cx="914400" cy="268288"/>
        </p:xfrm>
        <a:graphic>
          <a:graphicData uri="http://schemas.openxmlformats.org/presentationml/2006/ole">
            <mc:AlternateContent xmlns:mc="http://schemas.openxmlformats.org/markup-compatibility/2006">
              <mc:Choice xmlns:v="urn:schemas-microsoft-com:vml" Requires="v">
                <p:oleObj name="Equation" r:id="rId15" imgW="914400" imgH="267840" progId="Equation.DSMT4">
                  <p:embed/>
                </p:oleObj>
              </mc:Choice>
              <mc:Fallback>
                <p:oleObj name="Equation" r:id="rId15" imgW="914400" imgH="267840" progId="Equation.DSMT4">
                  <p:embed/>
                  <p:pic>
                    <p:nvPicPr>
                      <p:cNvPr id="0" name=""/>
                      <p:cNvPicPr/>
                      <p:nvPr/>
                    </p:nvPicPr>
                    <p:blipFill>
                      <a:blip r:embed="rId16"/>
                      <a:stretch>
                        <a:fillRect/>
                      </a:stretch>
                    </p:blipFill>
                    <p:spPr>
                      <a:xfrm>
                        <a:off x="4927600" y="2667000"/>
                        <a:ext cx="914400" cy="268288"/>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42B12360-DC82-4B14-8DD9-51330C64A493}"/>
              </a:ext>
            </a:extLst>
          </p:cNvPr>
          <p:cNvGraphicFramePr>
            <a:graphicFrameLocks noChangeAspect="1"/>
          </p:cNvGraphicFramePr>
          <p:nvPr>
            <p:extLst>
              <p:ext uri="{D42A27DB-BD31-4B8C-83A1-F6EECF244321}">
                <p14:modId xmlns:p14="http://schemas.microsoft.com/office/powerpoint/2010/main" val="3423533157"/>
              </p:ext>
            </p:extLst>
          </p:nvPr>
        </p:nvGraphicFramePr>
        <p:xfrm>
          <a:off x="3609975" y="4731435"/>
          <a:ext cx="241300" cy="330200"/>
        </p:xfrm>
        <a:graphic>
          <a:graphicData uri="http://schemas.openxmlformats.org/presentationml/2006/ole">
            <mc:AlternateContent xmlns:mc="http://schemas.openxmlformats.org/markup-compatibility/2006">
              <mc:Choice xmlns:v="urn:schemas-microsoft-com:vml" Requires="v">
                <p:oleObj name="Equation" r:id="rId17" imgW="241200" imgH="330120" progId="Equation.DSMT4">
                  <p:embed/>
                </p:oleObj>
              </mc:Choice>
              <mc:Fallback>
                <p:oleObj name="Equation" r:id="rId17" imgW="241200" imgH="330120" progId="Equation.DSMT4">
                  <p:embed/>
                  <p:pic>
                    <p:nvPicPr>
                      <p:cNvPr id="0" name=""/>
                      <p:cNvPicPr/>
                      <p:nvPr/>
                    </p:nvPicPr>
                    <p:blipFill>
                      <a:blip r:embed="rId18"/>
                      <a:stretch>
                        <a:fillRect/>
                      </a:stretch>
                    </p:blipFill>
                    <p:spPr>
                      <a:xfrm>
                        <a:off x="3609975" y="4731435"/>
                        <a:ext cx="241300" cy="330200"/>
                      </a:xfrm>
                      <a:prstGeom prst="rect">
                        <a:avLst/>
                      </a:prstGeom>
                    </p:spPr>
                  </p:pic>
                </p:oleObj>
              </mc:Fallback>
            </mc:AlternateContent>
          </a:graphicData>
        </a:graphic>
      </p:graphicFrame>
    </p:spTree>
    <p:extLst>
      <p:ext uri="{BB962C8B-B14F-4D97-AF65-F5344CB8AC3E}">
        <p14:creationId xmlns:p14="http://schemas.microsoft.com/office/powerpoint/2010/main" val="320603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0D7BB1E2-A5B2-1B4F-F7EF-0B97DA19D47C}"/>
              </a:ext>
            </a:extLst>
          </p:cNvPr>
          <p:cNvSpPr/>
          <p:nvPr/>
        </p:nvSpPr>
        <p:spPr>
          <a:xfrm>
            <a:off x="414605" y="3498663"/>
            <a:ext cx="5681396" cy="1016869"/>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17" name="矩形 16">
            <a:extLst>
              <a:ext uri="{FF2B5EF4-FFF2-40B4-BE49-F238E27FC236}">
                <a16:creationId xmlns:a16="http://schemas.microsoft.com/office/drawing/2014/main" id="{EB6E3FB9-28C9-F546-B49A-4634D35B819A}"/>
              </a:ext>
            </a:extLst>
          </p:cNvPr>
          <p:cNvSpPr/>
          <p:nvPr/>
        </p:nvSpPr>
        <p:spPr>
          <a:xfrm>
            <a:off x="414605" y="1182550"/>
            <a:ext cx="5681396" cy="2212388"/>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邻居结点集合          划分为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个子集，并打上</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标签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则</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权重函数</a:t>
            </a:r>
            <a:r>
              <a:rPr lang="en-US" altLang="zh-CN" i="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w</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重写为：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13. 1-neighborhood nodes</a:t>
            </a:r>
          </a:p>
          <a:p>
            <a:pPr marL="0" indent="0" algn="just">
              <a:lnSpc>
                <a:spcPct val="150000"/>
              </a:lnSpc>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综上，对于所有</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邻域邻居结点的卷积顺序，按照其对应的标签顺序执行。</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   </a:t>
            </a: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31</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a:extLst>
              <a:ext uri="{FF2B5EF4-FFF2-40B4-BE49-F238E27FC236}">
                <a16:creationId xmlns:a16="http://schemas.microsoft.com/office/drawing/2014/main" id="{227BCB9D-E1BD-31E1-F700-F356CEA78822}"/>
              </a:ext>
            </a:extLst>
          </p:cNvPr>
          <p:cNvGraphicFramePr>
            <a:graphicFrameLocks noChangeAspect="1"/>
          </p:cNvGraphicFramePr>
          <p:nvPr>
            <p:extLst>
              <p:ext uri="{D42A27DB-BD31-4B8C-83A1-F6EECF244321}">
                <p14:modId xmlns:p14="http://schemas.microsoft.com/office/powerpoint/2010/main" val="1806489684"/>
              </p:ext>
            </p:extLst>
          </p:nvPr>
        </p:nvGraphicFramePr>
        <p:xfrm>
          <a:off x="2060081" y="1271997"/>
          <a:ext cx="609600" cy="330200"/>
        </p:xfrm>
        <a:graphic>
          <a:graphicData uri="http://schemas.openxmlformats.org/presentationml/2006/ole">
            <mc:AlternateContent xmlns:mc="http://schemas.openxmlformats.org/markup-compatibility/2006">
              <mc:Choice xmlns:v="urn:schemas-microsoft-com:vml" Requires="v">
                <p:oleObj name="Equation" r:id="rId2" imgW="609480" imgH="330120" progId="Equation.DSMT4">
                  <p:embed/>
                </p:oleObj>
              </mc:Choice>
              <mc:Fallback>
                <p:oleObj name="Equation" r:id="rId2" imgW="609480" imgH="330120" progId="Equation.DSMT4">
                  <p:embed/>
                  <p:pic>
                    <p:nvPicPr>
                      <p:cNvPr id="0" name=""/>
                      <p:cNvPicPr/>
                      <p:nvPr/>
                    </p:nvPicPr>
                    <p:blipFill>
                      <a:blip r:embed="rId3"/>
                      <a:stretch>
                        <a:fillRect/>
                      </a:stretch>
                    </p:blipFill>
                    <p:spPr>
                      <a:xfrm>
                        <a:off x="2060081" y="1271997"/>
                        <a:ext cx="609600" cy="3302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429F6F17-F260-83FA-1870-A67744532D1A}"/>
              </a:ext>
            </a:extLst>
          </p:cNvPr>
          <p:cNvGraphicFramePr>
            <a:graphicFrameLocks noChangeAspect="1"/>
          </p:cNvGraphicFramePr>
          <p:nvPr>
            <p:extLst>
              <p:ext uri="{D42A27DB-BD31-4B8C-83A1-F6EECF244321}">
                <p14:modId xmlns:p14="http://schemas.microsoft.com/office/powerpoint/2010/main" val="259320053"/>
              </p:ext>
            </p:extLst>
          </p:nvPr>
        </p:nvGraphicFramePr>
        <p:xfrm>
          <a:off x="511550" y="1691011"/>
          <a:ext cx="2451100" cy="330200"/>
        </p:xfrm>
        <a:graphic>
          <a:graphicData uri="http://schemas.openxmlformats.org/presentationml/2006/ole">
            <mc:AlternateContent xmlns:mc="http://schemas.openxmlformats.org/markup-compatibility/2006">
              <mc:Choice xmlns:v="urn:schemas-microsoft-com:vml" Requires="v">
                <p:oleObj name="Equation" r:id="rId4" imgW="2450880" imgH="330120" progId="Equation.DSMT4">
                  <p:embed/>
                </p:oleObj>
              </mc:Choice>
              <mc:Fallback>
                <p:oleObj name="Equation" r:id="rId4" imgW="2450880" imgH="330120" progId="Equation.DSMT4">
                  <p:embed/>
                  <p:pic>
                    <p:nvPicPr>
                      <p:cNvPr id="0" name=""/>
                      <p:cNvPicPr/>
                      <p:nvPr/>
                    </p:nvPicPr>
                    <p:blipFill>
                      <a:blip r:embed="rId5"/>
                      <a:stretch>
                        <a:fillRect/>
                      </a:stretch>
                    </p:blipFill>
                    <p:spPr>
                      <a:xfrm>
                        <a:off x="511550" y="1691011"/>
                        <a:ext cx="2451100" cy="330200"/>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id="{A005DB10-341C-CB10-0222-1A389271ECEC}"/>
              </a:ext>
            </a:extLst>
          </p:cNvPr>
          <p:cNvSpPr txBox="1"/>
          <p:nvPr/>
        </p:nvSpPr>
        <p:spPr>
          <a:xfrm>
            <a:off x="3581400" y="1656056"/>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8</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22" name="对象 21">
            <a:extLst>
              <a:ext uri="{FF2B5EF4-FFF2-40B4-BE49-F238E27FC236}">
                <a16:creationId xmlns:a16="http://schemas.microsoft.com/office/drawing/2014/main" id="{F36FD62E-8AC9-644B-1F60-E805FC977013}"/>
              </a:ext>
            </a:extLst>
          </p:cNvPr>
          <p:cNvGraphicFramePr>
            <a:graphicFrameLocks noChangeAspect="1"/>
          </p:cNvGraphicFramePr>
          <p:nvPr>
            <p:extLst>
              <p:ext uri="{D42A27DB-BD31-4B8C-83A1-F6EECF244321}">
                <p14:modId xmlns:p14="http://schemas.microsoft.com/office/powerpoint/2010/main" val="3900266598"/>
              </p:ext>
            </p:extLst>
          </p:nvPr>
        </p:nvGraphicFramePr>
        <p:xfrm>
          <a:off x="509588" y="2124937"/>
          <a:ext cx="2260600" cy="1270000"/>
        </p:xfrm>
        <a:graphic>
          <a:graphicData uri="http://schemas.openxmlformats.org/presentationml/2006/ole">
            <mc:AlternateContent xmlns:mc="http://schemas.openxmlformats.org/markup-compatibility/2006">
              <mc:Choice xmlns:v="urn:schemas-microsoft-com:vml" Requires="v">
                <p:oleObj name="Equation" r:id="rId6" imgW="2260440" imgH="1269720" progId="Equation.DSMT4">
                  <p:embed/>
                </p:oleObj>
              </mc:Choice>
              <mc:Fallback>
                <p:oleObj name="Equation" r:id="rId6" imgW="2260440" imgH="1269720" progId="Equation.DSMT4">
                  <p:embed/>
                  <p:pic>
                    <p:nvPicPr>
                      <p:cNvPr id="0" name=""/>
                      <p:cNvPicPr/>
                      <p:nvPr/>
                    </p:nvPicPr>
                    <p:blipFill>
                      <a:blip r:embed="rId7"/>
                      <a:stretch>
                        <a:fillRect/>
                      </a:stretch>
                    </p:blipFill>
                    <p:spPr>
                      <a:xfrm>
                        <a:off x="509588" y="2124937"/>
                        <a:ext cx="2260600" cy="1270000"/>
                      </a:xfrm>
                      <a:prstGeom prst="rect">
                        <a:avLst/>
                      </a:prstGeom>
                    </p:spPr>
                  </p:pic>
                </p:oleObj>
              </mc:Fallback>
            </mc:AlternateContent>
          </a:graphicData>
        </a:graphic>
      </p:graphicFrame>
      <p:sp>
        <p:nvSpPr>
          <p:cNvPr id="23" name="文本框 22">
            <a:extLst>
              <a:ext uri="{FF2B5EF4-FFF2-40B4-BE49-F238E27FC236}">
                <a16:creationId xmlns:a16="http://schemas.microsoft.com/office/drawing/2014/main" id="{36D3FDDE-E75E-D087-F582-0895068F7096}"/>
              </a:ext>
            </a:extLst>
          </p:cNvPr>
          <p:cNvSpPr txBox="1"/>
          <p:nvPr/>
        </p:nvSpPr>
        <p:spPr>
          <a:xfrm>
            <a:off x="3581400" y="2481344"/>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9</a:t>
            </a:r>
            <a:endParaRPr lang="zh-CN" altLang="en-US" sz="2000" dirty="0">
              <a:latin typeface="Times New Roman" panose="02020603050405020304" pitchFamily="18" charset="0"/>
              <a:cs typeface="Times New Roman" panose="02020603050405020304" pitchFamily="18" charset="0"/>
            </a:endParaRPr>
          </a:p>
        </p:txBody>
      </p:sp>
      <p:pic>
        <p:nvPicPr>
          <p:cNvPr id="25" name="图片 24">
            <a:extLst>
              <a:ext uri="{FF2B5EF4-FFF2-40B4-BE49-F238E27FC236}">
                <a16:creationId xmlns:a16="http://schemas.microsoft.com/office/drawing/2014/main" id="{FFD3641E-B4D7-E7EA-872C-76A2E7CA9A1A}"/>
              </a:ext>
            </a:extLst>
          </p:cNvPr>
          <p:cNvPicPr>
            <a:picLocks noChangeAspect="1"/>
          </p:cNvPicPr>
          <p:nvPr/>
        </p:nvPicPr>
        <p:blipFill>
          <a:blip r:embed="rId8"/>
          <a:stretch>
            <a:fillRect/>
          </a:stretch>
        </p:blipFill>
        <p:spPr>
          <a:xfrm>
            <a:off x="8094627" y="1162036"/>
            <a:ext cx="2708345" cy="3001139"/>
          </a:xfrm>
          <a:prstGeom prst="rect">
            <a:avLst/>
          </a:prstGeom>
        </p:spPr>
      </p:pic>
      <p:graphicFrame>
        <p:nvGraphicFramePr>
          <p:cNvPr id="27" name="对象 26">
            <a:extLst>
              <a:ext uri="{FF2B5EF4-FFF2-40B4-BE49-F238E27FC236}">
                <a16:creationId xmlns:a16="http://schemas.microsoft.com/office/drawing/2014/main" id="{62FFC9EE-C890-6766-0FB1-BB9CA8578CBD}"/>
              </a:ext>
            </a:extLst>
          </p:cNvPr>
          <p:cNvGraphicFramePr>
            <a:graphicFrameLocks noChangeAspect="1"/>
          </p:cNvGraphicFramePr>
          <p:nvPr>
            <p:extLst>
              <p:ext uri="{D42A27DB-BD31-4B8C-83A1-F6EECF244321}">
                <p14:modId xmlns:p14="http://schemas.microsoft.com/office/powerpoint/2010/main" val="3047231788"/>
              </p:ext>
            </p:extLst>
          </p:nvPr>
        </p:nvGraphicFramePr>
        <p:xfrm>
          <a:off x="509082" y="4038643"/>
          <a:ext cx="2095500" cy="355600"/>
        </p:xfrm>
        <a:graphic>
          <a:graphicData uri="http://schemas.openxmlformats.org/presentationml/2006/ole">
            <mc:AlternateContent xmlns:mc="http://schemas.openxmlformats.org/markup-compatibility/2006">
              <mc:Choice xmlns:v="urn:schemas-microsoft-com:vml" Requires="v">
                <p:oleObj name="Equation" r:id="rId9" imgW="2095200" imgH="355320" progId="Equation.DSMT4">
                  <p:embed/>
                </p:oleObj>
              </mc:Choice>
              <mc:Fallback>
                <p:oleObj name="Equation" r:id="rId9" imgW="2095200" imgH="355320" progId="Equation.DSMT4">
                  <p:embed/>
                  <p:pic>
                    <p:nvPicPr>
                      <p:cNvPr id="0" name=""/>
                      <p:cNvPicPr/>
                      <p:nvPr/>
                    </p:nvPicPr>
                    <p:blipFill>
                      <a:blip r:embed="rId10"/>
                      <a:stretch>
                        <a:fillRect/>
                      </a:stretch>
                    </p:blipFill>
                    <p:spPr>
                      <a:xfrm>
                        <a:off x="509082" y="4038643"/>
                        <a:ext cx="2095500" cy="355600"/>
                      </a:xfrm>
                      <a:prstGeom prst="rect">
                        <a:avLst/>
                      </a:prstGeom>
                    </p:spPr>
                  </p:pic>
                </p:oleObj>
              </mc:Fallback>
            </mc:AlternateContent>
          </a:graphicData>
        </a:graphic>
      </p:graphicFrame>
      <p:sp>
        <p:nvSpPr>
          <p:cNvPr id="28" name="文本框 27">
            <a:extLst>
              <a:ext uri="{FF2B5EF4-FFF2-40B4-BE49-F238E27FC236}">
                <a16:creationId xmlns:a16="http://schemas.microsoft.com/office/drawing/2014/main" id="{4761A93F-658F-0108-8125-61F0554F00F9}"/>
              </a:ext>
            </a:extLst>
          </p:cNvPr>
          <p:cNvSpPr txBox="1"/>
          <p:nvPr/>
        </p:nvSpPr>
        <p:spPr>
          <a:xfrm>
            <a:off x="3581400" y="3974552"/>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10</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3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57B9CC7-15C5-FE84-1932-F241398732EC}"/>
              </a:ext>
            </a:extLst>
          </p:cNvPr>
          <p:cNvSpPr/>
          <p:nvPr/>
        </p:nvSpPr>
        <p:spPr>
          <a:xfrm>
            <a:off x="414606" y="1094231"/>
            <a:ext cx="11412612" cy="2927353"/>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由上述描述，表示在图片进行卷积操作的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Eq. 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拓展为在图数据上进行卷积操作的</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Eq. 11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采样函数</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而言，以图像上的某一像素点为中心，其一圈相邻像素点皆为相邻节点，可以通过采样函数获取。在图中，则需要重写采样函数，通过计算结点之间的距离来定义相邻结点。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权重函数</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而言，在图像上是以矩形网格的形式进行计算，其中暗含了天然的空间顺序，即自上而下，自左向右。在图中，不具备类似的计算顺序，因此本文通过对所有邻接结点进行固定数量的子集划分，每一个子集中的结点具有统一的标签值，根据结点的标签值进行有序计算。</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32</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B081D016-BBA7-2C08-7F92-9747DBFC6F8F}"/>
              </a:ext>
            </a:extLst>
          </p:cNvPr>
          <p:cNvGraphicFramePr>
            <a:graphicFrameLocks noChangeAspect="1"/>
          </p:cNvGraphicFramePr>
          <p:nvPr>
            <p:extLst>
              <p:ext uri="{D42A27DB-BD31-4B8C-83A1-F6EECF244321}">
                <p14:modId xmlns:p14="http://schemas.microsoft.com/office/powerpoint/2010/main" val="459413352"/>
              </p:ext>
            </p:extLst>
          </p:nvPr>
        </p:nvGraphicFramePr>
        <p:xfrm>
          <a:off x="4140200" y="1574800"/>
          <a:ext cx="3911600" cy="685800"/>
        </p:xfrm>
        <a:graphic>
          <a:graphicData uri="http://schemas.openxmlformats.org/presentationml/2006/ole">
            <mc:AlternateContent xmlns:mc="http://schemas.openxmlformats.org/markup-compatibility/2006">
              <mc:Choice xmlns:v="urn:schemas-microsoft-com:vml" Requires="v">
                <p:oleObj name="Equation" r:id="rId2" imgW="3911400" imgH="685800" progId="Equation.DSMT4">
                  <p:embed/>
                </p:oleObj>
              </mc:Choice>
              <mc:Fallback>
                <p:oleObj name="Equation" r:id="rId2" imgW="3911400" imgH="685800" progId="Equation.DSMT4">
                  <p:embed/>
                  <p:pic>
                    <p:nvPicPr>
                      <p:cNvPr id="0" name=""/>
                      <p:cNvPicPr/>
                      <p:nvPr/>
                    </p:nvPicPr>
                    <p:blipFill>
                      <a:blip r:embed="rId3"/>
                      <a:stretch>
                        <a:fillRect/>
                      </a:stretch>
                    </p:blipFill>
                    <p:spPr>
                      <a:xfrm>
                        <a:off x="4140200" y="1574800"/>
                        <a:ext cx="3911600" cy="685800"/>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B74BBBF9-F135-7133-AF97-81F8C1CACF42}"/>
              </a:ext>
            </a:extLst>
          </p:cNvPr>
          <p:cNvSpPr txBox="1"/>
          <p:nvPr/>
        </p:nvSpPr>
        <p:spPr>
          <a:xfrm>
            <a:off x="10363200" y="1718154"/>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1D1CB33F-4575-D12C-F130-84D1C702AA19}"/>
              </a:ext>
            </a:extLst>
          </p:cNvPr>
          <p:cNvGraphicFramePr>
            <a:graphicFrameLocks noChangeAspect="1"/>
          </p:cNvGraphicFramePr>
          <p:nvPr>
            <p:extLst>
              <p:ext uri="{D42A27DB-BD31-4B8C-83A1-F6EECF244321}">
                <p14:modId xmlns:p14="http://schemas.microsoft.com/office/powerpoint/2010/main" val="4007227577"/>
              </p:ext>
            </p:extLst>
          </p:nvPr>
        </p:nvGraphicFramePr>
        <p:xfrm>
          <a:off x="3689350" y="2355943"/>
          <a:ext cx="4813300" cy="1498600"/>
        </p:xfrm>
        <a:graphic>
          <a:graphicData uri="http://schemas.openxmlformats.org/presentationml/2006/ole">
            <mc:AlternateContent xmlns:mc="http://schemas.openxmlformats.org/markup-compatibility/2006">
              <mc:Choice xmlns:v="urn:schemas-microsoft-com:vml" Requires="v">
                <p:oleObj name="Equation" r:id="rId4" imgW="4813200" imgH="1498320" progId="Equation.DSMT4">
                  <p:embed/>
                </p:oleObj>
              </mc:Choice>
              <mc:Fallback>
                <p:oleObj name="Equation" r:id="rId4" imgW="4813200" imgH="1498320" progId="Equation.DSMT4">
                  <p:embed/>
                  <p:pic>
                    <p:nvPicPr>
                      <p:cNvPr id="0" name=""/>
                      <p:cNvPicPr/>
                      <p:nvPr/>
                    </p:nvPicPr>
                    <p:blipFill>
                      <a:blip r:embed="rId5"/>
                      <a:stretch>
                        <a:fillRect/>
                      </a:stretch>
                    </p:blipFill>
                    <p:spPr>
                      <a:xfrm>
                        <a:off x="3689350" y="2355943"/>
                        <a:ext cx="4813300" cy="1498600"/>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953888D3-28EA-B639-3E7C-9FD983A70BFC}"/>
              </a:ext>
            </a:extLst>
          </p:cNvPr>
          <p:cNvSpPr txBox="1"/>
          <p:nvPr/>
        </p:nvSpPr>
        <p:spPr>
          <a:xfrm>
            <a:off x="10363200" y="2905188"/>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11</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12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57B9CC7-15C5-FE84-1932-F241398732EC}"/>
              </a:ext>
            </a:extLst>
          </p:cNvPr>
          <p:cNvSpPr/>
          <p:nvPr/>
        </p:nvSpPr>
        <p:spPr>
          <a:xfrm>
            <a:off x="414606" y="1094231"/>
            <a:ext cx="11412612" cy="2927353"/>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时空图卷积网络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为了应用到实际任务中，我们将</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Eq.</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11</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更新为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Eq. 12</a:t>
            </a: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     是一帧内人体骨架的关节之间的自然连接所构成的邻接矩阵，   表示单位矩阵。</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                       表示归一化的邻接矩阵，   表示权重矩阵。</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33</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id="{1D1CB33F-4575-D12C-F130-84D1C702AA19}"/>
              </a:ext>
            </a:extLst>
          </p:cNvPr>
          <p:cNvGraphicFramePr>
            <a:graphicFrameLocks noChangeAspect="1"/>
          </p:cNvGraphicFramePr>
          <p:nvPr>
            <p:extLst>
              <p:ext uri="{D42A27DB-BD31-4B8C-83A1-F6EECF244321}">
                <p14:modId xmlns:p14="http://schemas.microsoft.com/office/powerpoint/2010/main" val="3286264627"/>
              </p:ext>
            </p:extLst>
          </p:nvPr>
        </p:nvGraphicFramePr>
        <p:xfrm>
          <a:off x="3712482" y="1681240"/>
          <a:ext cx="4813300" cy="1498600"/>
        </p:xfrm>
        <a:graphic>
          <a:graphicData uri="http://schemas.openxmlformats.org/presentationml/2006/ole">
            <mc:AlternateContent xmlns:mc="http://schemas.openxmlformats.org/markup-compatibility/2006">
              <mc:Choice xmlns:v="urn:schemas-microsoft-com:vml" Requires="v">
                <p:oleObj name="Equation" r:id="rId2" imgW="4813200" imgH="1498320" progId="Equation.DSMT4">
                  <p:embed/>
                </p:oleObj>
              </mc:Choice>
              <mc:Fallback>
                <p:oleObj name="Equation" r:id="rId2" imgW="4813200" imgH="1498320" progId="Equation.DSMT4">
                  <p:embed/>
                  <p:pic>
                    <p:nvPicPr>
                      <p:cNvPr id="12" name="对象 11">
                        <a:extLst>
                          <a:ext uri="{FF2B5EF4-FFF2-40B4-BE49-F238E27FC236}">
                            <a16:creationId xmlns:a16="http://schemas.microsoft.com/office/drawing/2014/main" id="{1D1CB33F-4575-D12C-F130-84D1C702AA19}"/>
                          </a:ext>
                        </a:extLst>
                      </p:cNvPr>
                      <p:cNvPicPr/>
                      <p:nvPr/>
                    </p:nvPicPr>
                    <p:blipFill>
                      <a:blip r:embed="rId3"/>
                      <a:stretch>
                        <a:fillRect/>
                      </a:stretch>
                    </p:blipFill>
                    <p:spPr>
                      <a:xfrm>
                        <a:off x="3712482" y="1681240"/>
                        <a:ext cx="4813300" cy="1498600"/>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953888D3-28EA-B639-3E7C-9FD983A70BFC}"/>
              </a:ext>
            </a:extLst>
          </p:cNvPr>
          <p:cNvSpPr txBox="1"/>
          <p:nvPr/>
        </p:nvSpPr>
        <p:spPr>
          <a:xfrm>
            <a:off x="10363200" y="2157797"/>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11</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0" name="对象 9">
            <a:extLst>
              <a:ext uri="{FF2B5EF4-FFF2-40B4-BE49-F238E27FC236}">
                <a16:creationId xmlns:a16="http://schemas.microsoft.com/office/drawing/2014/main" id="{DF7BD284-B41F-A115-E3A4-1B553FB68FF6}"/>
              </a:ext>
            </a:extLst>
          </p:cNvPr>
          <p:cNvGraphicFramePr>
            <a:graphicFrameLocks noChangeAspect="1"/>
          </p:cNvGraphicFramePr>
          <p:nvPr>
            <p:extLst>
              <p:ext uri="{D42A27DB-BD31-4B8C-83A1-F6EECF244321}">
                <p14:modId xmlns:p14="http://schemas.microsoft.com/office/powerpoint/2010/main" val="2186022712"/>
              </p:ext>
            </p:extLst>
          </p:nvPr>
        </p:nvGraphicFramePr>
        <p:xfrm>
          <a:off x="4836432" y="3377323"/>
          <a:ext cx="2565400" cy="533400"/>
        </p:xfrm>
        <a:graphic>
          <a:graphicData uri="http://schemas.openxmlformats.org/presentationml/2006/ole">
            <mc:AlternateContent xmlns:mc="http://schemas.openxmlformats.org/markup-compatibility/2006">
              <mc:Choice xmlns:v="urn:schemas-microsoft-com:vml" Requires="v">
                <p:oleObj name="Equation" r:id="rId4" imgW="2565360" imgH="533160" progId="Equation.DSMT4">
                  <p:embed/>
                </p:oleObj>
              </mc:Choice>
              <mc:Fallback>
                <p:oleObj name="Equation" r:id="rId4" imgW="2565360" imgH="533160" progId="Equation.DSMT4">
                  <p:embed/>
                  <p:pic>
                    <p:nvPicPr>
                      <p:cNvPr id="0" name=""/>
                      <p:cNvPicPr/>
                      <p:nvPr/>
                    </p:nvPicPr>
                    <p:blipFill>
                      <a:blip r:embed="rId5"/>
                      <a:stretch>
                        <a:fillRect/>
                      </a:stretch>
                    </p:blipFill>
                    <p:spPr>
                      <a:xfrm>
                        <a:off x="4836432" y="3377323"/>
                        <a:ext cx="2565400" cy="53340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7014CF51-D43E-3143-AD2A-0DAB8C8A2BBE}"/>
              </a:ext>
            </a:extLst>
          </p:cNvPr>
          <p:cNvSpPr txBox="1"/>
          <p:nvPr/>
        </p:nvSpPr>
        <p:spPr>
          <a:xfrm>
            <a:off x="10363200" y="3429000"/>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12</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5" name="对象 14">
            <a:extLst>
              <a:ext uri="{FF2B5EF4-FFF2-40B4-BE49-F238E27FC236}">
                <a16:creationId xmlns:a16="http://schemas.microsoft.com/office/drawing/2014/main" id="{054D5EB3-CD85-12E1-AD94-3D071E5B8B9B}"/>
              </a:ext>
            </a:extLst>
          </p:cNvPr>
          <p:cNvGraphicFramePr>
            <a:graphicFrameLocks noChangeAspect="1"/>
          </p:cNvGraphicFramePr>
          <p:nvPr>
            <p:extLst>
              <p:ext uri="{D42A27DB-BD31-4B8C-83A1-F6EECF244321}">
                <p14:modId xmlns:p14="http://schemas.microsoft.com/office/powerpoint/2010/main" val="2259498219"/>
              </p:ext>
            </p:extLst>
          </p:nvPr>
        </p:nvGraphicFramePr>
        <p:xfrm>
          <a:off x="1042202" y="4223194"/>
          <a:ext cx="215900" cy="228600"/>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1042202" y="4223194"/>
                        <a:ext cx="215900" cy="2286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2BD143F-B237-71F2-4145-4BC9460A5F16}"/>
              </a:ext>
            </a:extLst>
          </p:cNvPr>
          <p:cNvGraphicFramePr>
            <a:graphicFrameLocks noChangeAspect="1"/>
          </p:cNvGraphicFramePr>
          <p:nvPr>
            <p:extLst>
              <p:ext uri="{D42A27DB-BD31-4B8C-83A1-F6EECF244321}">
                <p14:modId xmlns:p14="http://schemas.microsoft.com/office/powerpoint/2010/main" val="1748330111"/>
              </p:ext>
            </p:extLst>
          </p:nvPr>
        </p:nvGraphicFramePr>
        <p:xfrm>
          <a:off x="8178800" y="4217988"/>
          <a:ext cx="165100" cy="228600"/>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8178800" y="4217988"/>
                        <a:ext cx="165100" cy="2286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C662297D-908C-63BC-9F54-CB65C454CAE4}"/>
              </a:ext>
            </a:extLst>
          </p:cNvPr>
          <p:cNvGraphicFramePr>
            <a:graphicFrameLocks noChangeAspect="1"/>
          </p:cNvGraphicFramePr>
          <p:nvPr>
            <p:extLst>
              <p:ext uri="{D42A27DB-BD31-4B8C-83A1-F6EECF244321}">
                <p14:modId xmlns:p14="http://schemas.microsoft.com/office/powerpoint/2010/main" val="2995654986"/>
              </p:ext>
            </p:extLst>
          </p:nvPr>
        </p:nvGraphicFramePr>
        <p:xfrm>
          <a:off x="467874" y="4595412"/>
          <a:ext cx="1460500" cy="520700"/>
        </p:xfrm>
        <a:graphic>
          <a:graphicData uri="http://schemas.openxmlformats.org/presentationml/2006/ole">
            <mc:AlternateContent xmlns:mc="http://schemas.openxmlformats.org/markup-compatibility/2006">
              <mc:Choice xmlns:v="urn:schemas-microsoft-com:vml" Requires="v">
                <p:oleObj name="Equation" r:id="rId10" imgW="1460160" imgH="520560" progId="Equation.DSMT4">
                  <p:embed/>
                </p:oleObj>
              </mc:Choice>
              <mc:Fallback>
                <p:oleObj name="Equation" r:id="rId10" imgW="1460160" imgH="520560" progId="Equation.DSMT4">
                  <p:embed/>
                  <p:pic>
                    <p:nvPicPr>
                      <p:cNvPr id="0" name=""/>
                      <p:cNvPicPr/>
                      <p:nvPr/>
                    </p:nvPicPr>
                    <p:blipFill>
                      <a:blip r:embed="rId11"/>
                      <a:stretch>
                        <a:fillRect/>
                      </a:stretch>
                    </p:blipFill>
                    <p:spPr>
                      <a:xfrm>
                        <a:off x="467874" y="4595412"/>
                        <a:ext cx="1460500" cy="5207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C52502BC-8C86-2D37-D29E-EC0F56E72DCA}"/>
              </a:ext>
            </a:extLst>
          </p:cNvPr>
          <p:cNvGraphicFramePr>
            <a:graphicFrameLocks noChangeAspect="1"/>
          </p:cNvGraphicFramePr>
          <p:nvPr>
            <p:extLst>
              <p:ext uri="{D42A27DB-BD31-4B8C-83A1-F6EECF244321}">
                <p14:modId xmlns:p14="http://schemas.microsoft.com/office/powerpoint/2010/main" val="1105380563"/>
              </p:ext>
            </p:extLst>
          </p:nvPr>
        </p:nvGraphicFramePr>
        <p:xfrm>
          <a:off x="4658692" y="4809624"/>
          <a:ext cx="266700" cy="241300"/>
        </p:xfrm>
        <a:graphic>
          <a:graphicData uri="http://schemas.openxmlformats.org/presentationml/2006/ole">
            <mc:AlternateContent xmlns:mc="http://schemas.openxmlformats.org/markup-compatibility/2006">
              <mc:Choice xmlns:v="urn:schemas-microsoft-com:vml" Requires="v">
                <p:oleObj name="Equation" r:id="rId12" imgW="266400" imgH="241200" progId="Equation.DSMT4">
                  <p:embed/>
                </p:oleObj>
              </mc:Choice>
              <mc:Fallback>
                <p:oleObj name="Equation" r:id="rId12" imgW="266400" imgH="241200" progId="Equation.DSMT4">
                  <p:embed/>
                  <p:pic>
                    <p:nvPicPr>
                      <p:cNvPr id="0" name=""/>
                      <p:cNvPicPr/>
                      <p:nvPr/>
                    </p:nvPicPr>
                    <p:blipFill>
                      <a:blip r:embed="rId13"/>
                      <a:stretch>
                        <a:fillRect/>
                      </a:stretch>
                    </p:blipFill>
                    <p:spPr>
                      <a:xfrm>
                        <a:off x="4658692" y="4809624"/>
                        <a:ext cx="266700" cy="241300"/>
                      </a:xfrm>
                      <a:prstGeom prst="rect">
                        <a:avLst/>
                      </a:prstGeom>
                    </p:spPr>
                  </p:pic>
                </p:oleObj>
              </mc:Fallback>
            </mc:AlternateContent>
          </a:graphicData>
        </a:graphic>
      </p:graphicFrame>
    </p:spTree>
    <p:extLst>
      <p:ext uri="{BB962C8B-B14F-4D97-AF65-F5344CB8AC3E}">
        <p14:creationId xmlns:p14="http://schemas.microsoft.com/office/powerpoint/2010/main" val="218803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论文工作的模型设计</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研究动机</a:t>
            </a:r>
            <a:r>
              <a:rPr lang="zh-CN" altLang="en-US" dirty="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dirty="0">
              <a:effectLst/>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黑体" panose="02010609060101010101" pitchFamily="49" charset="-122"/>
                <a:ea typeface="黑体" panose="02010609060101010101" pitchFamily="49" charset="-122"/>
                <a:cs typeface="Times New Roman" panose="02020603050405020304" pitchFamily="18" charset="0"/>
              </a:rPr>
              <a:t>分析骨架行为的特性（</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分析某一具体任务的特点</a:t>
            </a:r>
            <a:r>
              <a:rPr lang="zh-CN" altLang="en-US" dirty="0">
                <a:latin typeface="黑体" panose="02010609060101010101" pitchFamily="49" charset="-122"/>
                <a:ea typeface="黑体" panose="02010609060101010101" pitchFamily="49" charset="-122"/>
                <a:cs typeface="Times New Roman" panose="02020603050405020304" pitchFamily="18" charset="0"/>
              </a:rPr>
              <a:t>）</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effectLst/>
                <a:latin typeface="黑体" panose="02010609060101010101" pitchFamily="49" charset="-122"/>
                <a:ea typeface="黑体" panose="02010609060101010101" pitchFamily="49" charset="-122"/>
                <a:cs typeface="Times New Roman" panose="02020603050405020304" pitchFamily="18" charset="0"/>
              </a:rPr>
              <a:t>目前方法存在的不足（</a:t>
            </a:r>
            <a:r>
              <a:rPr lang="zh-CN" altLang="en-US"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调研文献，了解当前领域研究方法的发展脉络与目前存在的问题</a:t>
            </a:r>
            <a:r>
              <a:rPr lang="zh-CN" altLang="en-US" dirty="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dirty="0">
              <a:effectLst/>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effectLst/>
                <a:latin typeface="黑体" panose="02010609060101010101" pitchFamily="49" charset="-122"/>
                <a:ea typeface="黑体" panose="02010609060101010101" pitchFamily="49" charset="-122"/>
                <a:cs typeface="Times New Roman" panose="02020603050405020304" pitchFamily="18" charset="0"/>
              </a:rPr>
              <a:t>提供模型的表征能力（</a:t>
            </a:r>
            <a:r>
              <a:rPr lang="zh-CN" altLang="en-US"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发散性思考</a:t>
            </a:r>
            <a:r>
              <a:rPr lang="zh-CN" altLang="en-US" dirty="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dirty="0">
              <a:effectLst/>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解决方法</a:t>
            </a:r>
            <a:r>
              <a:rPr lang="zh-CN" altLang="en-US" dirty="0">
                <a:effectLst/>
                <a:latin typeface="黑体" panose="02010609060101010101" pitchFamily="49" charset="-122"/>
                <a:ea typeface="黑体" panose="02010609060101010101" pitchFamily="49" charset="-122"/>
                <a:cs typeface="Times New Roman" panose="02020603050405020304" pitchFamily="18" charset="0"/>
              </a:rPr>
              <a:t>：根据每一条研究动机，设计相应的解决方法。</a:t>
            </a:r>
            <a:endParaRPr lang="en-US" altLang="zh-CN"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34</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5235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7B33EDB-CB7E-B060-FA66-10623846A031}"/>
              </a:ext>
            </a:extLst>
          </p:cNvPr>
          <p:cNvSpPr/>
          <p:nvPr/>
        </p:nvSpPr>
        <p:spPr>
          <a:xfrm>
            <a:off x="414606" y="1094232"/>
            <a:ext cx="11412612" cy="2270406"/>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骨架行为的特性</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zh-CN" dirty="0">
                <a:effectLst/>
                <a:latin typeface="黑体" panose="02010609060101010101" pitchFamily="49" charset="-122"/>
                <a:ea typeface="黑体" panose="02010609060101010101" pitchFamily="49" charset="-122"/>
                <a:cs typeface="Times New Roman" panose="02020603050405020304" pitchFamily="18" charset="0"/>
              </a:rPr>
              <a:t>人体骨架序列是人体骨架在一定时间内的运动轨迹，需要关注其中所蕴含的时间特征和空间特征</a:t>
            </a:r>
            <a:r>
              <a:rPr lang="zh-CN" altLang="en-US" dirty="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dirty="0">
              <a:effectLst/>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黑体" panose="02010609060101010101" pitchFamily="49" charset="-122"/>
                <a:ea typeface="黑体" panose="02010609060101010101" pitchFamily="49" charset="-122"/>
                <a:cs typeface="Times New Roman" panose="02020603050405020304" pitchFamily="18" charset="0"/>
              </a:rPr>
              <a:t>显示出相互依存的时空特征，且不同的动作在时间和空间维度上表现出的不同的侧重。</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黑体" panose="02010609060101010101" pitchFamily="49" charset="-122"/>
                <a:ea typeface="黑体" panose="02010609060101010101" pitchFamily="49" charset="-122"/>
                <a:cs typeface="Times New Roman" panose="02020603050405020304" pitchFamily="18" charset="0"/>
              </a:rPr>
              <a:t>距离较远的关节点间存在联系，但是现实中并不存在物理连接。</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黑体" panose="02010609060101010101" pitchFamily="49" charset="-122"/>
                <a:ea typeface="黑体" panose="02010609060101010101" pitchFamily="49" charset="-122"/>
                <a:cs typeface="Times New Roman" panose="02020603050405020304" pitchFamily="18" charset="0"/>
              </a:rPr>
              <a:t>空间维度具有一定的相似性，但是时间维度上差异较大。</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b="1"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sz="1800" b="1"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sz="1800" b="1"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14. </a:t>
            </a:r>
            <a:r>
              <a:rPr lang="en-US" altLang="zh-CN" sz="1800" b="0" i="0" dirty="0">
                <a:solidFill>
                  <a:srgbClr val="000000"/>
                </a:solidFill>
                <a:effectLst/>
                <a:latin typeface="Times New Roman" panose="02020603050405020304" pitchFamily="18" charset="0"/>
                <a:cs typeface="Times New Roman" panose="02020603050405020304" pitchFamily="18" charset="0"/>
              </a:rPr>
              <a:t>Demonstration of typical actions</a:t>
            </a:r>
            <a:r>
              <a:rPr lang="en-US" altLang="zh-CN" sz="1800" dirty="0">
                <a:latin typeface="Times New Roman" panose="02020603050405020304" pitchFamily="18" charset="0"/>
                <a:cs typeface="Times New Roman" panose="02020603050405020304" pitchFamily="18" charset="0"/>
              </a:rPr>
              <a:t> </a:t>
            </a: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35</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a:extLst>
              <a:ext uri="{FF2B5EF4-FFF2-40B4-BE49-F238E27FC236}">
                <a16:creationId xmlns:a16="http://schemas.microsoft.com/office/drawing/2014/main" id="{F08BD45C-555C-EFD7-1285-B077C9266CCF}"/>
              </a:ext>
            </a:extLst>
          </p:cNvPr>
          <p:cNvPicPr>
            <a:picLocks noChangeAspect="1"/>
          </p:cNvPicPr>
          <p:nvPr/>
        </p:nvPicPr>
        <p:blipFill>
          <a:blip r:embed="rId2"/>
          <a:stretch>
            <a:fillRect/>
          </a:stretch>
        </p:blipFill>
        <p:spPr>
          <a:xfrm>
            <a:off x="3778432" y="3473606"/>
            <a:ext cx="4635136" cy="2861291"/>
          </a:xfrm>
          <a:prstGeom prst="rect">
            <a:avLst/>
          </a:prstGeom>
        </p:spPr>
      </p:pic>
    </p:spTree>
    <p:extLst>
      <p:ext uri="{BB962C8B-B14F-4D97-AF65-F5344CB8AC3E}">
        <p14:creationId xmlns:p14="http://schemas.microsoft.com/office/powerpoint/2010/main" val="65443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骨架行为的特性</a:t>
            </a:r>
            <a:r>
              <a:rPr lang="en-US" altLang="zh-CN" dirty="0"/>
              <a:t>-</a:t>
            </a:r>
            <a:r>
              <a:rPr lang="zh-CN" altLang="en-US" dirty="0"/>
              <a:t>解决方法</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36</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a16="http://schemas.microsoft.com/office/drawing/2014/main" id="{A4B0439A-FAAF-272A-F73A-92E039272CB3}"/>
              </a:ext>
            </a:extLst>
          </p:cNvPr>
          <p:cNvSpPr txBox="1"/>
          <p:nvPr/>
        </p:nvSpPr>
        <p:spPr>
          <a:xfrm>
            <a:off x="423484" y="1107347"/>
            <a:ext cx="5188751" cy="4524315"/>
          </a:xfrm>
          <a:prstGeom prst="rect">
            <a:avLst/>
          </a:prstGeom>
          <a:noFill/>
        </p:spPr>
        <p:txBody>
          <a:bodyPr wrap="square" rtlCol="0">
            <a:spAutoFit/>
          </a:bodyPr>
          <a:lstStyle/>
          <a:p>
            <a:pPr marL="0" indent="0" algn="just">
              <a:lnSpc>
                <a:spcPct val="150000"/>
              </a:lnSpc>
              <a:buNone/>
            </a:pPr>
            <a:r>
              <a:rPr lang="zh-CN" altLang="en-US" sz="2000" dirty="0">
                <a:latin typeface="黑体" panose="02010609060101010101" pitchFamily="49" charset="-122"/>
                <a:ea typeface="黑体" panose="02010609060101010101" pitchFamily="49" charset="-122"/>
                <a:cs typeface="Times New Roman" panose="02020603050405020304" pitchFamily="18" charset="0"/>
              </a:rPr>
              <a:t>显示出相互依存的时空特征，且不同的动作在时间和空间维度上表现出的不同的侧重。</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sz="2000" dirty="0">
                <a:latin typeface="黑体" panose="02010609060101010101" pitchFamily="49" charset="-122"/>
                <a:ea typeface="黑体" panose="02010609060101010101" pitchFamily="49" charset="-122"/>
                <a:cs typeface="Times New Roman" panose="02020603050405020304" pitchFamily="18" charset="0"/>
              </a:rPr>
              <a:t>距离较远的关节点间存在联系，但是现实中并不存在物理连接。</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sz="2000" dirty="0">
                <a:latin typeface="黑体" panose="02010609060101010101" pitchFamily="49" charset="-122"/>
                <a:ea typeface="黑体" panose="02010609060101010101" pitchFamily="49" charset="-122"/>
                <a:cs typeface="Times New Roman" panose="02020603050405020304" pitchFamily="18" charset="0"/>
              </a:rPr>
              <a:t>空间维度具有一定的相似性，但是时间维度上差异较大。</a:t>
            </a: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endParaRPr lang="zh-CN" altLang="en-US" dirty="0"/>
          </a:p>
        </p:txBody>
      </p:sp>
      <p:sp>
        <p:nvSpPr>
          <p:cNvPr id="11" name="文本框 10">
            <a:extLst>
              <a:ext uri="{FF2B5EF4-FFF2-40B4-BE49-F238E27FC236}">
                <a16:creationId xmlns:a16="http://schemas.microsoft.com/office/drawing/2014/main" id="{BF0D9822-F592-A939-2F96-477B451B2FAB}"/>
              </a:ext>
            </a:extLst>
          </p:cNvPr>
          <p:cNvSpPr txBox="1"/>
          <p:nvPr/>
        </p:nvSpPr>
        <p:spPr>
          <a:xfrm>
            <a:off x="6190496" y="1107347"/>
            <a:ext cx="5188751" cy="4195251"/>
          </a:xfrm>
          <a:prstGeom prst="rect">
            <a:avLst/>
          </a:prstGeom>
          <a:noFill/>
        </p:spPr>
        <p:txBody>
          <a:bodyPr wrap="square" rtlCol="0">
            <a:spAutoFit/>
          </a:bodyPr>
          <a:lstStyle/>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尝试设计出对于动作在时间和空间维度上具有不同侧重的网络结构</a:t>
            </a:r>
            <a:r>
              <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不同的时空建模方式</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尝试创造出非邻接结点之间的联系</a:t>
            </a:r>
            <a:r>
              <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自适应邻接矩阵</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尝试提取不同时间尺度下的动作特征</a:t>
            </a:r>
            <a:r>
              <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多尺度时间特征</a:t>
            </a:r>
            <a:endParaRPr lang="zh-CN" altLang="en-US" sz="2000" dirty="0"/>
          </a:p>
        </p:txBody>
      </p:sp>
      <p:sp>
        <p:nvSpPr>
          <p:cNvPr id="12" name="箭头: 右 11">
            <a:extLst>
              <a:ext uri="{FF2B5EF4-FFF2-40B4-BE49-F238E27FC236}">
                <a16:creationId xmlns:a16="http://schemas.microsoft.com/office/drawing/2014/main" id="{3BD607F4-A9F3-132A-B063-A25F7E844AC0}"/>
              </a:ext>
            </a:extLst>
          </p:cNvPr>
          <p:cNvSpPr/>
          <p:nvPr/>
        </p:nvSpPr>
        <p:spPr>
          <a:xfrm>
            <a:off x="5666763" y="3058167"/>
            <a:ext cx="469204" cy="293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6131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a:xfrm>
            <a:off x="423484" y="198251"/>
            <a:ext cx="5078333" cy="668431"/>
          </a:xfrm>
        </p:spPr>
        <p:txBody>
          <a:bodyPr>
            <a:normAutofit/>
          </a:bodyPr>
          <a:lstStyle/>
          <a:p>
            <a:r>
              <a:rPr lang="zh-CN" altLang="en-US" dirty="0">
                <a:cs typeface="Times New Roman" panose="02020603050405020304" pitchFamily="18" charset="0"/>
              </a:rPr>
              <a:t>方法存在的不足</a:t>
            </a:r>
            <a:r>
              <a:rPr lang="en-US" altLang="zh-CN" dirty="0">
                <a:cs typeface="Times New Roman" panose="02020603050405020304" pitchFamily="18" charset="0"/>
              </a:rPr>
              <a:t>-</a:t>
            </a:r>
            <a:r>
              <a:rPr lang="zh-CN" altLang="en-US" dirty="0">
                <a:cs typeface="Times New Roman" panose="02020603050405020304" pitchFamily="18" charset="0"/>
              </a:rPr>
              <a:t>解决方法</a:t>
            </a:r>
            <a:endParaRPr lang="zh-CN" altLang="en-US" dirty="0"/>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37</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a16="http://schemas.microsoft.com/office/drawing/2014/main" id="{A4B0439A-FAAF-272A-F73A-92E039272CB3}"/>
              </a:ext>
            </a:extLst>
          </p:cNvPr>
          <p:cNvSpPr txBox="1"/>
          <p:nvPr/>
        </p:nvSpPr>
        <p:spPr>
          <a:xfrm>
            <a:off x="423484" y="1107347"/>
            <a:ext cx="5188751" cy="4175182"/>
          </a:xfrm>
          <a:prstGeom prst="rect">
            <a:avLst/>
          </a:prstGeom>
          <a:noFill/>
        </p:spPr>
        <p:txBody>
          <a:bodyPr wrap="square" rtlCol="0">
            <a:spAutoFit/>
          </a:bodyPr>
          <a:lstStyle/>
          <a:p>
            <a:pPr marL="0" indent="0" algn="just">
              <a:lnSpc>
                <a:spcPct val="150000"/>
              </a:lnSpc>
              <a:buNone/>
            </a:pPr>
            <a:r>
              <a:rPr lang="zh-CN" altLang="zh-CN" sz="2000" dirty="0">
                <a:effectLst/>
                <a:latin typeface="黑体" panose="02010609060101010101" pitchFamily="49" charset="-122"/>
                <a:ea typeface="黑体" panose="02010609060101010101" pitchFamily="49" charset="-122"/>
                <a:cs typeface="Times New Roman" panose="02020603050405020304" pitchFamily="18" charset="0"/>
              </a:rPr>
              <a:t>现有方法通过堆叠一系列采用单一建模方式的时空图卷积模块来提取骨架序列的时空特征，此类结构的网络难以全面地对动作进行时空表征，具有潜在的歧视性，且不利于充分挖掘具有耦合性的时空特征</a:t>
            </a:r>
            <a:r>
              <a:rPr lang="zh-CN" altLang="en-US" sz="2000" dirty="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2000" dirty="0">
              <a:effectLst/>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zh-CN" sz="2000" dirty="0">
                <a:effectLst/>
                <a:latin typeface="黑体" panose="02010609060101010101" pitchFamily="49" charset="-122"/>
                <a:ea typeface="黑体" panose="02010609060101010101" pitchFamily="49" charset="-122"/>
                <a:cs typeface="Times New Roman" panose="02020603050405020304" pitchFamily="18" charset="0"/>
              </a:rPr>
              <a:t>人体骨架序列的多尺度时空特征的提取需要耗费大量计算资源且对于提取出的特征的聚合不够充分。</a:t>
            </a:r>
            <a:endParaRPr lang="en-US" altLang="zh-CN" sz="20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0">
            <a:extLst>
              <a:ext uri="{FF2B5EF4-FFF2-40B4-BE49-F238E27FC236}">
                <a16:creationId xmlns:a16="http://schemas.microsoft.com/office/drawing/2014/main" id="{BF0D9822-F592-A939-2F96-477B451B2FAB}"/>
              </a:ext>
            </a:extLst>
          </p:cNvPr>
          <p:cNvSpPr txBox="1"/>
          <p:nvPr/>
        </p:nvSpPr>
        <p:spPr>
          <a:xfrm>
            <a:off x="6190496" y="1107347"/>
            <a:ext cx="5188751" cy="4043864"/>
          </a:xfrm>
          <a:prstGeom prst="rect">
            <a:avLst/>
          </a:prstGeom>
          <a:noFill/>
        </p:spPr>
        <p:txBody>
          <a:bodyPr wrap="square" rtlCol="0">
            <a:spAutoFit/>
          </a:bodyPr>
          <a:lstStyle/>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尝试多种时空建模方式以对骨架序列数据进行全面性时空表征</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强化特征的聚合能力</a:t>
            </a:r>
            <a:endParaRPr lang="en-US" altLang="zh-CN"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箭头: 右 11">
            <a:extLst>
              <a:ext uri="{FF2B5EF4-FFF2-40B4-BE49-F238E27FC236}">
                <a16:creationId xmlns:a16="http://schemas.microsoft.com/office/drawing/2014/main" id="{3BD607F4-A9F3-132A-B063-A25F7E844AC0}"/>
              </a:ext>
            </a:extLst>
          </p:cNvPr>
          <p:cNvSpPr/>
          <p:nvPr/>
        </p:nvSpPr>
        <p:spPr>
          <a:xfrm>
            <a:off x="5666763" y="3048133"/>
            <a:ext cx="469204" cy="293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2548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a:xfrm>
            <a:off x="423484" y="198251"/>
            <a:ext cx="5243279" cy="668431"/>
          </a:xfrm>
        </p:spPr>
        <p:txBody>
          <a:bodyPr>
            <a:noAutofit/>
          </a:bodyPr>
          <a:lstStyle/>
          <a:p>
            <a:r>
              <a:rPr lang="zh-CN" altLang="en-US" dirty="0">
                <a:latin typeface="Times New Roman" panose="02020603050405020304" pitchFamily="18" charset="0"/>
                <a:cs typeface="Times New Roman" panose="02020603050405020304" pitchFamily="18" charset="0"/>
              </a:rPr>
              <a:t>提高模型表征能力</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解决方法</a:t>
            </a:r>
            <a:endParaRPr lang="zh-CN" altLang="en-US" dirty="0"/>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38</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文本框 6">
            <a:extLst>
              <a:ext uri="{FF2B5EF4-FFF2-40B4-BE49-F238E27FC236}">
                <a16:creationId xmlns:a16="http://schemas.microsoft.com/office/drawing/2014/main" id="{A4B0439A-FAAF-272A-F73A-92E039272CB3}"/>
              </a:ext>
            </a:extLst>
          </p:cNvPr>
          <p:cNvSpPr txBox="1"/>
          <p:nvPr/>
        </p:nvSpPr>
        <p:spPr>
          <a:xfrm>
            <a:off x="423484" y="1107347"/>
            <a:ext cx="5188751" cy="1418915"/>
          </a:xfrm>
          <a:prstGeom prst="rect">
            <a:avLst/>
          </a:prstGeom>
          <a:noFill/>
        </p:spPr>
        <p:txBody>
          <a:bodyPr wrap="square" rtlCol="0">
            <a:spAutoFit/>
          </a:bodyPr>
          <a:lstStyle/>
          <a:p>
            <a:pPr marL="0" indent="0" algn="just">
              <a:lnSpc>
                <a:spcPct val="150000"/>
              </a:lnSpc>
              <a:buNone/>
            </a:pPr>
            <a:r>
              <a:rPr lang="zh-CN" altLang="en-US" sz="2000" dirty="0">
                <a:latin typeface="黑体" panose="02010609060101010101" pitchFamily="49" charset="-122"/>
                <a:ea typeface="黑体" panose="02010609060101010101" pitchFamily="49" charset="-122"/>
                <a:cs typeface="Times New Roman" panose="02020603050405020304" pitchFamily="18" charset="0"/>
              </a:rPr>
              <a:t>模型的核心在于学习特征的能力，对于骨架行为识别任务，具有鲁棒性、全面性的时空特征动作分类十分重要。</a:t>
            </a:r>
            <a:endParaRPr lang="en-US" altLang="zh-CN" sz="2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BF0D9822-F592-A939-2F96-477B451B2FAB}"/>
              </a:ext>
            </a:extLst>
          </p:cNvPr>
          <p:cNvSpPr txBox="1"/>
          <p:nvPr/>
        </p:nvSpPr>
        <p:spPr>
          <a:xfrm>
            <a:off x="6190496" y="1107347"/>
            <a:ext cx="5188751" cy="1781706"/>
          </a:xfrm>
          <a:prstGeom prst="rect">
            <a:avLst/>
          </a:prstGeom>
          <a:noFill/>
        </p:spPr>
        <p:txBody>
          <a:bodyPr wrap="square" rtlCol="0">
            <a:spAutoFit/>
          </a:bodyPr>
          <a:lstStyle/>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尝试多数据流和得分融合策略</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r>
              <a:rPr lang="zh-CN" altLang="en-US"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使用表征学习的思路，优化特征空间</a:t>
            </a:r>
            <a:endParaRPr lang="en-US" altLang="zh-CN" sz="2000"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箭头: 右 11">
            <a:extLst>
              <a:ext uri="{FF2B5EF4-FFF2-40B4-BE49-F238E27FC236}">
                <a16:creationId xmlns:a16="http://schemas.microsoft.com/office/drawing/2014/main" id="{3BD607F4-A9F3-132A-B063-A25F7E844AC0}"/>
              </a:ext>
            </a:extLst>
          </p:cNvPr>
          <p:cNvSpPr/>
          <p:nvPr/>
        </p:nvSpPr>
        <p:spPr>
          <a:xfrm>
            <a:off x="5666763" y="1462614"/>
            <a:ext cx="469204" cy="293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1815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论文贡献</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342900" indent="-342900" algn="just">
              <a:lnSpc>
                <a:spcPct val="150000"/>
              </a:lnSpc>
              <a:buFont typeface="+mj-lt"/>
              <a:buAutoNum type="arabicPeriod"/>
            </a:pP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提出了双路时空图卷积（</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Dual-path Spatial Temporal Graph Convolutional Network</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DST-GCN</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）框架用于学习骨架序列数据的全面性的时空</a:t>
            </a:r>
            <a:r>
              <a:rPr lang="zh-CN" altLang="en-US" sz="1800" kern="0" dirty="0">
                <a:effectLst/>
                <a:latin typeface="Times New Roman" panose="02020603050405020304" pitchFamily="18" charset="0"/>
                <a:ea typeface="黑体" panose="02010609060101010101" pitchFamily="49" charset="-122"/>
                <a:cs typeface="Times New Roman" panose="02020603050405020304" pitchFamily="18" charset="0"/>
              </a:rPr>
              <a:t>表达</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。其中，并行的两种不同的时空建模方式，即空时建模通路（</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Spatial Temporal Modeling Path</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STM-Path</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）和时空建模通路（</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Temporal Spatial Modeling Path</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TSM-Path</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），可以从骨架动作序列中提取出协同互补的时空特征。采用了多流骨架数据训练网络和得分融合策略，进一步提高模型的识别性能。</a:t>
            </a:r>
            <a:endPar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mj-lt"/>
              <a:buAutoNum type="arabicPeriod"/>
            </a:pP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在此框架下，为了提高网络提取和聚合特征的能力，分别提出了用于空间建模的加权自适应图卷积网络（</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Weighted Adaptive Graph Convolutional Network</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WA-GCN</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）和用于时间建模的增强型多尺度时间卷积网络（</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Enhanced Multi-Scale Temporal Convolutional Network</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EMS-TCN</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mj-lt"/>
              <a:buAutoNum type="arabicPeriod"/>
            </a:pP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此外，为了分辨出相似性的动作，提出了基于标准欧氏距离的成对高斯损失（</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Standard Euclidean Distance based Pairwise Gaussian Loss</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SEG-PGL</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）用于优化模型参数以学习更具有判别性的特征分布空间。</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11/23/2023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39</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03043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科研工作</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457200" indent="-457200">
              <a:lnSpc>
                <a:spcPct val="150000"/>
              </a:lnSpc>
              <a:buFont typeface="+mj-lt"/>
              <a:buAutoNum type="arabicPeriod"/>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Fang Ren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Chao Tang*, Anyang Tong, Wenjian Wang ,Skeleton-Based Human Action Recognition by Fusing Attention Based Three-stream Convolutional Neural Network and SVM. </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Multimedia Tools and Applications (SCI</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收录</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 JCR Q2, IF 3.6, CCF C</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类推荐期刊</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在线出版</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p>
          <a:p>
            <a:pPr marL="457200" indent="-457200">
              <a:lnSpc>
                <a:spcPct val="150000"/>
              </a:lnSpc>
              <a:buFont typeface="+mj-lt"/>
              <a:buAutoNum type="arabicPeriod"/>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Fang Ren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Chao Tang*, Anyang Tong, Wenjian Wang ,Learning Comprehensive Spatiotemporal Representations for Skeleton-based Action Recognition. </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IEEE Transactions on Circuits and Systems for Video Technology (SCI</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收录</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 JCR Q1, IF 8.4, CCF B</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类推荐期刊</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 (In Peer Review) </a:t>
            </a:r>
          </a:p>
          <a:p>
            <a:pPr marL="457200" indent="-457200">
              <a:lnSpc>
                <a:spcPct val="150000"/>
              </a:lnSpc>
              <a:buFont typeface="+mj-lt"/>
              <a:buAutoNum type="arabicPeriod"/>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Fang Ren</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Chao Tang*, Anyang Tong, Wenjian Wang , </a:t>
            </a:r>
            <a:r>
              <a:rPr lang="en-US" altLang="zh-CN" kern="100" dirty="0">
                <a:effectLst/>
                <a:latin typeface="Times New Roman" panose="02020603050405020304" pitchFamily="18" charset="0"/>
                <a:cs typeface="Times New Roman" panose="02020603050405020304" pitchFamily="18" charset="0"/>
              </a:rPr>
              <a:t>Dual-path Spatio-temporal Modeling Network with Supervised Contrastive Learning for Skeleton-based Action Recognition. </a:t>
            </a:r>
            <a:r>
              <a:rPr lang="en-US" altLang="zh-CN" kern="100" dirty="0">
                <a:solidFill>
                  <a:schemeClr val="accent1"/>
                </a:solidFill>
                <a:effectLst/>
                <a:latin typeface="Times New Roman" panose="02020603050405020304" pitchFamily="18" charset="0"/>
                <a:cs typeface="Times New Roman" panose="02020603050405020304" pitchFamily="18" charset="0"/>
              </a:rPr>
              <a:t>(</a:t>
            </a:r>
            <a:r>
              <a:rPr lang="zh-CN" altLang="en-US" kern="100" dirty="0">
                <a:solidFill>
                  <a:schemeClr val="accent1"/>
                </a:solidFill>
                <a:effectLst/>
                <a:latin typeface="黑体" panose="02010609060101010101" pitchFamily="49" charset="-122"/>
                <a:ea typeface="黑体" panose="02010609060101010101" pitchFamily="49" charset="-122"/>
                <a:cs typeface="Times New Roman" panose="02020603050405020304" pitchFamily="18" charset="0"/>
              </a:rPr>
              <a:t>撰写初稿中</a:t>
            </a:r>
            <a:r>
              <a:rPr lang="en-US" altLang="zh-CN" kern="100" dirty="0">
                <a:solidFill>
                  <a:schemeClr val="accent1"/>
                </a:solidFill>
                <a:effectLst/>
                <a:latin typeface="Times New Roman" panose="02020603050405020304" pitchFamily="18" charset="0"/>
                <a:cs typeface="Times New Roman" panose="02020603050405020304" pitchFamily="18" charset="0"/>
              </a:rPr>
              <a:t>)</a:t>
            </a:r>
            <a:endParaRPr lang="en-US" altLang="zh-CN" kern="100" dirty="0">
              <a:solidFill>
                <a:schemeClr val="accent1"/>
              </a:solidFill>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一种基于全面性时空表征的骨架人体行为识别方法（申请中）</a:t>
            </a:r>
            <a:br>
              <a:rPr lang="zh-CN" altLang="en-US" dirty="0">
                <a:latin typeface="Times New Roman" panose="02020603050405020304" pitchFamily="18" charset="0"/>
                <a:ea typeface="黑体" panose="02010609060101010101" pitchFamily="49" charset="-122"/>
                <a:cs typeface="Times New Roman" panose="02020603050405020304" pitchFamily="18" charset="0"/>
              </a:rPr>
            </a:br>
            <a:r>
              <a:rPr lang="zh-CN" altLang="en-US" dirty="0">
                <a:latin typeface="Times New Roman" panose="02020603050405020304" pitchFamily="18" charset="0"/>
                <a:ea typeface="黑体" panose="02010609060101010101" pitchFamily="49" charset="-122"/>
                <a:cs typeface="Times New Roman" panose="02020603050405020304" pitchFamily="18" charset="0"/>
              </a:rPr>
              <a:t>唐超，任放，童安炀</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a:t>
            </a:fld>
            <a:endParaRPr lang="en-US" altLang="zh-CN"/>
          </a:p>
        </p:txBody>
      </p:sp>
    </p:spTree>
    <p:extLst>
      <p:ext uri="{BB962C8B-B14F-4D97-AF65-F5344CB8AC3E}">
        <p14:creationId xmlns:p14="http://schemas.microsoft.com/office/powerpoint/2010/main" val="231083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模型结构</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基于对骨架行为的分析和当前基于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方法的调研，我们提出以下方法去提取骨架行为中的时空信息。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15. Overview of this work</a:t>
            </a: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11/23/2023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40</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a:extLst>
              <a:ext uri="{FF2B5EF4-FFF2-40B4-BE49-F238E27FC236}">
                <a16:creationId xmlns:a16="http://schemas.microsoft.com/office/drawing/2014/main" id="{E839355B-EC1C-1E87-424E-292642904511}"/>
              </a:ext>
            </a:extLst>
          </p:cNvPr>
          <p:cNvPicPr>
            <a:picLocks noChangeAspect="1"/>
          </p:cNvPicPr>
          <p:nvPr/>
        </p:nvPicPr>
        <p:blipFill>
          <a:blip r:embed="rId2"/>
          <a:stretch>
            <a:fillRect/>
          </a:stretch>
        </p:blipFill>
        <p:spPr>
          <a:xfrm>
            <a:off x="1807534" y="1916706"/>
            <a:ext cx="8576932" cy="3820698"/>
          </a:xfrm>
          <a:prstGeom prst="rect">
            <a:avLst/>
          </a:prstGeom>
        </p:spPr>
      </p:pic>
    </p:spTree>
    <p:extLst>
      <p:ext uri="{BB962C8B-B14F-4D97-AF65-F5344CB8AC3E}">
        <p14:creationId xmlns:p14="http://schemas.microsoft.com/office/powerpoint/2010/main" val="1316037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动机</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：人体骨架行为在空间和时间两个维度表现出具有耦合性的时空特征，为了能提取出协同互补的动作特征，我们提出两种时空建模方式，即</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Spatial Temporal Modeling Path</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STM-Path</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Temporal Spatial Modeling Path</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TSM-Path</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，并采用双路并行的结构以构成</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Dual-path Spatial Temporal Graph Convolutional Network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DST-GCN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16. Overview of DST-GCN</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41</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0131E639-7460-EC0D-407A-89D0BB75D094}"/>
              </a:ext>
            </a:extLst>
          </p:cNvPr>
          <p:cNvPicPr>
            <a:picLocks noChangeAspect="1"/>
          </p:cNvPicPr>
          <p:nvPr/>
        </p:nvPicPr>
        <p:blipFill>
          <a:blip r:embed="rId2"/>
          <a:stretch>
            <a:fillRect/>
          </a:stretch>
        </p:blipFill>
        <p:spPr>
          <a:xfrm>
            <a:off x="666787" y="3344357"/>
            <a:ext cx="10904690" cy="2293339"/>
          </a:xfrm>
          <a:prstGeom prst="rect">
            <a:avLst/>
          </a:prstGeom>
        </p:spPr>
      </p:pic>
    </p:spTree>
    <p:extLst>
      <p:ext uri="{BB962C8B-B14F-4D97-AF65-F5344CB8AC3E}">
        <p14:creationId xmlns:p14="http://schemas.microsoft.com/office/powerpoint/2010/main" val="4241889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好处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针对时空特征的耦合性设计了</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DST-GCN</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，该框架采用同质异构的双路时空建模网络，可以消除单一的时空建模方式存在潜在的歧视性，充分挖掘时空特征间的相关性。</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STM-Path</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TSM-Path</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这两种时空建模方式可以提供协同互补的时空特征表达，有利于全面地对动作进行时空表征。</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对于每一</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个数据流</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通路获得预测结果进行加权得分融合以获取最终的动作预测类别，这有效地提高模型的鲁棒性和泛化能力。</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双路并行的结构拓宽模型的宽度增加了模型部署的灵活性，提高网络的并行性，同时也避免了过深的网络层数会带来的过拟合的现象。</a:t>
            </a: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42</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91687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F785F588-39A1-4EAB-1695-B766DEA7DB1E}"/>
              </a:ext>
            </a:extLst>
          </p:cNvPr>
          <p:cNvSpPr/>
          <p:nvPr/>
        </p:nvSpPr>
        <p:spPr>
          <a:xfrm>
            <a:off x="414606" y="2266085"/>
            <a:ext cx="7024881" cy="3578693"/>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WA-GCN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动机</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：不同分区的结点具有现实的语义，为了更好地聚合人体骨架的空间特征，我们设计了加权自适应图卷积（</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Weighted Adaptive Graph Convolutional Network</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WA-GCN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表示现实中人体关节的物理连接，</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固定权值。</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由全体样本训练而来的，能获取任意结点之间的空间联系。</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由上层特征所决定，以获取对动作分类有益的结点信息。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根据不同分区策略的结点信息进行加权。</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                                                                                                                                    Figure 17. Overview of WA-GCN</a:t>
            </a: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43</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BDDDF30B-E584-1032-F2AE-2CCF6A016A11}"/>
              </a:ext>
            </a:extLst>
          </p:cNvPr>
          <p:cNvGraphicFramePr>
            <a:graphicFrameLocks noChangeAspect="1"/>
          </p:cNvGraphicFramePr>
          <p:nvPr>
            <p:extLst>
              <p:ext uri="{D42A27DB-BD31-4B8C-83A1-F6EECF244321}">
                <p14:modId xmlns:p14="http://schemas.microsoft.com/office/powerpoint/2010/main" val="792536794"/>
              </p:ext>
            </p:extLst>
          </p:nvPr>
        </p:nvGraphicFramePr>
        <p:xfrm>
          <a:off x="1148056" y="2451899"/>
          <a:ext cx="3175000" cy="685800"/>
        </p:xfrm>
        <a:graphic>
          <a:graphicData uri="http://schemas.openxmlformats.org/presentationml/2006/ole">
            <mc:AlternateContent xmlns:mc="http://schemas.openxmlformats.org/markup-compatibility/2006">
              <mc:Choice xmlns:v="urn:schemas-microsoft-com:vml" Requires="v">
                <p:oleObj name="Equation" r:id="rId2" imgW="3174840" imgH="685800" progId="Equation.DSMT4">
                  <p:embed/>
                </p:oleObj>
              </mc:Choice>
              <mc:Fallback>
                <p:oleObj name="Equation" r:id="rId2" imgW="3174840" imgH="685800" progId="Equation.DSMT4">
                  <p:embed/>
                  <p:pic>
                    <p:nvPicPr>
                      <p:cNvPr id="0" name=""/>
                      <p:cNvPicPr/>
                      <p:nvPr/>
                    </p:nvPicPr>
                    <p:blipFill>
                      <a:blip r:embed="rId3"/>
                      <a:stretch>
                        <a:fillRect/>
                      </a:stretch>
                    </p:blipFill>
                    <p:spPr>
                      <a:xfrm>
                        <a:off x="1148056" y="2451899"/>
                        <a:ext cx="3175000" cy="68580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3265F014-B89D-62A3-9124-FBB91738783F}"/>
              </a:ext>
            </a:extLst>
          </p:cNvPr>
          <p:cNvSpPr txBox="1"/>
          <p:nvPr/>
        </p:nvSpPr>
        <p:spPr>
          <a:xfrm>
            <a:off x="5181600" y="2594744"/>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13</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BC13D8F9-0354-575B-93A0-E2301FA2D1B7}"/>
              </a:ext>
            </a:extLst>
          </p:cNvPr>
          <p:cNvGraphicFramePr>
            <a:graphicFrameLocks noChangeAspect="1"/>
          </p:cNvGraphicFramePr>
          <p:nvPr>
            <p:extLst>
              <p:ext uri="{D42A27DB-BD31-4B8C-83A1-F6EECF244321}">
                <p14:modId xmlns:p14="http://schemas.microsoft.com/office/powerpoint/2010/main" val="3336980777"/>
              </p:ext>
            </p:extLst>
          </p:nvPr>
        </p:nvGraphicFramePr>
        <p:xfrm>
          <a:off x="505410" y="3461649"/>
          <a:ext cx="279400" cy="330200"/>
        </p:xfrm>
        <a:graphic>
          <a:graphicData uri="http://schemas.openxmlformats.org/presentationml/2006/ole">
            <mc:AlternateContent xmlns:mc="http://schemas.openxmlformats.org/markup-compatibility/2006">
              <mc:Choice xmlns:v="urn:schemas-microsoft-com:vml" Requires="v">
                <p:oleObj name="Equation" r:id="rId4" imgW="279360" imgH="330120" progId="Equation.DSMT4">
                  <p:embed/>
                </p:oleObj>
              </mc:Choice>
              <mc:Fallback>
                <p:oleObj name="Equation" r:id="rId4" imgW="279360" imgH="330120" progId="Equation.DSMT4">
                  <p:embed/>
                  <p:pic>
                    <p:nvPicPr>
                      <p:cNvPr id="0" name=""/>
                      <p:cNvPicPr/>
                      <p:nvPr/>
                    </p:nvPicPr>
                    <p:blipFill>
                      <a:blip r:embed="rId5"/>
                      <a:stretch>
                        <a:fillRect/>
                      </a:stretch>
                    </p:blipFill>
                    <p:spPr>
                      <a:xfrm>
                        <a:off x="505410" y="3461649"/>
                        <a:ext cx="279400" cy="3302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8B26CB48-7D39-75A1-34F7-3CFAC7E3F85B}"/>
              </a:ext>
            </a:extLst>
          </p:cNvPr>
          <p:cNvGraphicFramePr>
            <a:graphicFrameLocks noChangeAspect="1"/>
          </p:cNvGraphicFramePr>
          <p:nvPr>
            <p:extLst>
              <p:ext uri="{D42A27DB-BD31-4B8C-83A1-F6EECF244321}">
                <p14:modId xmlns:p14="http://schemas.microsoft.com/office/powerpoint/2010/main" val="79693226"/>
              </p:ext>
            </p:extLst>
          </p:nvPr>
        </p:nvGraphicFramePr>
        <p:xfrm>
          <a:off x="505410" y="4079056"/>
          <a:ext cx="279400" cy="330200"/>
        </p:xfrm>
        <a:graphic>
          <a:graphicData uri="http://schemas.openxmlformats.org/presentationml/2006/ole">
            <mc:AlternateContent xmlns:mc="http://schemas.openxmlformats.org/markup-compatibility/2006">
              <mc:Choice xmlns:v="urn:schemas-microsoft-com:vml" Requires="v">
                <p:oleObj name="Equation" r:id="rId6" imgW="279360" imgH="330120" progId="Equation.DSMT4">
                  <p:embed/>
                </p:oleObj>
              </mc:Choice>
              <mc:Fallback>
                <p:oleObj name="Equation" r:id="rId6" imgW="279360" imgH="330120" progId="Equation.DSMT4">
                  <p:embed/>
                  <p:pic>
                    <p:nvPicPr>
                      <p:cNvPr id="0" name=""/>
                      <p:cNvPicPr/>
                      <p:nvPr/>
                    </p:nvPicPr>
                    <p:blipFill>
                      <a:blip r:embed="rId7"/>
                      <a:stretch>
                        <a:fillRect/>
                      </a:stretch>
                    </p:blipFill>
                    <p:spPr>
                      <a:xfrm>
                        <a:off x="505410" y="4079056"/>
                        <a:ext cx="279400" cy="3302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B4B1D42A-891B-C841-74BB-C59A0316A2D1}"/>
              </a:ext>
            </a:extLst>
          </p:cNvPr>
          <p:cNvGraphicFramePr>
            <a:graphicFrameLocks noChangeAspect="1"/>
          </p:cNvGraphicFramePr>
          <p:nvPr>
            <p:extLst>
              <p:ext uri="{D42A27DB-BD31-4B8C-83A1-F6EECF244321}">
                <p14:modId xmlns:p14="http://schemas.microsoft.com/office/powerpoint/2010/main" val="2846879485"/>
              </p:ext>
            </p:extLst>
          </p:nvPr>
        </p:nvGraphicFramePr>
        <p:xfrm>
          <a:off x="498475" y="4635714"/>
          <a:ext cx="292100" cy="330200"/>
        </p:xfrm>
        <a:graphic>
          <a:graphicData uri="http://schemas.openxmlformats.org/presentationml/2006/ole">
            <mc:AlternateContent xmlns:mc="http://schemas.openxmlformats.org/markup-compatibility/2006">
              <mc:Choice xmlns:v="urn:schemas-microsoft-com:vml" Requires="v">
                <p:oleObj name="Equation" r:id="rId8" imgW="291960" imgH="330120" progId="Equation.DSMT4">
                  <p:embed/>
                </p:oleObj>
              </mc:Choice>
              <mc:Fallback>
                <p:oleObj name="Equation" r:id="rId8" imgW="291960" imgH="330120" progId="Equation.DSMT4">
                  <p:embed/>
                  <p:pic>
                    <p:nvPicPr>
                      <p:cNvPr id="0" name=""/>
                      <p:cNvPicPr/>
                      <p:nvPr/>
                    </p:nvPicPr>
                    <p:blipFill>
                      <a:blip r:embed="rId9"/>
                      <a:stretch>
                        <a:fillRect/>
                      </a:stretch>
                    </p:blipFill>
                    <p:spPr>
                      <a:xfrm>
                        <a:off x="498475" y="4635714"/>
                        <a:ext cx="292100" cy="3302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B5F35E62-360C-3BB2-BA6C-3E4F724F8994}"/>
              </a:ext>
            </a:extLst>
          </p:cNvPr>
          <p:cNvGraphicFramePr>
            <a:graphicFrameLocks noChangeAspect="1"/>
          </p:cNvGraphicFramePr>
          <p:nvPr>
            <p:extLst>
              <p:ext uri="{D42A27DB-BD31-4B8C-83A1-F6EECF244321}">
                <p14:modId xmlns:p14="http://schemas.microsoft.com/office/powerpoint/2010/main" val="4289011408"/>
              </p:ext>
            </p:extLst>
          </p:nvPr>
        </p:nvGraphicFramePr>
        <p:xfrm>
          <a:off x="511328" y="5195869"/>
          <a:ext cx="279400" cy="330200"/>
        </p:xfrm>
        <a:graphic>
          <a:graphicData uri="http://schemas.openxmlformats.org/presentationml/2006/ole">
            <mc:AlternateContent xmlns:mc="http://schemas.openxmlformats.org/markup-compatibility/2006">
              <mc:Choice xmlns:v="urn:schemas-microsoft-com:vml" Requires="v">
                <p:oleObj name="Equation" r:id="rId10" imgW="279360" imgH="330120" progId="Equation.DSMT4">
                  <p:embed/>
                </p:oleObj>
              </mc:Choice>
              <mc:Fallback>
                <p:oleObj name="Equation" r:id="rId10" imgW="279360" imgH="330120" progId="Equation.DSMT4">
                  <p:embed/>
                  <p:pic>
                    <p:nvPicPr>
                      <p:cNvPr id="0" name=""/>
                      <p:cNvPicPr/>
                      <p:nvPr/>
                    </p:nvPicPr>
                    <p:blipFill>
                      <a:blip r:embed="rId11"/>
                      <a:stretch>
                        <a:fillRect/>
                      </a:stretch>
                    </p:blipFill>
                    <p:spPr>
                      <a:xfrm>
                        <a:off x="511328" y="5195869"/>
                        <a:ext cx="279400" cy="330200"/>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F12E0ABB-174F-F244-A695-BAD5790654BF}"/>
              </a:ext>
            </a:extLst>
          </p:cNvPr>
          <p:cNvPicPr>
            <a:picLocks noChangeAspect="1"/>
          </p:cNvPicPr>
          <p:nvPr/>
        </p:nvPicPr>
        <p:blipFill>
          <a:blip r:embed="rId12"/>
          <a:stretch>
            <a:fillRect/>
          </a:stretch>
        </p:blipFill>
        <p:spPr>
          <a:xfrm>
            <a:off x="7747728" y="2324258"/>
            <a:ext cx="3765916" cy="3462345"/>
          </a:xfrm>
          <a:prstGeom prst="rect">
            <a:avLst/>
          </a:prstGeom>
        </p:spPr>
      </p:pic>
    </p:spTree>
    <p:extLst>
      <p:ext uri="{BB962C8B-B14F-4D97-AF65-F5344CB8AC3E}">
        <p14:creationId xmlns:p14="http://schemas.microsoft.com/office/powerpoint/2010/main" val="2373586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WA-GCN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好处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：所提</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出的</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WA-GCN</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考虑到不同分区策略的结点对于动作识别的重要性不同，设置了一个可学习的权重参数，并结合了自适应拓扑图，可以高效，灵活地学习人体骨架中结点的空间拓扑关系，兼顾了模型复杂度和识别精度。</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44</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960214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72E29F6E-839B-E8B0-5A9C-6F85802AC151}"/>
              </a:ext>
            </a:extLst>
          </p:cNvPr>
          <p:cNvSpPr/>
          <p:nvPr/>
        </p:nvSpPr>
        <p:spPr>
          <a:xfrm>
            <a:off x="414606" y="2266086"/>
            <a:ext cx="7024881" cy="2913198"/>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EMS-TCN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动机</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：为了在提取多尺度时间特征的同时，利用先验知识强化特征聚合能力，我们提出了增强型多尺度时间卷积网络（</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Enhanced Multi-Scale Temporal Convolutional Network</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EMS-TCN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               表示膨胀率为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，卷积核为          的卷积操作。</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表示按通道数进行拼接。</a:t>
            </a: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                                                                                                                               Figure 18. Overview of EMS-TCN</a:t>
            </a: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45</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71F392EF-D889-D2C6-4F49-EFE0F92B3B5A}"/>
              </a:ext>
            </a:extLst>
          </p:cNvPr>
          <p:cNvGraphicFramePr>
            <a:graphicFrameLocks noChangeAspect="1"/>
          </p:cNvGraphicFramePr>
          <p:nvPr>
            <p:extLst>
              <p:ext uri="{D42A27DB-BD31-4B8C-83A1-F6EECF244321}">
                <p14:modId xmlns:p14="http://schemas.microsoft.com/office/powerpoint/2010/main" val="2206558036"/>
              </p:ext>
            </p:extLst>
          </p:nvPr>
        </p:nvGraphicFramePr>
        <p:xfrm>
          <a:off x="503796" y="2324628"/>
          <a:ext cx="5816600" cy="355600"/>
        </p:xfrm>
        <a:graphic>
          <a:graphicData uri="http://schemas.openxmlformats.org/presentationml/2006/ole">
            <mc:AlternateContent xmlns:mc="http://schemas.openxmlformats.org/markup-compatibility/2006">
              <mc:Choice xmlns:v="urn:schemas-microsoft-com:vml" Requires="v">
                <p:oleObj name="Equation" r:id="rId2" imgW="5816520" imgH="355320" progId="Equation.DSMT4">
                  <p:embed/>
                </p:oleObj>
              </mc:Choice>
              <mc:Fallback>
                <p:oleObj name="Equation" r:id="rId2" imgW="5816520" imgH="355320" progId="Equation.DSMT4">
                  <p:embed/>
                  <p:pic>
                    <p:nvPicPr>
                      <p:cNvPr id="0" name=""/>
                      <p:cNvPicPr/>
                      <p:nvPr/>
                    </p:nvPicPr>
                    <p:blipFill>
                      <a:blip r:embed="rId3"/>
                      <a:stretch>
                        <a:fillRect/>
                      </a:stretch>
                    </p:blipFill>
                    <p:spPr>
                      <a:xfrm>
                        <a:off x="503796" y="2324628"/>
                        <a:ext cx="5816600" cy="3556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D142B81-E5DF-518A-1F3D-4EE15ED63E8D}"/>
              </a:ext>
            </a:extLst>
          </p:cNvPr>
          <p:cNvGraphicFramePr>
            <a:graphicFrameLocks noChangeAspect="1"/>
          </p:cNvGraphicFramePr>
          <p:nvPr>
            <p:extLst>
              <p:ext uri="{D42A27DB-BD31-4B8C-83A1-F6EECF244321}">
                <p14:modId xmlns:p14="http://schemas.microsoft.com/office/powerpoint/2010/main" val="149706737"/>
              </p:ext>
            </p:extLst>
          </p:nvPr>
        </p:nvGraphicFramePr>
        <p:xfrm>
          <a:off x="503796" y="2918606"/>
          <a:ext cx="5791200" cy="381000"/>
        </p:xfrm>
        <a:graphic>
          <a:graphicData uri="http://schemas.openxmlformats.org/presentationml/2006/ole">
            <mc:AlternateContent xmlns:mc="http://schemas.openxmlformats.org/markup-compatibility/2006">
              <mc:Choice xmlns:v="urn:schemas-microsoft-com:vml" Requires="v">
                <p:oleObj name="Equation" r:id="rId4" imgW="5790960" imgH="380880" progId="Equation.DSMT4">
                  <p:embed/>
                </p:oleObj>
              </mc:Choice>
              <mc:Fallback>
                <p:oleObj name="Equation" r:id="rId4" imgW="5790960" imgH="380880" progId="Equation.DSMT4">
                  <p:embed/>
                  <p:pic>
                    <p:nvPicPr>
                      <p:cNvPr id="0" name=""/>
                      <p:cNvPicPr/>
                      <p:nvPr/>
                    </p:nvPicPr>
                    <p:blipFill>
                      <a:blip r:embed="rId5"/>
                      <a:stretch>
                        <a:fillRect/>
                      </a:stretch>
                    </p:blipFill>
                    <p:spPr>
                      <a:xfrm>
                        <a:off x="503796" y="2918606"/>
                        <a:ext cx="5791200" cy="3810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C457D776-FD76-9886-9851-D971502B9057}"/>
              </a:ext>
            </a:extLst>
          </p:cNvPr>
          <p:cNvGraphicFramePr>
            <a:graphicFrameLocks noChangeAspect="1"/>
          </p:cNvGraphicFramePr>
          <p:nvPr>
            <p:extLst>
              <p:ext uri="{D42A27DB-BD31-4B8C-83A1-F6EECF244321}">
                <p14:modId xmlns:p14="http://schemas.microsoft.com/office/powerpoint/2010/main" val="1414835291"/>
              </p:ext>
            </p:extLst>
          </p:nvPr>
        </p:nvGraphicFramePr>
        <p:xfrm>
          <a:off x="503796" y="3458280"/>
          <a:ext cx="4127500" cy="381000"/>
        </p:xfrm>
        <a:graphic>
          <a:graphicData uri="http://schemas.openxmlformats.org/presentationml/2006/ole">
            <mc:AlternateContent xmlns:mc="http://schemas.openxmlformats.org/markup-compatibility/2006">
              <mc:Choice xmlns:v="urn:schemas-microsoft-com:vml" Requires="v">
                <p:oleObj name="Equation" r:id="rId6" imgW="4127400" imgH="380880" progId="Equation.DSMT4">
                  <p:embed/>
                </p:oleObj>
              </mc:Choice>
              <mc:Fallback>
                <p:oleObj name="Equation" r:id="rId6" imgW="4127400" imgH="380880" progId="Equation.DSMT4">
                  <p:embed/>
                  <p:pic>
                    <p:nvPicPr>
                      <p:cNvPr id="0" name=""/>
                      <p:cNvPicPr/>
                      <p:nvPr/>
                    </p:nvPicPr>
                    <p:blipFill>
                      <a:blip r:embed="rId7"/>
                      <a:stretch>
                        <a:fillRect/>
                      </a:stretch>
                    </p:blipFill>
                    <p:spPr>
                      <a:xfrm>
                        <a:off x="503796" y="3458280"/>
                        <a:ext cx="4127500" cy="381000"/>
                      </a:xfrm>
                      <a:prstGeom prst="rect">
                        <a:avLst/>
                      </a:prstGeom>
                    </p:spPr>
                  </p:pic>
                </p:oleObj>
              </mc:Fallback>
            </mc:AlternateContent>
          </a:graphicData>
        </a:graphic>
      </p:graphicFrame>
      <p:sp>
        <p:nvSpPr>
          <p:cNvPr id="13" name="文本框 12">
            <a:extLst>
              <a:ext uri="{FF2B5EF4-FFF2-40B4-BE49-F238E27FC236}">
                <a16:creationId xmlns:a16="http://schemas.microsoft.com/office/drawing/2014/main" id="{E5684712-AED1-326F-FC13-3DB0EFB33C10}"/>
              </a:ext>
            </a:extLst>
          </p:cNvPr>
          <p:cNvSpPr txBox="1"/>
          <p:nvPr/>
        </p:nvSpPr>
        <p:spPr>
          <a:xfrm>
            <a:off x="6407813" y="2302373"/>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14</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DA8B38EA-A212-CA16-4D16-A73031A5CF89}"/>
              </a:ext>
            </a:extLst>
          </p:cNvPr>
          <p:cNvSpPr txBox="1"/>
          <p:nvPr/>
        </p:nvSpPr>
        <p:spPr>
          <a:xfrm>
            <a:off x="6407813" y="2899496"/>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15</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5D8F7CDF-2611-A868-5880-B105FE3949F3}"/>
              </a:ext>
            </a:extLst>
          </p:cNvPr>
          <p:cNvSpPr txBox="1"/>
          <p:nvPr/>
        </p:nvSpPr>
        <p:spPr>
          <a:xfrm>
            <a:off x="6407813" y="3448725"/>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16</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6" name="对象 15">
            <a:extLst>
              <a:ext uri="{FF2B5EF4-FFF2-40B4-BE49-F238E27FC236}">
                <a16:creationId xmlns:a16="http://schemas.microsoft.com/office/drawing/2014/main" id="{801F5AAC-5996-45E1-E4F8-A36DECC9D780}"/>
              </a:ext>
            </a:extLst>
          </p:cNvPr>
          <p:cNvGraphicFramePr>
            <a:graphicFrameLocks noChangeAspect="1"/>
          </p:cNvGraphicFramePr>
          <p:nvPr>
            <p:extLst>
              <p:ext uri="{D42A27DB-BD31-4B8C-83A1-F6EECF244321}">
                <p14:modId xmlns:p14="http://schemas.microsoft.com/office/powerpoint/2010/main" val="3182048184"/>
              </p:ext>
            </p:extLst>
          </p:nvPr>
        </p:nvGraphicFramePr>
        <p:xfrm>
          <a:off x="1069390" y="4046533"/>
          <a:ext cx="838200" cy="355600"/>
        </p:xfrm>
        <a:graphic>
          <a:graphicData uri="http://schemas.openxmlformats.org/presentationml/2006/ole">
            <mc:AlternateContent xmlns:mc="http://schemas.openxmlformats.org/markup-compatibility/2006">
              <mc:Choice xmlns:v="urn:schemas-microsoft-com:vml" Requires="v">
                <p:oleObj name="Equation" r:id="rId8" imgW="838080" imgH="355320" progId="Equation.DSMT4">
                  <p:embed/>
                </p:oleObj>
              </mc:Choice>
              <mc:Fallback>
                <p:oleObj name="Equation" r:id="rId8" imgW="838080" imgH="355320" progId="Equation.DSMT4">
                  <p:embed/>
                  <p:pic>
                    <p:nvPicPr>
                      <p:cNvPr id="0" name=""/>
                      <p:cNvPicPr/>
                      <p:nvPr/>
                    </p:nvPicPr>
                    <p:blipFill>
                      <a:blip r:embed="rId9"/>
                      <a:stretch>
                        <a:fillRect/>
                      </a:stretch>
                    </p:blipFill>
                    <p:spPr>
                      <a:xfrm>
                        <a:off x="1069390" y="4046533"/>
                        <a:ext cx="838200" cy="3556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2467EC06-1545-8819-2222-8302DCC3B9B5}"/>
              </a:ext>
            </a:extLst>
          </p:cNvPr>
          <p:cNvGraphicFramePr>
            <a:graphicFrameLocks noChangeAspect="1"/>
          </p:cNvGraphicFramePr>
          <p:nvPr>
            <p:extLst>
              <p:ext uri="{D42A27DB-BD31-4B8C-83A1-F6EECF244321}">
                <p14:modId xmlns:p14="http://schemas.microsoft.com/office/powerpoint/2010/main" val="1464741755"/>
              </p:ext>
            </p:extLst>
          </p:nvPr>
        </p:nvGraphicFramePr>
        <p:xfrm>
          <a:off x="4858313" y="4097333"/>
          <a:ext cx="546100" cy="254000"/>
        </p:xfrm>
        <a:graphic>
          <a:graphicData uri="http://schemas.openxmlformats.org/presentationml/2006/ole">
            <mc:AlternateContent xmlns:mc="http://schemas.openxmlformats.org/markup-compatibility/2006">
              <mc:Choice xmlns:v="urn:schemas-microsoft-com:vml" Requires="v">
                <p:oleObj name="Equation" r:id="rId10" imgW="545760" imgH="253800" progId="Equation.DSMT4">
                  <p:embed/>
                </p:oleObj>
              </mc:Choice>
              <mc:Fallback>
                <p:oleObj name="Equation" r:id="rId10" imgW="545760" imgH="253800" progId="Equation.DSMT4">
                  <p:embed/>
                  <p:pic>
                    <p:nvPicPr>
                      <p:cNvPr id="0" name=""/>
                      <p:cNvPicPr/>
                      <p:nvPr/>
                    </p:nvPicPr>
                    <p:blipFill>
                      <a:blip r:embed="rId11"/>
                      <a:stretch>
                        <a:fillRect/>
                      </a:stretch>
                    </p:blipFill>
                    <p:spPr>
                      <a:xfrm>
                        <a:off x="4858313" y="4097333"/>
                        <a:ext cx="546100" cy="254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1B9EEC58-4FB9-A7D7-BCF2-1027AE402667}"/>
              </a:ext>
            </a:extLst>
          </p:cNvPr>
          <p:cNvGraphicFramePr>
            <a:graphicFrameLocks noChangeAspect="1"/>
          </p:cNvGraphicFramePr>
          <p:nvPr>
            <p:extLst>
              <p:ext uri="{D42A27DB-BD31-4B8C-83A1-F6EECF244321}">
                <p14:modId xmlns:p14="http://schemas.microsoft.com/office/powerpoint/2010/main" val="3548122794"/>
              </p:ext>
            </p:extLst>
          </p:nvPr>
        </p:nvGraphicFramePr>
        <p:xfrm>
          <a:off x="503796" y="4682531"/>
          <a:ext cx="787400" cy="241300"/>
        </p:xfrm>
        <a:graphic>
          <a:graphicData uri="http://schemas.openxmlformats.org/presentationml/2006/ole">
            <mc:AlternateContent xmlns:mc="http://schemas.openxmlformats.org/markup-compatibility/2006">
              <mc:Choice xmlns:v="urn:schemas-microsoft-com:vml" Requires="v">
                <p:oleObj name="Equation" r:id="rId12" imgW="787320" imgH="241200" progId="Equation.DSMT4">
                  <p:embed/>
                </p:oleObj>
              </mc:Choice>
              <mc:Fallback>
                <p:oleObj name="Equation" r:id="rId12" imgW="787320" imgH="241200" progId="Equation.DSMT4">
                  <p:embed/>
                  <p:pic>
                    <p:nvPicPr>
                      <p:cNvPr id="0" name=""/>
                      <p:cNvPicPr/>
                      <p:nvPr/>
                    </p:nvPicPr>
                    <p:blipFill>
                      <a:blip r:embed="rId13"/>
                      <a:stretch>
                        <a:fillRect/>
                      </a:stretch>
                    </p:blipFill>
                    <p:spPr>
                      <a:xfrm>
                        <a:off x="503796" y="4682531"/>
                        <a:ext cx="787400" cy="241300"/>
                      </a:xfrm>
                      <a:prstGeom prst="rect">
                        <a:avLst/>
                      </a:prstGeom>
                    </p:spPr>
                  </p:pic>
                </p:oleObj>
              </mc:Fallback>
            </mc:AlternateContent>
          </a:graphicData>
        </a:graphic>
      </p:graphicFrame>
      <p:pic>
        <p:nvPicPr>
          <p:cNvPr id="9" name="图片 8">
            <a:extLst>
              <a:ext uri="{FF2B5EF4-FFF2-40B4-BE49-F238E27FC236}">
                <a16:creationId xmlns:a16="http://schemas.microsoft.com/office/drawing/2014/main" id="{1511C14E-5521-A74D-CA32-2D9F27359D02}"/>
              </a:ext>
            </a:extLst>
          </p:cNvPr>
          <p:cNvPicPr>
            <a:picLocks noChangeAspect="1"/>
          </p:cNvPicPr>
          <p:nvPr/>
        </p:nvPicPr>
        <p:blipFill>
          <a:blip r:embed="rId14"/>
          <a:stretch>
            <a:fillRect/>
          </a:stretch>
        </p:blipFill>
        <p:spPr>
          <a:xfrm>
            <a:off x="7552304" y="2300899"/>
            <a:ext cx="4362537" cy="2843571"/>
          </a:xfrm>
          <a:prstGeom prst="rect">
            <a:avLst/>
          </a:prstGeom>
        </p:spPr>
      </p:pic>
    </p:spTree>
    <p:extLst>
      <p:ext uri="{BB962C8B-B14F-4D97-AF65-F5344CB8AC3E}">
        <p14:creationId xmlns:p14="http://schemas.microsoft.com/office/powerpoint/2010/main" val="3368901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EMS-TCN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好处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：我们提出了增强型多尺度时间卷积网络（</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Enhanced Multi-Scale Temporal Convolutional Network</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EMS-TCN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），提取多尺度时间特征的同时，利用先验知识强化特征聚合能力。</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Figure 19. </a:t>
            </a:r>
            <a:r>
              <a:rPr lang="en-US" altLang="zh-CN" sz="1800" b="0" i="0" dirty="0">
                <a:solidFill>
                  <a:srgbClr val="000000"/>
                </a:solidFill>
                <a:effectLst/>
                <a:latin typeface="Times New Roman" panose="02020603050405020304" pitchFamily="18" charset="0"/>
                <a:cs typeface="Times New Roman" panose="02020603050405020304" pitchFamily="18" charset="0"/>
              </a:rPr>
              <a:t>Development of temporal convolutional network</a:t>
            </a:r>
            <a:endParaRPr lang="en-US" altLang="zh-CN" sz="1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46</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3CB9620A-38CE-91BA-EABA-874C8691F085}"/>
              </a:ext>
            </a:extLst>
          </p:cNvPr>
          <p:cNvPicPr>
            <a:picLocks noChangeAspect="1"/>
          </p:cNvPicPr>
          <p:nvPr/>
        </p:nvPicPr>
        <p:blipFill>
          <a:blip r:embed="rId2"/>
          <a:stretch>
            <a:fillRect/>
          </a:stretch>
        </p:blipFill>
        <p:spPr>
          <a:xfrm>
            <a:off x="3256869" y="2242350"/>
            <a:ext cx="5724525" cy="3228975"/>
          </a:xfrm>
          <a:prstGeom prst="rect">
            <a:avLst/>
          </a:prstGeom>
        </p:spPr>
      </p:pic>
    </p:spTree>
    <p:extLst>
      <p:ext uri="{BB962C8B-B14F-4D97-AF65-F5344CB8AC3E}">
        <p14:creationId xmlns:p14="http://schemas.microsoft.com/office/powerpoint/2010/main" val="1038911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5B7A5CE2-44D2-4AF2-CABC-2D891B914909}"/>
              </a:ext>
            </a:extLst>
          </p:cNvPr>
          <p:cNvSpPr/>
          <p:nvPr/>
        </p:nvSpPr>
        <p:spPr>
          <a:xfrm>
            <a:off x="414606" y="1094232"/>
            <a:ext cx="11412612" cy="1534450"/>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动机</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为了解决交叉熵损失（</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Cross Entropy Loss</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CEL</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）仅关注类间分离度，而忽视类内紧凑度的问题，本文提出了基于标准欧氏距离的成对高斯损失（</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Standard Euclidean Distance based Pairwise Gaussian Loss</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SED-PGL</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其中    表示样本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的类别标签，   表示样本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预测为正类的概率。</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若样本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的标签为</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，则           ，反之为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表示样本</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i</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属于类别</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的预测概率，</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Class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表示样本类别。</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47</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934D94CF-420D-19D1-D24B-6A8CC3F528D9}"/>
              </a:ext>
            </a:extLst>
          </p:cNvPr>
          <p:cNvGraphicFramePr>
            <a:graphicFrameLocks noChangeAspect="1"/>
          </p:cNvGraphicFramePr>
          <p:nvPr>
            <p:extLst>
              <p:ext uri="{D42A27DB-BD31-4B8C-83A1-F6EECF244321}">
                <p14:modId xmlns:p14="http://schemas.microsoft.com/office/powerpoint/2010/main" val="1250854489"/>
              </p:ext>
            </p:extLst>
          </p:nvPr>
        </p:nvGraphicFramePr>
        <p:xfrm>
          <a:off x="3651250" y="2808098"/>
          <a:ext cx="4889500" cy="673100"/>
        </p:xfrm>
        <a:graphic>
          <a:graphicData uri="http://schemas.openxmlformats.org/presentationml/2006/ole">
            <mc:AlternateContent xmlns:mc="http://schemas.openxmlformats.org/markup-compatibility/2006">
              <mc:Choice xmlns:v="urn:schemas-microsoft-com:vml" Requires="v">
                <p:oleObj name="Equation" r:id="rId2" imgW="4889160" imgH="672840" progId="Equation.DSMT4">
                  <p:embed/>
                </p:oleObj>
              </mc:Choice>
              <mc:Fallback>
                <p:oleObj name="Equation" r:id="rId2" imgW="4889160" imgH="672840" progId="Equation.DSMT4">
                  <p:embed/>
                  <p:pic>
                    <p:nvPicPr>
                      <p:cNvPr id="0" name=""/>
                      <p:cNvPicPr/>
                      <p:nvPr/>
                    </p:nvPicPr>
                    <p:blipFill>
                      <a:blip r:embed="rId3"/>
                      <a:stretch>
                        <a:fillRect/>
                      </a:stretch>
                    </p:blipFill>
                    <p:spPr>
                      <a:xfrm>
                        <a:off x="3651250" y="2808098"/>
                        <a:ext cx="4889500" cy="6731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43F15849-E6D9-0393-8450-C249825A1BD1}"/>
              </a:ext>
            </a:extLst>
          </p:cNvPr>
          <p:cNvGraphicFramePr>
            <a:graphicFrameLocks noChangeAspect="1"/>
          </p:cNvGraphicFramePr>
          <p:nvPr>
            <p:extLst>
              <p:ext uri="{D42A27DB-BD31-4B8C-83A1-F6EECF244321}">
                <p14:modId xmlns:p14="http://schemas.microsoft.com/office/powerpoint/2010/main" val="3109091584"/>
              </p:ext>
            </p:extLst>
          </p:nvPr>
        </p:nvGraphicFramePr>
        <p:xfrm>
          <a:off x="4603750" y="3554136"/>
          <a:ext cx="2984500" cy="698500"/>
        </p:xfrm>
        <a:graphic>
          <a:graphicData uri="http://schemas.openxmlformats.org/presentationml/2006/ole">
            <mc:AlternateContent xmlns:mc="http://schemas.openxmlformats.org/markup-compatibility/2006">
              <mc:Choice xmlns:v="urn:schemas-microsoft-com:vml" Requires="v">
                <p:oleObj name="Equation" r:id="rId4" imgW="2984400" imgH="698400" progId="Equation.DSMT4">
                  <p:embed/>
                </p:oleObj>
              </mc:Choice>
              <mc:Fallback>
                <p:oleObj name="Equation" r:id="rId4" imgW="2984400" imgH="698400" progId="Equation.DSMT4">
                  <p:embed/>
                  <p:pic>
                    <p:nvPicPr>
                      <p:cNvPr id="0" name=""/>
                      <p:cNvPicPr/>
                      <p:nvPr/>
                    </p:nvPicPr>
                    <p:blipFill>
                      <a:blip r:embed="rId5"/>
                      <a:stretch>
                        <a:fillRect/>
                      </a:stretch>
                    </p:blipFill>
                    <p:spPr>
                      <a:xfrm>
                        <a:off x="4603750" y="3554136"/>
                        <a:ext cx="2984500" cy="69850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35053C2A-0239-BE5F-16D7-50A8939FE2D7}"/>
              </a:ext>
            </a:extLst>
          </p:cNvPr>
          <p:cNvSpPr txBox="1"/>
          <p:nvPr/>
        </p:nvSpPr>
        <p:spPr>
          <a:xfrm>
            <a:off x="10363200" y="2944593"/>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17</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3CF7039A-87B6-8949-E072-42907F175A9D}"/>
              </a:ext>
            </a:extLst>
          </p:cNvPr>
          <p:cNvSpPr txBox="1"/>
          <p:nvPr/>
        </p:nvSpPr>
        <p:spPr>
          <a:xfrm>
            <a:off x="10363200" y="3703331"/>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18</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3" name="对象 12">
            <a:extLst>
              <a:ext uri="{FF2B5EF4-FFF2-40B4-BE49-F238E27FC236}">
                <a16:creationId xmlns:a16="http://schemas.microsoft.com/office/drawing/2014/main" id="{1E58C931-2E7D-C18A-DCE0-BA8962E1DFB8}"/>
              </a:ext>
            </a:extLst>
          </p:cNvPr>
          <p:cNvGraphicFramePr>
            <a:graphicFrameLocks noChangeAspect="1"/>
          </p:cNvGraphicFramePr>
          <p:nvPr>
            <p:extLst>
              <p:ext uri="{D42A27DB-BD31-4B8C-83A1-F6EECF244321}">
                <p14:modId xmlns:p14="http://schemas.microsoft.com/office/powerpoint/2010/main" val="1924998355"/>
              </p:ext>
            </p:extLst>
          </p:nvPr>
        </p:nvGraphicFramePr>
        <p:xfrm>
          <a:off x="1019083" y="4496309"/>
          <a:ext cx="228600" cy="330200"/>
        </p:xfrm>
        <a:graphic>
          <a:graphicData uri="http://schemas.openxmlformats.org/presentationml/2006/ole">
            <mc:AlternateContent xmlns:mc="http://schemas.openxmlformats.org/markup-compatibility/2006">
              <mc:Choice xmlns:v="urn:schemas-microsoft-com:vml" Requires="v">
                <p:oleObj name="Equation" r:id="rId6" imgW="228600" imgH="330120" progId="Equation.DSMT4">
                  <p:embed/>
                </p:oleObj>
              </mc:Choice>
              <mc:Fallback>
                <p:oleObj name="Equation" r:id="rId6" imgW="228600" imgH="330120" progId="Equation.DSMT4">
                  <p:embed/>
                  <p:pic>
                    <p:nvPicPr>
                      <p:cNvPr id="0" name=""/>
                      <p:cNvPicPr/>
                      <p:nvPr/>
                    </p:nvPicPr>
                    <p:blipFill>
                      <a:blip r:embed="rId7"/>
                      <a:stretch>
                        <a:fillRect/>
                      </a:stretch>
                    </p:blipFill>
                    <p:spPr>
                      <a:xfrm>
                        <a:off x="1019083" y="4496309"/>
                        <a:ext cx="228600" cy="3302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C3CBF7D3-73DE-473B-ABCF-A47F39288FAC}"/>
              </a:ext>
            </a:extLst>
          </p:cNvPr>
          <p:cNvGraphicFramePr>
            <a:graphicFrameLocks noChangeAspect="1"/>
          </p:cNvGraphicFramePr>
          <p:nvPr>
            <p:extLst>
              <p:ext uri="{D42A27DB-BD31-4B8C-83A1-F6EECF244321}">
                <p14:modId xmlns:p14="http://schemas.microsoft.com/office/powerpoint/2010/main" val="22817186"/>
              </p:ext>
            </p:extLst>
          </p:nvPr>
        </p:nvGraphicFramePr>
        <p:xfrm>
          <a:off x="3797300" y="4496309"/>
          <a:ext cx="241300" cy="330200"/>
        </p:xfrm>
        <a:graphic>
          <a:graphicData uri="http://schemas.openxmlformats.org/presentationml/2006/ole">
            <mc:AlternateContent xmlns:mc="http://schemas.openxmlformats.org/markup-compatibility/2006">
              <mc:Choice xmlns:v="urn:schemas-microsoft-com:vml" Requires="v">
                <p:oleObj name="Equation" r:id="rId8" imgW="241200" imgH="330120" progId="Equation.DSMT4">
                  <p:embed/>
                </p:oleObj>
              </mc:Choice>
              <mc:Fallback>
                <p:oleObj name="Equation" r:id="rId8" imgW="241200" imgH="330120" progId="Equation.DSMT4">
                  <p:embed/>
                  <p:pic>
                    <p:nvPicPr>
                      <p:cNvPr id="0" name=""/>
                      <p:cNvPicPr/>
                      <p:nvPr/>
                    </p:nvPicPr>
                    <p:blipFill>
                      <a:blip r:embed="rId9"/>
                      <a:stretch>
                        <a:fillRect/>
                      </a:stretch>
                    </p:blipFill>
                    <p:spPr>
                      <a:xfrm>
                        <a:off x="3797300" y="4496309"/>
                        <a:ext cx="241300" cy="3302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2B390327-D477-7956-69E4-1DFEF3D97A1C}"/>
              </a:ext>
            </a:extLst>
          </p:cNvPr>
          <p:cNvGraphicFramePr>
            <a:graphicFrameLocks noChangeAspect="1"/>
          </p:cNvGraphicFramePr>
          <p:nvPr>
            <p:extLst>
              <p:ext uri="{D42A27DB-BD31-4B8C-83A1-F6EECF244321}">
                <p14:modId xmlns:p14="http://schemas.microsoft.com/office/powerpoint/2010/main" val="2984393163"/>
              </p:ext>
            </p:extLst>
          </p:nvPr>
        </p:nvGraphicFramePr>
        <p:xfrm>
          <a:off x="2962650" y="5064418"/>
          <a:ext cx="647700" cy="330200"/>
        </p:xfrm>
        <a:graphic>
          <a:graphicData uri="http://schemas.openxmlformats.org/presentationml/2006/ole">
            <mc:AlternateContent xmlns:mc="http://schemas.openxmlformats.org/markup-compatibility/2006">
              <mc:Choice xmlns:v="urn:schemas-microsoft-com:vml" Requires="v">
                <p:oleObj name="Equation" r:id="rId10" imgW="647640" imgH="330120" progId="Equation.DSMT4">
                  <p:embed/>
                </p:oleObj>
              </mc:Choice>
              <mc:Fallback>
                <p:oleObj name="Equation" r:id="rId10" imgW="647640" imgH="330120" progId="Equation.DSMT4">
                  <p:embed/>
                  <p:pic>
                    <p:nvPicPr>
                      <p:cNvPr id="0" name=""/>
                      <p:cNvPicPr/>
                      <p:nvPr/>
                    </p:nvPicPr>
                    <p:blipFill>
                      <a:blip r:embed="rId11"/>
                      <a:stretch>
                        <a:fillRect/>
                      </a:stretch>
                    </p:blipFill>
                    <p:spPr>
                      <a:xfrm>
                        <a:off x="2962650" y="5064418"/>
                        <a:ext cx="647700" cy="3302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62DEFDF0-D85C-E42F-5530-8182F9081285}"/>
              </a:ext>
            </a:extLst>
          </p:cNvPr>
          <p:cNvGraphicFramePr>
            <a:graphicFrameLocks noChangeAspect="1"/>
          </p:cNvGraphicFramePr>
          <p:nvPr>
            <p:extLst>
              <p:ext uri="{D42A27DB-BD31-4B8C-83A1-F6EECF244321}">
                <p14:modId xmlns:p14="http://schemas.microsoft.com/office/powerpoint/2010/main" val="3328137645"/>
              </p:ext>
            </p:extLst>
          </p:nvPr>
        </p:nvGraphicFramePr>
        <p:xfrm>
          <a:off x="5029200" y="5064418"/>
          <a:ext cx="304800" cy="330200"/>
        </p:xfrm>
        <a:graphic>
          <a:graphicData uri="http://schemas.openxmlformats.org/presentationml/2006/ole">
            <mc:AlternateContent xmlns:mc="http://schemas.openxmlformats.org/markup-compatibility/2006">
              <mc:Choice xmlns:v="urn:schemas-microsoft-com:vml" Requires="v">
                <p:oleObj name="Equation" r:id="rId12" imgW="304560" imgH="330120" progId="Equation.DSMT4">
                  <p:embed/>
                </p:oleObj>
              </mc:Choice>
              <mc:Fallback>
                <p:oleObj name="Equation" r:id="rId12" imgW="304560" imgH="330120" progId="Equation.DSMT4">
                  <p:embed/>
                  <p:pic>
                    <p:nvPicPr>
                      <p:cNvPr id="0" name=""/>
                      <p:cNvPicPr/>
                      <p:nvPr/>
                    </p:nvPicPr>
                    <p:blipFill>
                      <a:blip r:embed="rId13"/>
                      <a:stretch>
                        <a:fillRect/>
                      </a:stretch>
                    </p:blipFill>
                    <p:spPr>
                      <a:xfrm>
                        <a:off x="5029200" y="5064418"/>
                        <a:ext cx="304800" cy="330200"/>
                      </a:xfrm>
                      <a:prstGeom prst="rect">
                        <a:avLst/>
                      </a:prstGeom>
                    </p:spPr>
                  </p:pic>
                </p:oleObj>
              </mc:Fallback>
            </mc:AlternateContent>
          </a:graphicData>
        </a:graphic>
      </p:graphicFrame>
    </p:spTree>
    <p:extLst>
      <p:ext uri="{BB962C8B-B14F-4D97-AF65-F5344CB8AC3E}">
        <p14:creationId xmlns:p14="http://schemas.microsoft.com/office/powerpoint/2010/main" val="2009700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4744BD72-2F08-064C-6A66-6D64C0DB7193}"/>
              </a:ext>
            </a:extLst>
          </p:cNvPr>
          <p:cNvSpPr/>
          <p:nvPr/>
        </p:nvSpPr>
        <p:spPr>
          <a:xfrm>
            <a:off x="414606" y="1094233"/>
            <a:ext cx="11412612" cy="1058926"/>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步骤</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：首先，对</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一个批次的样本按照奇偶序号进行分组，构成样本特征对，并</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计算样本特征之间的标准欧式距离</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其中     是平滑系数，可以很好地避免梯度消失。</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是样本特征的方差，   为特征的维度。</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和      是一组样本对中的特征向量，且                                       ，                                   。</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48</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43F15849-E6D9-0393-8450-C249825A1BD1}"/>
              </a:ext>
            </a:extLst>
          </p:cNvPr>
          <p:cNvGraphicFramePr>
            <a:graphicFrameLocks noChangeAspect="1"/>
          </p:cNvGraphicFramePr>
          <p:nvPr>
            <p:extLst>
              <p:ext uri="{D42A27DB-BD31-4B8C-83A1-F6EECF244321}">
                <p14:modId xmlns:p14="http://schemas.microsoft.com/office/powerpoint/2010/main" val="3966443027"/>
              </p:ext>
            </p:extLst>
          </p:nvPr>
        </p:nvGraphicFramePr>
        <p:xfrm>
          <a:off x="4991100" y="2397038"/>
          <a:ext cx="2209800" cy="800100"/>
        </p:xfrm>
        <a:graphic>
          <a:graphicData uri="http://schemas.openxmlformats.org/presentationml/2006/ole">
            <mc:AlternateContent xmlns:mc="http://schemas.openxmlformats.org/markup-compatibility/2006">
              <mc:Choice xmlns:v="urn:schemas-microsoft-com:vml" Requires="v">
                <p:oleObj name="Equation" r:id="rId2" imgW="2209680" imgH="799920" progId="Equation.DSMT4">
                  <p:embed/>
                </p:oleObj>
              </mc:Choice>
              <mc:Fallback>
                <p:oleObj name="Equation" r:id="rId2" imgW="2209680" imgH="799920" progId="Equation.DSMT4">
                  <p:embed/>
                  <p:pic>
                    <p:nvPicPr>
                      <p:cNvPr id="10" name="对象 9">
                        <a:extLst>
                          <a:ext uri="{FF2B5EF4-FFF2-40B4-BE49-F238E27FC236}">
                            <a16:creationId xmlns:a16="http://schemas.microsoft.com/office/drawing/2014/main" id="{43F15849-E6D9-0393-8450-C249825A1BD1}"/>
                          </a:ext>
                        </a:extLst>
                      </p:cNvPr>
                      <p:cNvPicPr/>
                      <p:nvPr/>
                    </p:nvPicPr>
                    <p:blipFill>
                      <a:blip r:embed="rId3"/>
                      <a:stretch>
                        <a:fillRect/>
                      </a:stretch>
                    </p:blipFill>
                    <p:spPr>
                      <a:xfrm>
                        <a:off x="4991100" y="2397038"/>
                        <a:ext cx="2209800" cy="8001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3CF7039A-87B6-8949-E072-42907F175A9D}"/>
              </a:ext>
            </a:extLst>
          </p:cNvPr>
          <p:cNvSpPr txBox="1"/>
          <p:nvPr/>
        </p:nvSpPr>
        <p:spPr>
          <a:xfrm>
            <a:off x="10363200" y="3368821"/>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20</a:t>
            </a:r>
            <a:endParaRPr lang="zh-CN" altLang="en-US" sz="2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8399143-CCE8-C01F-4A47-9AD3D9B509EB}"/>
              </a:ext>
            </a:extLst>
          </p:cNvPr>
          <p:cNvSpPr txBox="1"/>
          <p:nvPr/>
        </p:nvSpPr>
        <p:spPr>
          <a:xfrm>
            <a:off x="10363200" y="2597033"/>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19</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21" name="对象 20">
            <a:extLst>
              <a:ext uri="{FF2B5EF4-FFF2-40B4-BE49-F238E27FC236}">
                <a16:creationId xmlns:a16="http://schemas.microsoft.com/office/drawing/2014/main" id="{3E1D209D-C653-6F9B-6FB0-D13D7B0AADB9}"/>
              </a:ext>
            </a:extLst>
          </p:cNvPr>
          <p:cNvGraphicFramePr>
            <a:graphicFrameLocks noChangeAspect="1"/>
          </p:cNvGraphicFramePr>
          <p:nvPr>
            <p:extLst>
              <p:ext uri="{D42A27DB-BD31-4B8C-83A1-F6EECF244321}">
                <p14:modId xmlns:p14="http://schemas.microsoft.com/office/powerpoint/2010/main" val="880371382"/>
              </p:ext>
            </p:extLst>
          </p:nvPr>
        </p:nvGraphicFramePr>
        <p:xfrm>
          <a:off x="4461782" y="3218372"/>
          <a:ext cx="3314700" cy="787400"/>
        </p:xfrm>
        <a:graphic>
          <a:graphicData uri="http://schemas.openxmlformats.org/presentationml/2006/ole">
            <mc:AlternateContent xmlns:mc="http://schemas.openxmlformats.org/markup-compatibility/2006">
              <mc:Choice xmlns:v="urn:schemas-microsoft-com:vml" Requires="v">
                <p:oleObj name="Equation" r:id="rId4" imgW="3314767" imgH="788068" progId="Equation.DSMT4">
                  <p:embed/>
                </p:oleObj>
              </mc:Choice>
              <mc:Fallback>
                <p:oleObj name="Equation" r:id="rId4" imgW="3314767" imgH="788068" progId="Equation.DSMT4">
                  <p:embed/>
                  <p:pic>
                    <p:nvPicPr>
                      <p:cNvPr id="0" name=""/>
                      <p:cNvPicPr/>
                      <p:nvPr/>
                    </p:nvPicPr>
                    <p:blipFill>
                      <a:blip r:embed="rId5"/>
                      <a:stretch>
                        <a:fillRect/>
                      </a:stretch>
                    </p:blipFill>
                    <p:spPr>
                      <a:xfrm>
                        <a:off x="4461782" y="3218372"/>
                        <a:ext cx="3314700" cy="7874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033C3B07-BF75-5620-2916-0BF312881123}"/>
              </a:ext>
            </a:extLst>
          </p:cNvPr>
          <p:cNvGraphicFramePr>
            <a:graphicFrameLocks noChangeAspect="1"/>
          </p:cNvGraphicFramePr>
          <p:nvPr>
            <p:extLst>
              <p:ext uri="{D42A27DB-BD31-4B8C-83A1-F6EECF244321}">
                <p14:modId xmlns:p14="http://schemas.microsoft.com/office/powerpoint/2010/main" val="3669557023"/>
              </p:ext>
            </p:extLst>
          </p:nvPr>
        </p:nvGraphicFramePr>
        <p:xfrm>
          <a:off x="1064765" y="4074525"/>
          <a:ext cx="190500" cy="241300"/>
        </p:xfrm>
        <a:graphic>
          <a:graphicData uri="http://schemas.openxmlformats.org/presentationml/2006/ole">
            <mc:AlternateContent xmlns:mc="http://schemas.openxmlformats.org/markup-compatibility/2006">
              <mc:Choice xmlns:v="urn:schemas-microsoft-com:vml" Requires="v">
                <p:oleObj name="Equation" r:id="rId6" imgW="190440" imgH="241200" progId="Equation.DSMT4">
                  <p:embed/>
                </p:oleObj>
              </mc:Choice>
              <mc:Fallback>
                <p:oleObj name="Equation" r:id="rId6" imgW="190440" imgH="241200" progId="Equation.DSMT4">
                  <p:embed/>
                  <p:pic>
                    <p:nvPicPr>
                      <p:cNvPr id="0" name=""/>
                      <p:cNvPicPr/>
                      <p:nvPr/>
                    </p:nvPicPr>
                    <p:blipFill>
                      <a:blip r:embed="rId7"/>
                      <a:stretch>
                        <a:fillRect/>
                      </a:stretch>
                    </p:blipFill>
                    <p:spPr>
                      <a:xfrm>
                        <a:off x="1064765" y="4074525"/>
                        <a:ext cx="190500" cy="241300"/>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161655E3-5F04-563C-0E06-F701F36819F4}"/>
              </a:ext>
            </a:extLst>
          </p:cNvPr>
          <p:cNvGraphicFramePr>
            <a:graphicFrameLocks noChangeAspect="1"/>
          </p:cNvGraphicFramePr>
          <p:nvPr>
            <p:extLst>
              <p:ext uri="{D42A27DB-BD31-4B8C-83A1-F6EECF244321}">
                <p14:modId xmlns:p14="http://schemas.microsoft.com/office/powerpoint/2010/main" val="140988165"/>
              </p:ext>
            </p:extLst>
          </p:nvPr>
        </p:nvGraphicFramePr>
        <p:xfrm>
          <a:off x="524461" y="4590144"/>
          <a:ext cx="241300" cy="355600"/>
        </p:xfrm>
        <a:graphic>
          <a:graphicData uri="http://schemas.openxmlformats.org/presentationml/2006/ole">
            <mc:AlternateContent xmlns:mc="http://schemas.openxmlformats.org/markup-compatibility/2006">
              <mc:Choice xmlns:v="urn:schemas-microsoft-com:vml" Requires="v">
                <p:oleObj name="Equation" r:id="rId8" imgW="241200" imgH="355320" progId="Equation.DSMT4">
                  <p:embed/>
                </p:oleObj>
              </mc:Choice>
              <mc:Fallback>
                <p:oleObj name="Equation" r:id="rId8" imgW="241200" imgH="355320" progId="Equation.DSMT4">
                  <p:embed/>
                  <p:pic>
                    <p:nvPicPr>
                      <p:cNvPr id="0" name=""/>
                      <p:cNvPicPr/>
                      <p:nvPr/>
                    </p:nvPicPr>
                    <p:blipFill>
                      <a:blip r:embed="rId9"/>
                      <a:stretch>
                        <a:fillRect/>
                      </a:stretch>
                    </p:blipFill>
                    <p:spPr>
                      <a:xfrm>
                        <a:off x="524461" y="4590144"/>
                        <a:ext cx="241300" cy="355600"/>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CD00B75B-7D9A-72E7-DEFB-820B81CF268C}"/>
              </a:ext>
            </a:extLst>
          </p:cNvPr>
          <p:cNvGraphicFramePr>
            <a:graphicFrameLocks noChangeAspect="1"/>
          </p:cNvGraphicFramePr>
          <p:nvPr>
            <p:extLst>
              <p:ext uri="{D42A27DB-BD31-4B8C-83A1-F6EECF244321}">
                <p14:modId xmlns:p14="http://schemas.microsoft.com/office/powerpoint/2010/main" val="2368337170"/>
              </p:ext>
            </p:extLst>
          </p:nvPr>
        </p:nvGraphicFramePr>
        <p:xfrm>
          <a:off x="3046413" y="4670639"/>
          <a:ext cx="241300" cy="228600"/>
        </p:xfrm>
        <a:graphic>
          <a:graphicData uri="http://schemas.openxmlformats.org/presentationml/2006/ole">
            <mc:AlternateContent xmlns:mc="http://schemas.openxmlformats.org/markup-compatibility/2006">
              <mc:Choice xmlns:v="urn:schemas-microsoft-com:vml" Requires="v">
                <p:oleObj name="Equation" r:id="rId10" imgW="241200" imgH="228600" progId="Equation.DSMT4">
                  <p:embed/>
                </p:oleObj>
              </mc:Choice>
              <mc:Fallback>
                <p:oleObj name="Equation" r:id="rId10" imgW="241200" imgH="228600" progId="Equation.DSMT4">
                  <p:embed/>
                  <p:pic>
                    <p:nvPicPr>
                      <p:cNvPr id="0" name=""/>
                      <p:cNvPicPr/>
                      <p:nvPr/>
                    </p:nvPicPr>
                    <p:blipFill>
                      <a:blip r:embed="rId11"/>
                      <a:stretch>
                        <a:fillRect/>
                      </a:stretch>
                    </p:blipFill>
                    <p:spPr>
                      <a:xfrm>
                        <a:off x="3046413" y="4670639"/>
                        <a:ext cx="241300" cy="2286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C5EFF451-B20A-44C2-9AEC-3A3FBF0197B7}"/>
              </a:ext>
            </a:extLst>
          </p:cNvPr>
          <p:cNvGraphicFramePr>
            <a:graphicFrameLocks noChangeAspect="1"/>
          </p:cNvGraphicFramePr>
          <p:nvPr>
            <p:extLst>
              <p:ext uri="{D42A27DB-BD31-4B8C-83A1-F6EECF244321}">
                <p14:modId xmlns:p14="http://schemas.microsoft.com/office/powerpoint/2010/main" val="4221473255"/>
              </p:ext>
            </p:extLst>
          </p:nvPr>
        </p:nvGraphicFramePr>
        <p:xfrm>
          <a:off x="511175" y="5177343"/>
          <a:ext cx="266700" cy="342900"/>
        </p:xfrm>
        <a:graphic>
          <a:graphicData uri="http://schemas.openxmlformats.org/presentationml/2006/ole">
            <mc:AlternateContent xmlns:mc="http://schemas.openxmlformats.org/markup-compatibility/2006">
              <mc:Choice xmlns:v="urn:schemas-microsoft-com:vml" Requires="v">
                <p:oleObj name="Equation" r:id="rId12" imgW="266400" imgH="342720" progId="Equation.DSMT4">
                  <p:embed/>
                </p:oleObj>
              </mc:Choice>
              <mc:Fallback>
                <p:oleObj name="Equation" r:id="rId12" imgW="266400" imgH="342720" progId="Equation.DSMT4">
                  <p:embed/>
                  <p:pic>
                    <p:nvPicPr>
                      <p:cNvPr id="0" name=""/>
                      <p:cNvPicPr/>
                      <p:nvPr/>
                    </p:nvPicPr>
                    <p:blipFill>
                      <a:blip r:embed="rId13"/>
                      <a:stretch>
                        <a:fillRect/>
                      </a:stretch>
                    </p:blipFill>
                    <p:spPr>
                      <a:xfrm>
                        <a:off x="511175" y="5177343"/>
                        <a:ext cx="266700" cy="342900"/>
                      </a:xfrm>
                      <a:prstGeom prst="rect">
                        <a:avLst/>
                      </a:prstGeom>
                    </p:spPr>
                  </p:pic>
                </p:oleObj>
              </mc:Fallback>
            </mc:AlternateContent>
          </a:graphicData>
        </a:graphic>
      </p:graphicFrame>
      <p:graphicFrame>
        <p:nvGraphicFramePr>
          <p:cNvPr id="34" name="对象 33">
            <a:extLst>
              <a:ext uri="{FF2B5EF4-FFF2-40B4-BE49-F238E27FC236}">
                <a16:creationId xmlns:a16="http://schemas.microsoft.com/office/drawing/2014/main" id="{3FC8C65A-0899-0823-3790-66DA53A7C16A}"/>
              </a:ext>
            </a:extLst>
          </p:cNvPr>
          <p:cNvGraphicFramePr>
            <a:graphicFrameLocks noChangeAspect="1"/>
          </p:cNvGraphicFramePr>
          <p:nvPr>
            <p:extLst>
              <p:ext uri="{D42A27DB-BD31-4B8C-83A1-F6EECF244321}">
                <p14:modId xmlns:p14="http://schemas.microsoft.com/office/powerpoint/2010/main" val="4184098440"/>
              </p:ext>
            </p:extLst>
          </p:nvPr>
        </p:nvGraphicFramePr>
        <p:xfrm>
          <a:off x="1102865" y="5190429"/>
          <a:ext cx="304800" cy="342900"/>
        </p:xfrm>
        <a:graphic>
          <a:graphicData uri="http://schemas.openxmlformats.org/presentationml/2006/ole">
            <mc:AlternateContent xmlns:mc="http://schemas.openxmlformats.org/markup-compatibility/2006">
              <mc:Choice xmlns:v="urn:schemas-microsoft-com:vml" Requires="v">
                <p:oleObj name="Equation" r:id="rId14" imgW="304560" imgH="342720" progId="Equation.DSMT4">
                  <p:embed/>
                </p:oleObj>
              </mc:Choice>
              <mc:Fallback>
                <p:oleObj name="Equation" r:id="rId14" imgW="304560" imgH="342720" progId="Equation.DSMT4">
                  <p:embed/>
                  <p:pic>
                    <p:nvPicPr>
                      <p:cNvPr id="0" name=""/>
                      <p:cNvPicPr/>
                      <p:nvPr/>
                    </p:nvPicPr>
                    <p:blipFill>
                      <a:blip r:embed="rId15"/>
                      <a:stretch>
                        <a:fillRect/>
                      </a:stretch>
                    </p:blipFill>
                    <p:spPr>
                      <a:xfrm>
                        <a:off x="1102865" y="5190429"/>
                        <a:ext cx="304800" cy="3429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3BC9B997-AA38-822D-C851-F4F4FB464A12}"/>
              </a:ext>
            </a:extLst>
          </p:cNvPr>
          <p:cNvGraphicFramePr>
            <a:graphicFrameLocks noChangeAspect="1"/>
          </p:cNvGraphicFramePr>
          <p:nvPr>
            <p:extLst>
              <p:ext uri="{D42A27DB-BD31-4B8C-83A1-F6EECF244321}">
                <p14:modId xmlns:p14="http://schemas.microsoft.com/office/powerpoint/2010/main" val="3446943106"/>
              </p:ext>
            </p:extLst>
          </p:nvPr>
        </p:nvGraphicFramePr>
        <p:xfrm>
          <a:off x="5045801" y="5264043"/>
          <a:ext cx="2413000" cy="304800"/>
        </p:xfrm>
        <a:graphic>
          <a:graphicData uri="http://schemas.openxmlformats.org/presentationml/2006/ole">
            <mc:AlternateContent xmlns:mc="http://schemas.openxmlformats.org/markup-compatibility/2006">
              <mc:Choice xmlns:v="urn:schemas-microsoft-com:vml" Requires="v">
                <p:oleObj name="Equation" r:id="rId16" imgW="2412720" imgH="304560" progId="Equation.DSMT4">
                  <p:embed/>
                </p:oleObj>
              </mc:Choice>
              <mc:Fallback>
                <p:oleObj name="Equation" r:id="rId16" imgW="2412720" imgH="304560" progId="Equation.DSMT4">
                  <p:embed/>
                  <p:pic>
                    <p:nvPicPr>
                      <p:cNvPr id="0" name=""/>
                      <p:cNvPicPr/>
                      <p:nvPr/>
                    </p:nvPicPr>
                    <p:blipFill>
                      <a:blip r:embed="rId17"/>
                      <a:stretch>
                        <a:fillRect/>
                      </a:stretch>
                    </p:blipFill>
                    <p:spPr>
                      <a:xfrm>
                        <a:off x="5045801" y="5264043"/>
                        <a:ext cx="2413000" cy="30480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E0C4B843-299A-33BC-4D1E-3F9E53EAA463}"/>
              </a:ext>
            </a:extLst>
          </p:cNvPr>
          <p:cNvGraphicFramePr>
            <a:graphicFrameLocks noChangeAspect="1"/>
          </p:cNvGraphicFramePr>
          <p:nvPr>
            <p:extLst>
              <p:ext uri="{D42A27DB-BD31-4B8C-83A1-F6EECF244321}">
                <p14:modId xmlns:p14="http://schemas.microsoft.com/office/powerpoint/2010/main" val="1741012985"/>
              </p:ext>
            </p:extLst>
          </p:nvPr>
        </p:nvGraphicFramePr>
        <p:xfrm>
          <a:off x="7694242" y="5244995"/>
          <a:ext cx="2235200" cy="304800"/>
        </p:xfrm>
        <a:graphic>
          <a:graphicData uri="http://schemas.openxmlformats.org/presentationml/2006/ole">
            <mc:AlternateContent xmlns:mc="http://schemas.openxmlformats.org/markup-compatibility/2006">
              <mc:Choice xmlns:v="urn:schemas-microsoft-com:vml" Requires="v">
                <p:oleObj name="Equation" r:id="rId18" imgW="2234880" imgH="304560" progId="Equation.DSMT4">
                  <p:embed/>
                </p:oleObj>
              </mc:Choice>
              <mc:Fallback>
                <p:oleObj name="Equation" r:id="rId18" imgW="2234880" imgH="304560" progId="Equation.DSMT4">
                  <p:embed/>
                  <p:pic>
                    <p:nvPicPr>
                      <p:cNvPr id="0" name=""/>
                      <p:cNvPicPr/>
                      <p:nvPr/>
                    </p:nvPicPr>
                    <p:blipFill>
                      <a:blip r:embed="rId19"/>
                      <a:stretch>
                        <a:fillRect/>
                      </a:stretch>
                    </p:blipFill>
                    <p:spPr>
                      <a:xfrm>
                        <a:off x="7694242" y="5244995"/>
                        <a:ext cx="2235200" cy="304800"/>
                      </a:xfrm>
                      <a:prstGeom prst="rect">
                        <a:avLst/>
                      </a:prstGeom>
                    </p:spPr>
                  </p:pic>
                </p:oleObj>
              </mc:Fallback>
            </mc:AlternateContent>
          </a:graphicData>
        </a:graphic>
      </p:graphicFrame>
    </p:spTree>
    <p:extLst>
      <p:ext uri="{BB962C8B-B14F-4D97-AF65-F5344CB8AC3E}">
        <p14:creationId xmlns:p14="http://schemas.microsoft.com/office/powerpoint/2010/main" val="661931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4744BD72-2F08-064C-6A66-6D64C0DB7193}"/>
              </a:ext>
            </a:extLst>
          </p:cNvPr>
          <p:cNvSpPr/>
          <p:nvPr/>
        </p:nvSpPr>
        <p:spPr>
          <a:xfrm>
            <a:off x="414606" y="1094233"/>
            <a:ext cx="11412612" cy="1058926"/>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步骤</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然后，将上述距离</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嵌入至高斯函数中来</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显式地构建</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样本间的相关性</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，并结合综合概率映射函数。</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为</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Eq. 20</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中变量的简化。</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其中           表示    和     属于同一类别，反之为</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0</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49</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a:extLst>
              <a:ext uri="{FF2B5EF4-FFF2-40B4-BE49-F238E27FC236}">
                <a16:creationId xmlns:a16="http://schemas.microsoft.com/office/drawing/2014/main" id="{7E8B01EB-1D65-2ACC-B974-639ED2B2A960}"/>
              </a:ext>
            </a:extLst>
          </p:cNvPr>
          <p:cNvGraphicFramePr>
            <a:graphicFrameLocks noChangeAspect="1"/>
          </p:cNvGraphicFramePr>
          <p:nvPr>
            <p:extLst>
              <p:ext uri="{D42A27DB-BD31-4B8C-83A1-F6EECF244321}">
                <p14:modId xmlns:p14="http://schemas.microsoft.com/office/powerpoint/2010/main" val="1418526621"/>
              </p:ext>
            </p:extLst>
          </p:nvPr>
        </p:nvGraphicFramePr>
        <p:xfrm>
          <a:off x="4539662" y="2469026"/>
          <a:ext cx="2298700" cy="444500"/>
        </p:xfrm>
        <a:graphic>
          <a:graphicData uri="http://schemas.openxmlformats.org/presentationml/2006/ole">
            <mc:AlternateContent xmlns:mc="http://schemas.openxmlformats.org/markup-compatibility/2006">
              <mc:Choice xmlns:v="urn:schemas-microsoft-com:vml" Requires="v">
                <p:oleObj name="Equation" r:id="rId2" imgW="2298600" imgH="444240" progId="Equation.DSMT4">
                  <p:embed/>
                </p:oleObj>
              </mc:Choice>
              <mc:Fallback>
                <p:oleObj name="Equation" r:id="rId2" imgW="2298600" imgH="444240" progId="Equation.DSMT4">
                  <p:embed/>
                  <p:pic>
                    <p:nvPicPr>
                      <p:cNvPr id="19" name="对象 18">
                        <a:extLst>
                          <a:ext uri="{FF2B5EF4-FFF2-40B4-BE49-F238E27FC236}">
                            <a16:creationId xmlns:a16="http://schemas.microsoft.com/office/drawing/2014/main" id="{7E8B01EB-1D65-2ACC-B974-639ED2B2A960}"/>
                          </a:ext>
                        </a:extLst>
                      </p:cNvPr>
                      <p:cNvPicPr/>
                      <p:nvPr/>
                    </p:nvPicPr>
                    <p:blipFill>
                      <a:blip r:embed="rId3"/>
                      <a:stretch>
                        <a:fillRect/>
                      </a:stretch>
                    </p:blipFill>
                    <p:spPr>
                      <a:xfrm>
                        <a:off x="4539662" y="2469026"/>
                        <a:ext cx="2298700" cy="4445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2076BA16-6EF6-F1E9-21BF-E2FBE4A29A35}"/>
              </a:ext>
            </a:extLst>
          </p:cNvPr>
          <p:cNvGraphicFramePr>
            <a:graphicFrameLocks noChangeAspect="1"/>
          </p:cNvGraphicFramePr>
          <p:nvPr>
            <p:extLst>
              <p:ext uri="{D42A27DB-BD31-4B8C-83A1-F6EECF244321}">
                <p14:modId xmlns:p14="http://schemas.microsoft.com/office/powerpoint/2010/main" val="4154050207"/>
              </p:ext>
            </p:extLst>
          </p:nvPr>
        </p:nvGraphicFramePr>
        <p:xfrm>
          <a:off x="3771312" y="3234372"/>
          <a:ext cx="3835400" cy="812800"/>
        </p:xfrm>
        <a:graphic>
          <a:graphicData uri="http://schemas.openxmlformats.org/presentationml/2006/ole">
            <mc:AlternateContent xmlns:mc="http://schemas.openxmlformats.org/markup-compatibility/2006">
              <mc:Choice xmlns:v="urn:schemas-microsoft-com:vml" Requires="v">
                <p:oleObj name="Equation" r:id="rId4" imgW="3835080" imgH="812520" progId="Equation.DSMT4">
                  <p:embed/>
                </p:oleObj>
              </mc:Choice>
              <mc:Fallback>
                <p:oleObj name="Equation" r:id="rId4" imgW="3835080" imgH="812520" progId="Equation.DSMT4">
                  <p:embed/>
                  <p:pic>
                    <p:nvPicPr>
                      <p:cNvPr id="24" name="对象 23">
                        <a:extLst>
                          <a:ext uri="{FF2B5EF4-FFF2-40B4-BE49-F238E27FC236}">
                            <a16:creationId xmlns:a16="http://schemas.microsoft.com/office/drawing/2014/main" id="{2076BA16-6EF6-F1E9-21BF-E2FBE4A29A35}"/>
                          </a:ext>
                        </a:extLst>
                      </p:cNvPr>
                      <p:cNvPicPr/>
                      <p:nvPr/>
                    </p:nvPicPr>
                    <p:blipFill>
                      <a:blip r:embed="rId5"/>
                      <a:stretch>
                        <a:fillRect/>
                      </a:stretch>
                    </p:blipFill>
                    <p:spPr>
                      <a:xfrm>
                        <a:off x="3771312" y="3234372"/>
                        <a:ext cx="3835400" cy="812800"/>
                      </a:xfrm>
                      <a:prstGeom prst="rect">
                        <a:avLst/>
                      </a:prstGeom>
                    </p:spPr>
                  </p:pic>
                </p:oleObj>
              </mc:Fallback>
            </mc:AlternateContent>
          </a:graphicData>
        </a:graphic>
      </p:graphicFrame>
      <p:sp>
        <p:nvSpPr>
          <p:cNvPr id="28" name="文本框 27">
            <a:extLst>
              <a:ext uri="{FF2B5EF4-FFF2-40B4-BE49-F238E27FC236}">
                <a16:creationId xmlns:a16="http://schemas.microsoft.com/office/drawing/2014/main" id="{1DB2E0BB-DC59-9120-48BC-7EE3C73920F1}"/>
              </a:ext>
            </a:extLst>
          </p:cNvPr>
          <p:cNvSpPr txBox="1"/>
          <p:nvPr/>
        </p:nvSpPr>
        <p:spPr>
          <a:xfrm>
            <a:off x="10363200" y="2493710"/>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21</a:t>
            </a:r>
            <a:endParaRPr lang="zh-CN" altLang="en-US" sz="20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11E331C0-7885-D994-57E2-AB2D897DD994}"/>
              </a:ext>
            </a:extLst>
          </p:cNvPr>
          <p:cNvSpPr txBox="1"/>
          <p:nvPr/>
        </p:nvSpPr>
        <p:spPr>
          <a:xfrm>
            <a:off x="10363200" y="3332410"/>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22</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8B69D970-478F-7062-72B1-262565505516}"/>
              </a:ext>
            </a:extLst>
          </p:cNvPr>
          <p:cNvGraphicFramePr>
            <a:graphicFrameLocks noChangeAspect="1"/>
          </p:cNvGraphicFramePr>
          <p:nvPr>
            <p:extLst>
              <p:ext uri="{D42A27DB-BD31-4B8C-83A1-F6EECF244321}">
                <p14:modId xmlns:p14="http://schemas.microsoft.com/office/powerpoint/2010/main" val="3075000455"/>
              </p:ext>
            </p:extLst>
          </p:nvPr>
        </p:nvGraphicFramePr>
        <p:xfrm>
          <a:off x="503383" y="4083128"/>
          <a:ext cx="215900" cy="292100"/>
        </p:xfrm>
        <a:graphic>
          <a:graphicData uri="http://schemas.openxmlformats.org/presentationml/2006/ole">
            <mc:AlternateContent xmlns:mc="http://schemas.openxmlformats.org/markup-compatibility/2006">
              <mc:Choice xmlns:v="urn:schemas-microsoft-com:vml" Requires="v">
                <p:oleObj name="Equation" r:id="rId6" imgW="215640" imgH="291960" progId="Equation.DSMT4">
                  <p:embed/>
                </p:oleObj>
              </mc:Choice>
              <mc:Fallback>
                <p:oleObj name="Equation" r:id="rId6" imgW="215640" imgH="291960" progId="Equation.DSMT4">
                  <p:embed/>
                  <p:pic>
                    <p:nvPicPr>
                      <p:cNvPr id="0" name=""/>
                      <p:cNvPicPr/>
                      <p:nvPr/>
                    </p:nvPicPr>
                    <p:blipFill>
                      <a:blip r:embed="rId7"/>
                      <a:stretch>
                        <a:fillRect/>
                      </a:stretch>
                    </p:blipFill>
                    <p:spPr>
                      <a:xfrm>
                        <a:off x="503383" y="4083128"/>
                        <a:ext cx="215900" cy="2921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D7A409AA-EE0E-B3A4-93A4-9E1DEFFC8781}"/>
              </a:ext>
            </a:extLst>
          </p:cNvPr>
          <p:cNvGraphicFramePr>
            <a:graphicFrameLocks noChangeAspect="1"/>
          </p:cNvGraphicFramePr>
          <p:nvPr>
            <p:extLst>
              <p:ext uri="{D42A27DB-BD31-4B8C-83A1-F6EECF244321}">
                <p14:modId xmlns:p14="http://schemas.microsoft.com/office/powerpoint/2010/main" val="2916464435"/>
              </p:ext>
            </p:extLst>
          </p:nvPr>
        </p:nvGraphicFramePr>
        <p:xfrm>
          <a:off x="1060450" y="4607897"/>
          <a:ext cx="622300" cy="355600"/>
        </p:xfrm>
        <a:graphic>
          <a:graphicData uri="http://schemas.openxmlformats.org/presentationml/2006/ole">
            <mc:AlternateContent xmlns:mc="http://schemas.openxmlformats.org/markup-compatibility/2006">
              <mc:Choice xmlns:v="urn:schemas-microsoft-com:vml" Requires="v">
                <p:oleObj name="Equation" r:id="rId8" imgW="622080" imgH="355320" progId="Equation.DSMT4">
                  <p:embed/>
                </p:oleObj>
              </mc:Choice>
              <mc:Fallback>
                <p:oleObj name="Equation" r:id="rId8" imgW="622080" imgH="355320" progId="Equation.DSMT4">
                  <p:embed/>
                  <p:pic>
                    <p:nvPicPr>
                      <p:cNvPr id="0" name=""/>
                      <p:cNvPicPr/>
                      <p:nvPr/>
                    </p:nvPicPr>
                    <p:blipFill>
                      <a:blip r:embed="rId9"/>
                      <a:stretch>
                        <a:fillRect/>
                      </a:stretch>
                    </p:blipFill>
                    <p:spPr>
                      <a:xfrm>
                        <a:off x="1060450" y="4607897"/>
                        <a:ext cx="622300" cy="3556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4E88D70-CA51-2717-0A46-CB664EE486F7}"/>
              </a:ext>
            </a:extLst>
          </p:cNvPr>
          <p:cNvGraphicFramePr>
            <a:graphicFrameLocks noChangeAspect="1"/>
          </p:cNvGraphicFramePr>
          <p:nvPr>
            <p:extLst>
              <p:ext uri="{D42A27DB-BD31-4B8C-83A1-F6EECF244321}">
                <p14:modId xmlns:p14="http://schemas.microsoft.com/office/powerpoint/2010/main" val="4168201920"/>
              </p:ext>
            </p:extLst>
          </p:nvPr>
        </p:nvGraphicFramePr>
        <p:xfrm>
          <a:off x="2193471" y="4614247"/>
          <a:ext cx="266700" cy="342900"/>
        </p:xfrm>
        <a:graphic>
          <a:graphicData uri="http://schemas.openxmlformats.org/presentationml/2006/ole">
            <mc:AlternateContent xmlns:mc="http://schemas.openxmlformats.org/markup-compatibility/2006">
              <mc:Choice xmlns:v="urn:schemas-microsoft-com:vml" Requires="v">
                <p:oleObj name="Equation" r:id="rId10" imgW="266780" imgH="343092" progId="Equation.DSMT4">
                  <p:embed/>
                </p:oleObj>
              </mc:Choice>
              <mc:Fallback>
                <p:oleObj name="Equation" r:id="rId10" imgW="266780" imgH="343092" progId="Equation.DSMT4">
                  <p:embed/>
                  <p:pic>
                    <p:nvPicPr>
                      <p:cNvPr id="0" name=""/>
                      <p:cNvPicPr/>
                      <p:nvPr/>
                    </p:nvPicPr>
                    <p:blipFill>
                      <a:blip r:embed="rId11"/>
                      <a:stretch>
                        <a:fillRect/>
                      </a:stretch>
                    </p:blipFill>
                    <p:spPr>
                      <a:xfrm>
                        <a:off x="2193471" y="4614247"/>
                        <a:ext cx="266700" cy="3429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48E7019-766D-BF2E-CC12-B2AF13AED1B6}"/>
              </a:ext>
            </a:extLst>
          </p:cNvPr>
          <p:cNvGraphicFramePr>
            <a:graphicFrameLocks noChangeAspect="1"/>
          </p:cNvGraphicFramePr>
          <p:nvPr>
            <p:extLst>
              <p:ext uri="{D42A27DB-BD31-4B8C-83A1-F6EECF244321}">
                <p14:modId xmlns:p14="http://schemas.microsoft.com/office/powerpoint/2010/main" val="2995625044"/>
              </p:ext>
            </p:extLst>
          </p:nvPr>
        </p:nvGraphicFramePr>
        <p:xfrm>
          <a:off x="2740241" y="4614247"/>
          <a:ext cx="304800" cy="342900"/>
        </p:xfrm>
        <a:graphic>
          <a:graphicData uri="http://schemas.openxmlformats.org/presentationml/2006/ole">
            <mc:AlternateContent xmlns:mc="http://schemas.openxmlformats.org/markup-compatibility/2006">
              <mc:Choice xmlns:v="urn:schemas-microsoft-com:vml" Requires="v">
                <p:oleObj name="Equation" r:id="rId12" imgW="304943" imgH="343092" progId="Equation.DSMT4">
                  <p:embed/>
                </p:oleObj>
              </mc:Choice>
              <mc:Fallback>
                <p:oleObj name="Equation" r:id="rId12" imgW="304943" imgH="343092" progId="Equation.DSMT4">
                  <p:embed/>
                  <p:pic>
                    <p:nvPicPr>
                      <p:cNvPr id="0" name=""/>
                      <p:cNvPicPr/>
                      <p:nvPr/>
                    </p:nvPicPr>
                    <p:blipFill>
                      <a:blip r:embed="rId13"/>
                      <a:stretch>
                        <a:fillRect/>
                      </a:stretch>
                    </p:blipFill>
                    <p:spPr>
                      <a:xfrm>
                        <a:off x="2740241" y="4614247"/>
                        <a:ext cx="304800" cy="342900"/>
                      </a:xfrm>
                      <a:prstGeom prst="rect">
                        <a:avLst/>
                      </a:prstGeom>
                    </p:spPr>
                  </p:pic>
                </p:oleObj>
              </mc:Fallback>
            </mc:AlternateContent>
          </a:graphicData>
        </a:graphic>
      </p:graphicFrame>
    </p:spTree>
    <p:extLst>
      <p:ext uri="{BB962C8B-B14F-4D97-AF65-F5344CB8AC3E}">
        <p14:creationId xmlns:p14="http://schemas.microsoft.com/office/powerpoint/2010/main" val="309819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242FD7C4-19DC-BB4C-936E-D070F9746CC7}"/>
              </a:ext>
            </a:extLst>
          </p:cNvPr>
          <p:cNvSpPr/>
          <p:nvPr/>
        </p:nvSpPr>
        <p:spPr>
          <a:xfrm>
            <a:off x="416379" y="1182549"/>
            <a:ext cx="11412612" cy="2421785"/>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endParaRPr>
          </a:p>
        </p:txBody>
      </p:sp>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行为识别</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人体行为识别：传统的行为识别是基于</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RGB</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图像（视频）</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展开的。</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有监督的人体行为识别</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是通过学习有标签数据的特征，然后根据特征对行为的类别进行预测。随着传感器技术的发展，</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骨架图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深度图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红外图</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以及</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点云</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等模态的数据受到越来越多研究人员的关注。</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骨架人体行为识别：人体结构信息由骨架关节点表示，</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人体的某一动作可以看成骨架关节点在空间和时间两个维度上的运动</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。通过提取人体骨架关节点的时间和空间特征以完成动作类别的预测。</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1. </a:t>
            </a:r>
            <a:r>
              <a:rPr lang="en-US" altLang="zh-CN" sz="1800" b="0" i="0" dirty="0">
                <a:solidFill>
                  <a:srgbClr val="000000"/>
                </a:solidFill>
                <a:effectLst/>
                <a:latin typeface="Times New Roman" panose="02020603050405020304" pitchFamily="18" charset="0"/>
                <a:cs typeface="Times New Roman" panose="02020603050405020304" pitchFamily="18" charset="0"/>
              </a:rPr>
              <a:t>Different modalities data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of action recognition</a:t>
            </a:r>
          </a:p>
          <a:p>
            <a:pPr marL="0" indent="0" algn="just">
              <a:lnSpc>
                <a:spcPct val="150000"/>
              </a:lnSpc>
              <a:buNone/>
            </a:pPr>
            <a:endParaRPr lang="en-US" altLang="zh-CN" dirty="0"/>
          </a:p>
          <a:p>
            <a:pPr marL="0" indent="0" algn="just">
              <a:lnSpc>
                <a:spcPct val="150000"/>
              </a:lnSpc>
              <a:buNone/>
            </a:pPr>
            <a:endParaRPr lang="en-US" altLang="zh-CN"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5</a:t>
            </a:fld>
            <a:endParaRPr lang="zh-CN" altLang="en-US" dirty="0"/>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grpSp>
        <p:nvGrpSpPr>
          <p:cNvPr id="21" name="组合 20">
            <a:extLst>
              <a:ext uri="{FF2B5EF4-FFF2-40B4-BE49-F238E27FC236}">
                <a16:creationId xmlns:a16="http://schemas.microsoft.com/office/drawing/2014/main" id="{B9690171-E3FB-057B-77B4-8C9A9B067D1D}"/>
              </a:ext>
            </a:extLst>
          </p:cNvPr>
          <p:cNvGrpSpPr/>
          <p:nvPr/>
        </p:nvGrpSpPr>
        <p:grpSpPr>
          <a:xfrm>
            <a:off x="630207" y="3753119"/>
            <a:ext cx="10977849" cy="2275060"/>
            <a:chOff x="409274" y="3790535"/>
            <a:chExt cx="10977849" cy="2275060"/>
          </a:xfrm>
        </p:grpSpPr>
        <p:pic>
          <p:nvPicPr>
            <p:cNvPr id="13" name="图片 12">
              <a:extLst>
                <a:ext uri="{FF2B5EF4-FFF2-40B4-BE49-F238E27FC236}">
                  <a16:creationId xmlns:a16="http://schemas.microsoft.com/office/drawing/2014/main" id="{782F2040-AC1E-E962-C134-CD1AEF097CB6}"/>
                </a:ext>
              </a:extLst>
            </p:cNvPr>
            <p:cNvPicPr>
              <a:picLocks noChangeAspect="1"/>
            </p:cNvPicPr>
            <p:nvPr/>
          </p:nvPicPr>
          <p:blipFill>
            <a:blip r:embed="rId2"/>
            <a:stretch>
              <a:fillRect/>
            </a:stretch>
          </p:blipFill>
          <p:spPr>
            <a:xfrm>
              <a:off x="409274" y="3790535"/>
              <a:ext cx="8977458" cy="1884916"/>
            </a:xfrm>
            <a:prstGeom prst="rect">
              <a:avLst/>
            </a:prstGeom>
          </p:spPr>
        </p:pic>
        <p:sp>
          <p:nvSpPr>
            <p:cNvPr id="5" name="文本框 4">
              <a:extLst>
                <a:ext uri="{FF2B5EF4-FFF2-40B4-BE49-F238E27FC236}">
                  <a16:creationId xmlns:a16="http://schemas.microsoft.com/office/drawing/2014/main" id="{0D128937-9D2F-22BF-83A9-6A0D56E55E39}"/>
                </a:ext>
              </a:extLst>
            </p:cNvPr>
            <p:cNvSpPr txBox="1"/>
            <p:nvPr/>
          </p:nvSpPr>
          <p:spPr>
            <a:xfrm>
              <a:off x="800288" y="5655519"/>
              <a:ext cx="1142623"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  RGB </a:t>
              </a:r>
              <a:endParaRPr lang="zh-CN" altLang="en-US" sz="2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24A0FEF-637F-AD3F-FDFD-EF787EEF1C37}"/>
                </a:ext>
              </a:extLst>
            </p:cNvPr>
            <p:cNvSpPr txBox="1"/>
            <p:nvPr/>
          </p:nvSpPr>
          <p:spPr>
            <a:xfrm>
              <a:off x="2943107" y="5655519"/>
              <a:ext cx="1607288"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(b)  Skeleton </a:t>
              </a:r>
              <a:endParaRPr lang="zh-CN" altLang="en-US" sz="20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E535355-52B4-7186-B8D6-4B0C7E823C24}"/>
                </a:ext>
              </a:extLst>
            </p:cNvPr>
            <p:cNvSpPr txBox="1"/>
            <p:nvPr/>
          </p:nvSpPr>
          <p:spPr>
            <a:xfrm>
              <a:off x="7502409" y="5655519"/>
              <a:ext cx="158961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(d) Infrared </a:t>
              </a:r>
              <a:endParaRPr lang="zh-CN" altLang="en-US"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4AFF490-B46F-DECF-D4FB-575DD0602996}"/>
                </a:ext>
              </a:extLst>
            </p:cNvPr>
            <p:cNvSpPr txBox="1"/>
            <p:nvPr/>
          </p:nvSpPr>
          <p:spPr>
            <a:xfrm>
              <a:off x="5215573" y="5655519"/>
              <a:ext cx="158961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(c) Depth </a:t>
              </a:r>
              <a:endParaRPr lang="zh-CN" altLang="en-US" sz="2000" dirty="0">
                <a:latin typeface="Times New Roman" panose="02020603050405020304" pitchFamily="18" charset="0"/>
                <a:cs typeface="Times New Roman" panose="02020603050405020304" pitchFamily="18" charset="0"/>
              </a:endParaRPr>
            </a:p>
          </p:txBody>
        </p:sp>
        <p:pic>
          <p:nvPicPr>
            <p:cNvPr id="19" name="图片 18">
              <a:extLst>
                <a:ext uri="{FF2B5EF4-FFF2-40B4-BE49-F238E27FC236}">
                  <a16:creationId xmlns:a16="http://schemas.microsoft.com/office/drawing/2014/main" id="{BCC17201-5F1A-020E-3208-216D73645A39}"/>
                </a:ext>
              </a:extLst>
            </p:cNvPr>
            <p:cNvPicPr>
              <a:picLocks noChangeAspect="1"/>
            </p:cNvPicPr>
            <p:nvPr/>
          </p:nvPicPr>
          <p:blipFill>
            <a:blip r:embed="rId3"/>
            <a:stretch>
              <a:fillRect/>
            </a:stretch>
          </p:blipFill>
          <p:spPr>
            <a:xfrm>
              <a:off x="9534674" y="3800501"/>
              <a:ext cx="1846555" cy="1864984"/>
            </a:xfrm>
            <a:prstGeom prst="rect">
              <a:avLst/>
            </a:prstGeom>
          </p:spPr>
        </p:pic>
        <p:sp>
          <p:nvSpPr>
            <p:cNvPr id="20" name="文本框 19">
              <a:extLst>
                <a:ext uri="{FF2B5EF4-FFF2-40B4-BE49-F238E27FC236}">
                  <a16:creationId xmlns:a16="http://schemas.microsoft.com/office/drawing/2014/main" id="{F2709627-9889-366E-6A0B-CA6176C9D1A7}"/>
                </a:ext>
              </a:extLst>
            </p:cNvPr>
            <p:cNvSpPr txBox="1"/>
            <p:nvPr/>
          </p:nvSpPr>
          <p:spPr>
            <a:xfrm>
              <a:off x="9587531" y="5665485"/>
              <a:ext cx="1799592"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 Point Cloud </a:t>
              </a:r>
              <a:endParaRPr lang="zh-CN" alt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86914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4744BD72-2F08-064C-6A66-6D64C0DB7193}"/>
              </a:ext>
            </a:extLst>
          </p:cNvPr>
          <p:cNvSpPr/>
          <p:nvPr/>
        </p:nvSpPr>
        <p:spPr>
          <a:xfrm>
            <a:off x="414606" y="1094233"/>
            <a:ext cx="11412612" cy="1058926"/>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步骤</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：最后，</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将</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CEL</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SED-PGL</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相结合</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构成完整的损失函数       ，该损失函数兼顾了类内紧凑度和类间分离度。</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其中正则项    用于控制两个损失值的重要性。</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50</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 name="对象 25">
            <a:extLst>
              <a:ext uri="{FF2B5EF4-FFF2-40B4-BE49-F238E27FC236}">
                <a16:creationId xmlns:a16="http://schemas.microsoft.com/office/drawing/2014/main" id="{3A03B9BB-2578-6A40-42A7-0D93AA02A6D1}"/>
              </a:ext>
            </a:extLst>
          </p:cNvPr>
          <p:cNvGraphicFramePr>
            <a:graphicFrameLocks noChangeAspect="1"/>
          </p:cNvGraphicFramePr>
          <p:nvPr>
            <p:extLst>
              <p:ext uri="{D42A27DB-BD31-4B8C-83A1-F6EECF244321}">
                <p14:modId xmlns:p14="http://schemas.microsoft.com/office/powerpoint/2010/main" val="282063130"/>
              </p:ext>
            </p:extLst>
          </p:nvPr>
        </p:nvGraphicFramePr>
        <p:xfrm>
          <a:off x="3695700" y="2451131"/>
          <a:ext cx="4800600" cy="1524000"/>
        </p:xfrm>
        <a:graphic>
          <a:graphicData uri="http://schemas.openxmlformats.org/presentationml/2006/ole">
            <mc:AlternateContent xmlns:mc="http://schemas.openxmlformats.org/markup-compatibility/2006">
              <mc:Choice xmlns:v="urn:schemas-microsoft-com:vml" Requires="v">
                <p:oleObj name="Equation" r:id="rId2" imgW="4800600" imgH="1523880" progId="Equation.DSMT4">
                  <p:embed/>
                </p:oleObj>
              </mc:Choice>
              <mc:Fallback>
                <p:oleObj name="Equation" r:id="rId2" imgW="4800600" imgH="1523880" progId="Equation.DSMT4">
                  <p:embed/>
                  <p:pic>
                    <p:nvPicPr>
                      <p:cNvPr id="26" name="对象 25">
                        <a:extLst>
                          <a:ext uri="{FF2B5EF4-FFF2-40B4-BE49-F238E27FC236}">
                            <a16:creationId xmlns:a16="http://schemas.microsoft.com/office/drawing/2014/main" id="{3A03B9BB-2578-6A40-42A7-0D93AA02A6D1}"/>
                          </a:ext>
                        </a:extLst>
                      </p:cNvPr>
                      <p:cNvPicPr/>
                      <p:nvPr/>
                    </p:nvPicPr>
                    <p:blipFill>
                      <a:blip r:embed="rId3"/>
                      <a:stretch>
                        <a:fillRect/>
                      </a:stretch>
                    </p:blipFill>
                    <p:spPr>
                      <a:xfrm>
                        <a:off x="3695700" y="2451131"/>
                        <a:ext cx="4800600" cy="15240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CE55FFA2-97E1-CDCC-AEFB-E4C7D3DAAC73}"/>
              </a:ext>
            </a:extLst>
          </p:cNvPr>
          <p:cNvGraphicFramePr>
            <a:graphicFrameLocks noChangeAspect="1"/>
          </p:cNvGraphicFramePr>
          <p:nvPr>
            <p:extLst>
              <p:ext uri="{D42A27DB-BD31-4B8C-83A1-F6EECF244321}">
                <p14:modId xmlns:p14="http://schemas.microsoft.com/office/powerpoint/2010/main" val="41447419"/>
              </p:ext>
            </p:extLst>
          </p:nvPr>
        </p:nvGraphicFramePr>
        <p:xfrm>
          <a:off x="4333417" y="4166572"/>
          <a:ext cx="2336800" cy="330200"/>
        </p:xfrm>
        <a:graphic>
          <a:graphicData uri="http://schemas.openxmlformats.org/presentationml/2006/ole">
            <mc:AlternateContent xmlns:mc="http://schemas.openxmlformats.org/markup-compatibility/2006">
              <mc:Choice xmlns:v="urn:schemas-microsoft-com:vml" Requires="v">
                <p:oleObj name="Equation" r:id="rId4" imgW="2336760" imgH="330120" progId="Equation.DSMT4">
                  <p:embed/>
                </p:oleObj>
              </mc:Choice>
              <mc:Fallback>
                <p:oleObj name="Equation" r:id="rId4" imgW="2336760" imgH="330120" progId="Equation.DSMT4">
                  <p:embed/>
                  <p:pic>
                    <p:nvPicPr>
                      <p:cNvPr id="27" name="对象 26">
                        <a:extLst>
                          <a:ext uri="{FF2B5EF4-FFF2-40B4-BE49-F238E27FC236}">
                            <a16:creationId xmlns:a16="http://schemas.microsoft.com/office/drawing/2014/main" id="{CE55FFA2-97E1-CDCC-AEFB-E4C7D3DAAC73}"/>
                          </a:ext>
                        </a:extLst>
                      </p:cNvPr>
                      <p:cNvPicPr/>
                      <p:nvPr/>
                    </p:nvPicPr>
                    <p:blipFill>
                      <a:blip r:embed="rId5"/>
                      <a:stretch>
                        <a:fillRect/>
                      </a:stretch>
                    </p:blipFill>
                    <p:spPr>
                      <a:xfrm>
                        <a:off x="4333417" y="4166572"/>
                        <a:ext cx="2336800" cy="330200"/>
                      </a:xfrm>
                      <a:prstGeom prst="rect">
                        <a:avLst/>
                      </a:prstGeom>
                    </p:spPr>
                  </p:pic>
                </p:oleObj>
              </mc:Fallback>
            </mc:AlternateContent>
          </a:graphicData>
        </a:graphic>
      </p:graphicFrame>
      <p:sp>
        <p:nvSpPr>
          <p:cNvPr id="28" name="文本框 27">
            <a:extLst>
              <a:ext uri="{FF2B5EF4-FFF2-40B4-BE49-F238E27FC236}">
                <a16:creationId xmlns:a16="http://schemas.microsoft.com/office/drawing/2014/main" id="{1DB2E0BB-DC59-9120-48BC-7EE3C73920F1}"/>
              </a:ext>
            </a:extLst>
          </p:cNvPr>
          <p:cNvSpPr txBox="1"/>
          <p:nvPr/>
        </p:nvSpPr>
        <p:spPr>
          <a:xfrm>
            <a:off x="10363200" y="3013076"/>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23</a:t>
            </a:r>
            <a:endParaRPr lang="zh-CN" altLang="en-US" sz="20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11E331C0-7885-D994-57E2-AB2D897DD994}"/>
              </a:ext>
            </a:extLst>
          </p:cNvPr>
          <p:cNvSpPr txBox="1"/>
          <p:nvPr/>
        </p:nvSpPr>
        <p:spPr>
          <a:xfrm>
            <a:off x="10363200" y="4131617"/>
            <a:ext cx="914400"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Eq. 24</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534E52CF-0496-8573-F65B-58086ACAE5F1}"/>
              </a:ext>
            </a:extLst>
          </p:cNvPr>
          <p:cNvGraphicFramePr>
            <a:graphicFrameLocks noChangeAspect="1"/>
          </p:cNvGraphicFramePr>
          <p:nvPr>
            <p:extLst>
              <p:ext uri="{D42A27DB-BD31-4B8C-83A1-F6EECF244321}">
                <p14:modId xmlns:p14="http://schemas.microsoft.com/office/powerpoint/2010/main" val="2728180658"/>
              </p:ext>
            </p:extLst>
          </p:nvPr>
        </p:nvGraphicFramePr>
        <p:xfrm>
          <a:off x="7347446" y="1249106"/>
          <a:ext cx="444500" cy="330200"/>
        </p:xfrm>
        <a:graphic>
          <a:graphicData uri="http://schemas.openxmlformats.org/presentationml/2006/ole">
            <mc:AlternateContent xmlns:mc="http://schemas.openxmlformats.org/markup-compatibility/2006">
              <mc:Choice xmlns:v="urn:schemas-microsoft-com:vml" Requires="v">
                <p:oleObj name="Equation" r:id="rId6" imgW="444240" imgH="330120" progId="Equation.DSMT4">
                  <p:embed/>
                </p:oleObj>
              </mc:Choice>
              <mc:Fallback>
                <p:oleObj name="Equation" r:id="rId6" imgW="444240" imgH="330120" progId="Equation.DSMT4">
                  <p:embed/>
                  <p:pic>
                    <p:nvPicPr>
                      <p:cNvPr id="0" name=""/>
                      <p:cNvPicPr/>
                      <p:nvPr/>
                    </p:nvPicPr>
                    <p:blipFill>
                      <a:blip r:embed="rId7"/>
                      <a:stretch>
                        <a:fillRect/>
                      </a:stretch>
                    </p:blipFill>
                    <p:spPr>
                      <a:xfrm>
                        <a:off x="7347446" y="1249106"/>
                        <a:ext cx="444500" cy="3302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15EBDD91-3C3E-FB3D-7B95-A8CAA4819752}"/>
              </a:ext>
            </a:extLst>
          </p:cNvPr>
          <p:cNvGraphicFramePr>
            <a:graphicFrameLocks noChangeAspect="1"/>
          </p:cNvGraphicFramePr>
          <p:nvPr>
            <p:extLst>
              <p:ext uri="{D42A27DB-BD31-4B8C-83A1-F6EECF244321}">
                <p14:modId xmlns:p14="http://schemas.microsoft.com/office/powerpoint/2010/main" val="3858317211"/>
              </p:ext>
            </p:extLst>
          </p:nvPr>
        </p:nvGraphicFramePr>
        <p:xfrm>
          <a:off x="1801614" y="4677929"/>
          <a:ext cx="190500" cy="241300"/>
        </p:xfrm>
        <a:graphic>
          <a:graphicData uri="http://schemas.openxmlformats.org/presentationml/2006/ole">
            <mc:AlternateContent xmlns:mc="http://schemas.openxmlformats.org/markup-compatibility/2006">
              <mc:Choice xmlns:v="urn:schemas-microsoft-com:vml" Requires="v">
                <p:oleObj name="Equation" r:id="rId8" imgW="190440" imgH="241200" progId="Equation.DSMT4">
                  <p:embed/>
                </p:oleObj>
              </mc:Choice>
              <mc:Fallback>
                <p:oleObj name="Equation" r:id="rId8" imgW="190440" imgH="241200" progId="Equation.DSMT4">
                  <p:embed/>
                  <p:pic>
                    <p:nvPicPr>
                      <p:cNvPr id="0" name=""/>
                      <p:cNvPicPr/>
                      <p:nvPr/>
                    </p:nvPicPr>
                    <p:blipFill>
                      <a:blip r:embed="rId9"/>
                      <a:stretch>
                        <a:fillRect/>
                      </a:stretch>
                    </p:blipFill>
                    <p:spPr>
                      <a:xfrm>
                        <a:off x="1801614" y="4677929"/>
                        <a:ext cx="190500" cy="241300"/>
                      </a:xfrm>
                      <a:prstGeom prst="rect">
                        <a:avLst/>
                      </a:prstGeom>
                    </p:spPr>
                  </p:pic>
                </p:oleObj>
              </mc:Fallback>
            </mc:AlternateContent>
          </a:graphicData>
        </a:graphic>
      </p:graphicFrame>
    </p:spTree>
    <p:extLst>
      <p:ext uri="{BB962C8B-B14F-4D97-AF65-F5344CB8AC3E}">
        <p14:creationId xmlns:p14="http://schemas.microsoft.com/office/powerpoint/2010/main" val="3389621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kern="10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好处</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所提出的</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SED-PGL</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损失函数计算成对样本间的标准欧氏距离来体现样本间的相关性，通过惩罚距离较近的不同类别样本和距离较远的同一类别样本来控制样本的类间分离度和类内紧凑度。</a:t>
            </a: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本文将</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SED-PGL</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CEL</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相结合构成</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作为整个网络的损失函数，不仅有利于前期网络训练的稳定性，还有利于区分相似性的动作。</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51</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534E52CF-0496-8573-F65B-58086ACAE5F1}"/>
              </a:ext>
            </a:extLst>
          </p:cNvPr>
          <p:cNvGraphicFramePr>
            <a:graphicFrameLocks noChangeAspect="1"/>
          </p:cNvGraphicFramePr>
          <p:nvPr>
            <p:extLst>
              <p:ext uri="{D42A27DB-BD31-4B8C-83A1-F6EECF244321}">
                <p14:modId xmlns:p14="http://schemas.microsoft.com/office/powerpoint/2010/main" val="3577529787"/>
              </p:ext>
            </p:extLst>
          </p:nvPr>
        </p:nvGraphicFramePr>
        <p:xfrm>
          <a:off x="4852493" y="2916237"/>
          <a:ext cx="444500" cy="330200"/>
        </p:xfrm>
        <a:graphic>
          <a:graphicData uri="http://schemas.openxmlformats.org/presentationml/2006/ole">
            <mc:AlternateContent xmlns:mc="http://schemas.openxmlformats.org/markup-compatibility/2006">
              <mc:Choice xmlns:v="urn:schemas-microsoft-com:vml" Requires="v">
                <p:oleObj name="Equation" r:id="rId2" imgW="444240" imgH="330120" progId="Equation.DSMT4">
                  <p:embed/>
                </p:oleObj>
              </mc:Choice>
              <mc:Fallback>
                <p:oleObj name="Equation" r:id="rId2" imgW="444240" imgH="330120" progId="Equation.DSMT4">
                  <p:embed/>
                  <p:pic>
                    <p:nvPicPr>
                      <p:cNvPr id="7" name="对象 6">
                        <a:extLst>
                          <a:ext uri="{FF2B5EF4-FFF2-40B4-BE49-F238E27FC236}">
                            <a16:creationId xmlns:a16="http://schemas.microsoft.com/office/drawing/2014/main" id="{534E52CF-0496-8573-F65B-58086ACAE5F1}"/>
                          </a:ext>
                        </a:extLst>
                      </p:cNvPr>
                      <p:cNvPicPr/>
                      <p:nvPr/>
                    </p:nvPicPr>
                    <p:blipFill>
                      <a:blip r:embed="rId3"/>
                      <a:stretch>
                        <a:fillRect/>
                      </a:stretch>
                    </p:blipFill>
                    <p:spPr>
                      <a:xfrm>
                        <a:off x="4852493" y="2916237"/>
                        <a:ext cx="444500" cy="330200"/>
                      </a:xfrm>
                      <a:prstGeom prst="rect">
                        <a:avLst/>
                      </a:prstGeom>
                    </p:spPr>
                  </p:pic>
                </p:oleObj>
              </mc:Fallback>
            </mc:AlternateContent>
          </a:graphicData>
        </a:graphic>
      </p:graphicFrame>
    </p:spTree>
    <p:extLst>
      <p:ext uri="{BB962C8B-B14F-4D97-AF65-F5344CB8AC3E}">
        <p14:creationId xmlns:p14="http://schemas.microsoft.com/office/powerpoint/2010/main" val="552589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消融实验：数据集介绍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NTU RGB+D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包含</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40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名受试者执行的</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60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类动作</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共</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56880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个动作序列。在全部的</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60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个动作类别中，前</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50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个动作类别是单人动作，后</a:t>
            </a:r>
            <a:r>
              <a:rPr lang="en-US" altLang="zh-CN" dirty="0">
                <a:effectLst/>
                <a:latin typeface="Times New Roman" panose="02020603050405020304" pitchFamily="18" charset="0"/>
                <a:ea typeface="黑体" panose="02010609060101010101" pitchFamily="49" charset="-122"/>
                <a:cs typeface="Times New Roman" panose="02020603050405020304" pitchFamily="18" charset="0"/>
              </a:rPr>
              <a:t>10</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个动作类别是双人交互动作，</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每个人体采集</a:t>
            </a:r>
            <a:r>
              <a:rPr lang="en-US"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25</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个关节点</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。数据集</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评价基准</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有两种，分别为</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基于不同行为主体</a:t>
            </a:r>
            <a:r>
              <a:rPr lang="en-US"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(Cross Subject</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X-Sub)</a:t>
            </a:r>
            <a:r>
              <a:rPr lang="zh-CN" altLang="zh-CN" dirty="0">
                <a:effectLst/>
                <a:latin typeface="Times New Roman" panose="02020603050405020304" pitchFamily="18" charset="0"/>
                <a:ea typeface="黑体" panose="02010609060101010101" pitchFamily="49" charset="-122"/>
                <a:cs typeface="Times New Roman" panose="02020603050405020304" pitchFamily="18" charset="0"/>
              </a:rPr>
              <a:t>和</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基于不同拍摄角度（</a:t>
            </a:r>
            <a:r>
              <a:rPr lang="en-US"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Cross View</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X-View</a:t>
            </a:r>
            <a:r>
              <a:rPr lang="zh-CN" altLang="zh-CN"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NTU RGB+D 120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它包含了</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106</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位受试者执行的</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120</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类动作，共</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114480</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个视频片段。不同的是，此数据集使用</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基于不同主体（</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Cross Subject</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X-Sub</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基于不同设置（</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Cross Setup</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X-Set</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的评估协议。具体来说，在基于不同主体协议中，来自</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53</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个主体的</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63026</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个视频被用于训练，剩余的</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50919</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个视频则被用来测试。在基于不同设置的协议中，共包含</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32</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个不同的相机设置号，每个相机号都有各自的高度和距离。相机设置号为偶数的</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54468</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个视频被用于训练，相机设置号为奇数的</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59477</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个视频将用于测试。</a:t>
            </a: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Kinect-Skeleton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采集人体</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18</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个关节点信息</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包含了</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40000</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个视频片段用于训练，</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20000</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个视频片段用于测试。考虑到此数据集类别众多，识别难度高，我们采用</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Top-1</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Top-5</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的准确率作为评估标准。</a:t>
            </a:r>
          </a:p>
          <a:p>
            <a:pPr marL="0" indent="0" algn="just">
              <a:lnSpc>
                <a:spcPct val="150000"/>
              </a:lnSpc>
              <a:buNone/>
            </a:pPr>
            <a:endParaRPr lang="en-US" altLang="zh-CN" dirty="0">
              <a:effectLst/>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effectLst/>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52</a:t>
            </a:fld>
            <a:endParaRPr lang="en-US" altLang="zh-CN"/>
          </a:p>
        </p:txBody>
      </p:sp>
    </p:spTree>
    <p:extLst>
      <p:ext uri="{BB962C8B-B14F-4D97-AF65-F5344CB8AC3E}">
        <p14:creationId xmlns:p14="http://schemas.microsoft.com/office/powerpoint/2010/main" val="4153675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消融实验：实验设置</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参数设置</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：所有实验是在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PyTorch</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深度学习框架和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NVIDIA GeForce RTX4080 GPU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上进行的。在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 120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Kinetics-Skeleton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数据集上，</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批量大小设置为</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16</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。我们采用随机梯度下降算法（</a:t>
            </a:r>
            <a:r>
              <a:rPr lang="en-US" altLang="zh-CN" dirty="0">
                <a:latin typeface="Times New Roman" panose="02020603050405020304" pitchFamily="18" charset="0"/>
                <a:ea typeface="黑体" panose="02010609060101010101" pitchFamily="49" charset="-122"/>
                <a:cs typeface="Times New Roman" panose="02020603050405020304" pitchFamily="18" charset="0"/>
              </a:rPr>
              <a:t>SGD</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），动量为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0.9</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，权重衰减为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1e-4</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。上述三个数据集皆进行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80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次迭代训练。</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数据集，学习率初始设定为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，并在第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40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次和第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次迭代时分别缩小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倍。</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lgn="just">
              <a:lnSpc>
                <a:spcPct val="150000"/>
              </a:lnSpc>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 120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Kinetics-Skeleton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数据集，学习率初始设为</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0.05</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，并在第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50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次和第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60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次迭代时分别缩小</a:t>
            </a:r>
            <a:r>
              <a:rPr lang="en-US" altLang="zh-CN" dirty="0">
                <a:latin typeface="Times New Roman" panose="02020603050405020304" pitchFamily="18" charset="0"/>
                <a:ea typeface="黑体" panose="02010609060101010101" pitchFamily="49" charset="-122"/>
                <a:cs typeface="Times New Roman" panose="02020603050405020304" pitchFamily="18" charset="0"/>
              </a:rPr>
              <a:t>10</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倍。</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实验说明</a:t>
            </a:r>
            <a:r>
              <a:rPr lang="zh-CN" altLang="en-US"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我们将在本部分通过在通用数据集</a:t>
            </a:r>
            <a:r>
              <a:rPr lang="en-US"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NTU RGB+D</a:t>
            </a:r>
            <a:r>
              <a:rPr lang="zh-CN" altLang="zh-CN" kern="100" dirty="0">
                <a:solidFill>
                  <a:schemeClr val="accent1"/>
                </a:solidFill>
                <a:effectLst/>
                <a:latin typeface="Times New Roman" panose="02020603050405020304" pitchFamily="18" charset="0"/>
                <a:ea typeface="黑体" panose="02010609060101010101" pitchFamily="49" charset="-122"/>
                <a:cs typeface="Times New Roman" panose="02020603050405020304" pitchFamily="18" charset="0"/>
              </a:rPr>
              <a:t>数据集上广泛的消融实验去验证本文方法中相关模块的有效性</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，包括</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DST-GCN</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WA-GCN</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EMS-GCN</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SED-PGL</a:t>
            </a:r>
            <a:r>
              <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并在</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NTU RGB+D</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NTU RGB+D 120</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Kinect-Skeleton</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数据集上取得的性能与</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SOTA</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方法进行对比。数据处理方面使用了行业内通用的处理方法，没有额外的数据增强。本文使用了</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Joint</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effectLst/>
                <a:latin typeface="Times New Roman" panose="02020603050405020304" pitchFamily="18" charset="0"/>
                <a:ea typeface="黑体" panose="02010609060101010101" pitchFamily="49" charset="-122"/>
                <a:cs typeface="Times New Roman" panose="02020603050405020304" pitchFamily="18" charset="0"/>
              </a:rPr>
              <a:t>Bone</a:t>
            </a:r>
            <a:r>
              <a:rPr lang="zh-CN" altLang="en-US" kern="100" dirty="0">
                <a:effectLst/>
                <a:latin typeface="Times New Roman" panose="02020603050405020304" pitchFamily="18" charset="0"/>
                <a:ea typeface="黑体" panose="02010609060101010101" pitchFamily="49" charset="-122"/>
                <a:cs typeface="Times New Roman" panose="02020603050405020304" pitchFamily="18" charset="0"/>
              </a:rPr>
              <a:t>两种数据流。</a:t>
            </a:r>
            <a:endParaRPr lang="zh-CN" altLang="zh-CN" kern="1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effectLst/>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effectLst/>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11/21/2023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dirty="0"/>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53</a:t>
            </a:fld>
            <a:endParaRPr lang="en-US" altLang="zh-CN"/>
          </a:p>
        </p:txBody>
      </p:sp>
    </p:spTree>
    <p:extLst>
      <p:ext uri="{BB962C8B-B14F-4D97-AF65-F5344CB8AC3E}">
        <p14:creationId xmlns:p14="http://schemas.microsoft.com/office/powerpoint/2010/main" val="1706553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B9314E1-B337-0F7C-07D4-C1E4A0E905A1}"/>
              </a:ext>
            </a:extLst>
          </p:cNvPr>
          <p:cNvPicPr>
            <a:picLocks noChangeAspect="1"/>
          </p:cNvPicPr>
          <p:nvPr/>
        </p:nvPicPr>
        <p:blipFill>
          <a:blip r:embed="rId2"/>
          <a:stretch>
            <a:fillRect/>
          </a:stretch>
        </p:blipFill>
        <p:spPr>
          <a:xfrm>
            <a:off x="1299482" y="1992452"/>
            <a:ext cx="9639300" cy="3886200"/>
          </a:xfrm>
          <a:prstGeom prst="rect">
            <a:avLst/>
          </a:prstGeom>
        </p:spPr>
      </p:pic>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通过展示不同通路的精度柱状图去验证</a:t>
            </a:r>
            <a:r>
              <a:rPr lang="en-US" altLang="zh-CN" dirty="0">
                <a:latin typeface="Times New Roman" panose="02020603050405020304" pitchFamily="18" charset="0"/>
                <a:cs typeface="Times New Roman" panose="02020603050405020304" pitchFamily="18" charset="0"/>
              </a:rPr>
              <a:t>DST-GCN</a:t>
            </a:r>
            <a:r>
              <a:rPr lang="zh-CN" altLang="en-US" dirty="0">
                <a:latin typeface="Times New Roman" panose="02020603050405020304" pitchFamily="18" charset="0"/>
                <a:cs typeface="Times New Roman" panose="02020603050405020304" pitchFamily="18" charset="0"/>
              </a:rPr>
              <a:t>中的双路时空建模的有效性</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20. </a:t>
            </a:r>
            <a:r>
              <a:rPr lang="en-US" altLang="zh-CN" sz="1800" b="0" i="0" dirty="0">
                <a:solidFill>
                  <a:srgbClr val="000000"/>
                </a:solidFill>
                <a:effectLst/>
                <a:latin typeface="Times New Roman" panose="02020603050405020304" pitchFamily="18" charset="0"/>
                <a:cs typeface="Times New Roman" panose="02020603050405020304" pitchFamily="18" charset="0"/>
              </a:rPr>
              <a:t>Accuracy achieved by Joint data stream and Bone data stream on different spatiotemporal modeling paths under X-View and X-Sub benchmarks</a:t>
            </a:r>
            <a:r>
              <a:rPr lang="en-US" altLang="zh-CN" sz="1800" dirty="0">
                <a:latin typeface="Times New Roman" panose="02020603050405020304" pitchFamily="18" charset="0"/>
                <a:cs typeface="Times New Roman" panose="02020603050405020304" pitchFamily="18" charset="0"/>
              </a:rPr>
              <a:t> </a:t>
            </a:r>
            <a:br>
              <a:rPr lang="en-US" altLang="zh-CN" sz="1600" dirty="0"/>
            </a:b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54</a:t>
            </a:fld>
            <a:endParaRPr lang="en-US" altLang="zh-CN"/>
          </a:p>
        </p:txBody>
      </p:sp>
    </p:spTree>
    <p:extLst>
      <p:ext uri="{BB962C8B-B14F-4D97-AF65-F5344CB8AC3E}">
        <p14:creationId xmlns:p14="http://schemas.microsoft.com/office/powerpoint/2010/main" val="335309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展示每一个动作类别在不同通路上取得的精度来验证</a:t>
            </a:r>
            <a:r>
              <a:rPr lang="en-US" altLang="zh-CN" dirty="0">
                <a:latin typeface="Times New Roman" panose="02020603050405020304" pitchFamily="18" charset="0"/>
                <a:cs typeface="Times New Roman" panose="02020603050405020304" pitchFamily="18" charset="0"/>
              </a:rPr>
              <a:t>DST-GCN</a:t>
            </a:r>
            <a:r>
              <a:rPr lang="zh-CN" altLang="en-US" dirty="0">
                <a:latin typeface="Times New Roman" panose="02020603050405020304" pitchFamily="18" charset="0"/>
                <a:cs typeface="Times New Roman" panose="02020603050405020304" pitchFamily="18" charset="0"/>
              </a:rPr>
              <a:t>中的双路时空建模的有效性</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21. </a:t>
            </a:r>
            <a:r>
              <a:rPr lang="en-US" altLang="zh-CN" sz="1800" b="0" i="0" dirty="0">
                <a:solidFill>
                  <a:srgbClr val="000000"/>
                </a:solidFill>
                <a:effectLst/>
                <a:latin typeface="Times New Roman" panose="02020603050405020304" pitchFamily="18" charset="0"/>
                <a:cs typeface="Times New Roman" panose="02020603050405020304" pitchFamily="18" charset="0"/>
              </a:rPr>
              <a:t>Accuracy of each category on different spatiotemporal modeling paths</a:t>
            </a:r>
            <a:endParaRPr lang="en-US" altLang="zh-CN" sz="1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11/22/2023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55</a:t>
            </a:fld>
            <a:endParaRPr lang="en-US" altLang="zh-CN"/>
          </a:p>
        </p:txBody>
      </p:sp>
      <p:pic>
        <p:nvPicPr>
          <p:cNvPr id="9" name="图片 8">
            <a:extLst>
              <a:ext uri="{FF2B5EF4-FFF2-40B4-BE49-F238E27FC236}">
                <a16:creationId xmlns:a16="http://schemas.microsoft.com/office/drawing/2014/main" id="{C5627AC5-45D2-AE7F-CFEA-93F5BE5CE085}"/>
              </a:ext>
            </a:extLst>
          </p:cNvPr>
          <p:cNvPicPr>
            <a:picLocks noChangeAspect="1"/>
          </p:cNvPicPr>
          <p:nvPr/>
        </p:nvPicPr>
        <p:blipFill>
          <a:blip r:embed="rId2"/>
          <a:stretch>
            <a:fillRect/>
          </a:stretch>
        </p:blipFill>
        <p:spPr>
          <a:xfrm>
            <a:off x="571849" y="1640735"/>
            <a:ext cx="11048301" cy="4147003"/>
          </a:xfrm>
          <a:prstGeom prst="rect">
            <a:avLst/>
          </a:prstGeom>
        </p:spPr>
      </p:pic>
      <p:sp>
        <p:nvSpPr>
          <p:cNvPr id="7" name="椭圆 6">
            <a:extLst>
              <a:ext uri="{FF2B5EF4-FFF2-40B4-BE49-F238E27FC236}">
                <a16:creationId xmlns:a16="http://schemas.microsoft.com/office/drawing/2014/main" id="{BEE41C45-F186-EDAF-A1CC-3643D354FB39}"/>
              </a:ext>
            </a:extLst>
          </p:cNvPr>
          <p:cNvSpPr/>
          <p:nvPr/>
        </p:nvSpPr>
        <p:spPr>
          <a:xfrm rot="19128316">
            <a:off x="4299005" y="1827607"/>
            <a:ext cx="647564" cy="13111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740257C7-90E0-FEE9-EE6A-5AD3A420F6DB}"/>
              </a:ext>
            </a:extLst>
          </p:cNvPr>
          <p:cNvSpPr/>
          <p:nvPr/>
        </p:nvSpPr>
        <p:spPr>
          <a:xfrm rot="19128316">
            <a:off x="10643192" y="1742884"/>
            <a:ext cx="703933" cy="13111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81908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数据集上分别使用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Joint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Bone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Two Streams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）去训练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DST-GCN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，得到识别性能，实验结果如下表所示。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Table 1. </a:t>
            </a:r>
            <a:r>
              <a:rPr lang="en-US" altLang="zh-CN" sz="1800" b="0" i="0" dirty="0">
                <a:solidFill>
                  <a:srgbClr val="000000"/>
                </a:solidFill>
                <a:effectLst/>
                <a:latin typeface="Times New Roman" panose="02020603050405020304" pitchFamily="18" charset="0"/>
                <a:cs typeface="Times New Roman" panose="02020603050405020304" pitchFamily="18" charset="0"/>
              </a:rPr>
              <a:t>Accuracy obtained by DST-GCN under different data stream</a:t>
            </a:r>
            <a:br>
              <a:rPr lang="en-US" altLang="zh-CN" sz="1800" dirty="0">
                <a:latin typeface="Times New Roman" panose="02020603050405020304" pitchFamily="18" charset="0"/>
                <a:cs typeface="Times New Roman" panose="02020603050405020304" pitchFamily="18" charset="0"/>
              </a:rPr>
            </a:b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56</a:t>
            </a:fld>
            <a:endParaRPr lang="en-US" altLang="zh-CN"/>
          </a:p>
        </p:txBody>
      </p:sp>
      <p:pic>
        <p:nvPicPr>
          <p:cNvPr id="7" name="图片 6">
            <a:extLst>
              <a:ext uri="{FF2B5EF4-FFF2-40B4-BE49-F238E27FC236}">
                <a16:creationId xmlns:a16="http://schemas.microsoft.com/office/drawing/2014/main" id="{F4A15366-D11D-7AEB-1052-B8354EFAFA5B}"/>
              </a:ext>
            </a:extLst>
          </p:cNvPr>
          <p:cNvPicPr>
            <a:picLocks noChangeAspect="1"/>
          </p:cNvPicPr>
          <p:nvPr/>
        </p:nvPicPr>
        <p:blipFill>
          <a:blip r:embed="rId2"/>
          <a:stretch>
            <a:fillRect/>
          </a:stretch>
        </p:blipFill>
        <p:spPr>
          <a:xfrm>
            <a:off x="3714750" y="2638425"/>
            <a:ext cx="4762500" cy="1581150"/>
          </a:xfrm>
          <a:prstGeom prst="rect">
            <a:avLst/>
          </a:prstGeom>
        </p:spPr>
      </p:pic>
      <p:sp>
        <p:nvSpPr>
          <p:cNvPr id="9" name="矩形: 圆角 8">
            <a:extLst>
              <a:ext uri="{FF2B5EF4-FFF2-40B4-BE49-F238E27FC236}">
                <a16:creationId xmlns:a16="http://schemas.microsoft.com/office/drawing/2014/main" id="{DB630785-26BD-C57B-F193-38DB3023F2C1}"/>
              </a:ext>
            </a:extLst>
          </p:cNvPr>
          <p:cNvSpPr/>
          <p:nvPr/>
        </p:nvSpPr>
        <p:spPr>
          <a:xfrm>
            <a:off x="423485" y="4473489"/>
            <a:ext cx="11398401" cy="13324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X-View Benchmark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下，双流数据相较于</a:t>
            </a:r>
            <a:r>
              <a:rPr lang="en-US" altLang="zh-CN" dirty="0">
                <a:latin typeface="Times New Roman" panose="02020603050405020304" pitchFamily="18" charset="0"/>
                <a:ea typeface="黑体" panose="02010609060101010101" pitchFamily="49" charset="-122"/>
                <a:cs typeface="Times New Roman" panose="02020603050405020304" pitchFamily="18" charset="0"/>
              </a:rPr>
              <a:t>Joint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Bone</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数据流分别提升了</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0.7%</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latin typeface="Times New Roman" panose="02020603050405020304" pitchFamily="18" charset="0"/>
                <a:ea typeface="黑体" panose="02010609060101010101" pitchFamily="49" charset="-122"/>
                <a:cs typeface="Times New Roman" panose="02020603050405020304" pitchFamily="18" charset="0"/>
              </a:rPr>
              <a:t>0.74%</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X-Sub Benchmark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下也有类似的效果提升。由实验结果可知，双数据流训练网络可以有效提高网络的泛化能力。</a:t>
            </a:r>
          </a:p>
        </p:txBody>
      </p:sp>
    </p:spTree>
    <p:extLst>
      <p:ext uri="{BB962C8B-B14F-4D97-AF65-F5344CB8AC3E}">
        <p14:creationId xmlns:p14="http://schemas.microsoft.com/office/powerpoint/2010/main" val="27461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DST-GCN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计算</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DST-GCN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的模型参数（</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Parameter</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），综合考虑模型复杂度和识别性能，并与领域内的一些方法进行对比。</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br>
              <a:rPr lang="en-US" altLang="zh-CN" sz="1800" dirty="0">
                <a:latin typeface="Times New Roman" panose="02020603050405020304" pitchFamily="18" charset="0"/>
                <a:cs typeface="Times New Roman" panose="02020603050405020304" pitchFamily="18" charset="0"/>
              </a:rPr>
            </a:b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22. Parameter vs Accuracy</a:t>
            </a: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57</a:t>
            </a:fld>
            <a:endParaRPr lang="en-US" altLang="zh-CN"/>
          </a:p>
        </p:txBody>
      </p:sp>
      <p:sp>
        <p:nvSpPr>
          <p:cNvPr id="9" name="矩形: 圆角 8">
            <a:extLst>
              <a:ext uri="{FF2B5EF4-FFF2-40B4-BE49-F238E27FC236}">
                <a16:creationId xmlns:a16="http://schemas.microsoft.com/office/drawing/2014/main" id="{C76DB264-B801-6529-5670-434D199932EF}"/>
              </a:ext>
            </a:extLst>
          </p:cNvPr>
          <p:cNvSpPr/>
          <p:nvPr/>
        </p:nvSpPr>
        <p:spPr>
          <a:xfrm>
            <a:off x="423485" y="5495296"/>
            <a:ext cx="11398401" cy="6816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dirty="0">
                <a:latin typeface="Times New Roman" panose="02020603050405020304" pitchFamily="18" charset="0"/>
                <a:ea typeface="黑体" panose="02010609060101010101" pitchFamily="49" charset="-122"/>
                <a:cs typeface="Times New Roman" panose="02020603050405020304" pitchFamily="18" charset="0"/>
              </a:rPr>
              <a:t>综合考虑本文方法的模型复杂度和识别性能，发现本文方法取得了模型复杂度和性能的平衡。</a:t>
            </a:r>
          </a:p>
        </p:txBody>
      </p:sp>
      <p:pic>
        <p:nvPicPr>
          <p:cNvPr id="7" name="图片 6">
            <a:extLst>
              <a:ext uri="{FF2B5EF4-FFF2-40B4-BE49-F238E27FC236}">
                <a16:creationId xmlns:a16="http://schemas.microsoft.com/office/drawing/2014/main" id="{D2138A55-8F65-C6B1-8616-EED495DF0605}"/>
              </a:ext>
            </a:extLst>
          </p:cNvPr>
          <p:cNvPicPr>
            <a:picLocks noChangeAspect="1"/>
          </p:cNvPicPr>
          <p:nvPr/>
        </p:nvPicPr>
        <p:blipFill>
          <a:blip r:embed="rId2"/>
          <a:stretch>
            <a:fillRect/>
          </a:stretch>
        </p:blipFill>
        <p:spPr>
          <a:xfrm>
            <a:off x="3228975" y="2313032"/>
            <a:ext cx="5734050" cy="2657475"/>
          </a:xfrm>
          <a:prstGeom prst="rect">
            <a:avLst/>
          </a:prstGeom>
        </p:spPr>
      </p:pic>
    </p:spTree>
    <p:extLst>
      <p:ext uri="{BB962C8B-B14F-4D97-AF65-F5344CB8AC3E}">
        <p14:creationId xmlns:p14="http://schemas.microsoft.com/office/powerpoint/2010/main" val="18843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WA-GCN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以“</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drink water</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”这个行为为例，本文提取了主干网络中不同网络层中提取出的空间特征，通过可视化展现出来。每个结点用圆圈表示，其大小反映了该结点在动作中的重要性。</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Figure 23. </a:t>
            </a:r>
            <a:r>
              <a:rPr lang="en-US" altLang="zh-CN" sz="1800" b="0" i="0" dirty="0">
                <a:solidFill>
                  <a:srgbClr val="000000"/>
                </a:solidFill>
                <a:effectLst/>
                <a:latin typeface="Times New Roman" panose="02020603050405020304" pitchFamily="18" charset="0"/>
                <a:cs typeface="Times New Roman" panose="02020603050405020304" pitchFamily="18" charset="0"/>
              </a:rPr>
              <a:t>Visualization of the human skeleton at different network layers</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58</a:t>
            </a:fld>
            <a:endParaRPr lang="en-US" altLang="zh-CN"/>
          </a:p>
        </p:txBody>
      </p:sp>
      <p:pic>
        <p:nvPicPr>
          <p:cNvPr id="8" name="图片 7">
            <a:extLst>
              <a:ext uri="{FF2B5EF4-FFF2-40B4-BE49-F238E27FC236}">
                <a16:creationId xmlns:a16="http://schemas.microsoft.com/office/drawing/2014/main" id="{8A0437AC-5294-3E08-7578-1DC3E788433F}"/>
              </a:ext>
            </a:extLst>
          </p:cNvPr>
          <p:cNvPicPr>
            <a:picLocks noChangeAspect="1"/>
          </p:cNvPicPr>
          <p:nvPr/>
        </p:nvPicPr>
        <p:blipFill>
          <a:blip r:embed="rId2"/>
          <a:stretch>
            <a:fillRect/>
          </a:stretch>
        </p:blipFill>
        <p:spPr>
          <a:xfrm>
            <a:off x="2461459" y="2435568"/>
            <a:ext cx="7269081" cy="2599539"/>
          </a:xfrm>
          <a:prstGeom prst="rect">
            <a:avLst/>
          </a:prstGeom>
        </p:spPr>
      </p:pic>
    </p:spTree>
    <p:extLst>
      <p:ext uri="{BB962C8B-B14F-4D97-AF65-F5344CB8AC3E}">
        <p14:creationId xmlns:p14="http://schemas.microsoft.com/office/powerpoint/2010/main" val="1446142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EMS-TCN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使用</a:t>
            </a:r>
            <a:r>
              <a:rPr lang="en-US" altLang="zh-CN" dirty="0">
                <a:latin typeface="Times New Roman" panose="02020603050405020304" pitchFamily="18" charset="0"/>
                <a:cs typeface="Times New Roman" panose="02020603050405020304" pitchFamily="18" charset="0"/>
              </a:rPr>
              <a:t>TCN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MS-TCN</a:t>
            </a:r>
            <a:r>
              <a:rPr lang="zh-CN" altLang="en-US" dirty="0">
                <a:latin typeface="Times New Roman" panose="02020603050405020304" pitchFamily="18" charset="0"/>
                <a:cs typeface="Times New Roman" panose="02020603050405020304" pitchFamily="18" charset="0"/>
              </a:rPr>
              <a:t>模块替换</a:t>
            </a:r>
            <a:r>
              <a:rPr lang="en-US" altLang="zh-CN" dirty="0">
                <a:latin typeface="Times New Roman" panose="02020603050405020304" pitchFamily="18" charset="0"/>
                <a:cs typeface="Times New Roman" panose="02020603050405020304" pitchFamily="18" charset="0"/>
              </a:rPr>
              <a:t>EMS-TCN</a:t>
            </a:r>
            <a:r>
              <a:rPr lang="zh-CN" altLang="en-US" dirty="0">
                <a:latin typeface="Times New Roman" panose="02020603050405020304" pitchFamily="18" charset="0"/>
                <a:cs typeface="Times New Roman" panose="02020603050405020304" pitchFamily="18" charset="0"/>
              </a:rPr>
              <a:t>，保持其余参数不变，对比所获得的识别性能以证明</a:t>
            </a:r>
            <a:r>
              <a:rPr lang="en-US" altLang="zh-CN" dirty="0">
                <a:latin typeface="Times New Roman" panose="02020603050405020304" pitchFamily="18" charset="0"/>
                <a:cs typeface="Times New Roman" panose="02020603050405020304" pitchFamily="18" charset="0"/>
              </a:rPr>
              <a:t>EMS-TCN</a:t>
            </a:r>
            <a:r>
              <a:rPr lang="zh-CN" altLang="en-US" dirty="0">
                <a:latin typeface="Times New Roman" panose="02020603050405020304" pitchFamily="18" charset="0"/>
                <a:cs typeface="Times New Roman" panose="02020603050405020304" pitchFamily="18" charset="0"/>
              </a:rPr>
              <a:t>的有效性。</a:t>
            </a: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Table 2. </a:t>
            </a:r>
            <a:r>
              <a:rPr lang="en-US" altLang="zh-CN" sz="1800" b="0" i="0" dirty="0">
                <a:solidFill>
                  <a:srgbClr val="000000"/>
                </a:solidFill>
                <a:effectLst/>
                <a:latin typeface="Times New Roman" panose="02020603050405020304" pitchFamily="18" charset="0"/>
                <a:cs typeface="Times New Roman" panose="02020603050405020304" pitchFamily="18" charset="0"/>
              </a:rPr>
              <a:t>DST-GCN Contains different temporal feature extraction modules</a:t>
            </a:r>
            <a:endParaRPr lang="en-US" altLang="zh-CN" sz="18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11/22/2023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59</a:t>
            </a:fld>
            <a:endParaRPr lang="en-US" altLang="zh-CN"/>
          </a:p>
        </p:txBody>
      </p:sp>
      <p:pic>
        <p:nvPicPr>
          <p:cNvPr id="8" name="图片 7">
            <a:extLst>
              <a:ext uri="{FF2B5EF4-FFF2-40B4-BE49-F238E27FC236}">
                <a16:creationId xmlns:a16="http://schemas.microsoft.com/office/drawing/2014/main" id="{E28778E2-4A73-6FEE-8E32-53DED1EEAA52}"/>
              </a:ext>
            </a:extLst>
          </p:cNvPr>
          <p:cNvPicPr>
            <a:picLocks noChangeAspect="1"/>
          </p:cNvPicPr>
          <p:nvPr/>
        </p:nvPicPr>
        <p:blipFill>
          <a:blip r:embed="rId2"/>
          <a:stretch>
            <a:fillRect/>
          </a:stretch>
        </p:blipFill>
        <p:spPr>
          <a:xfrm>
            <a:off x="2819185" y="2743794"/>
            <a:ext cx="6599893" cy="1809971"/>
          </a:xfrm>
          <a:prstGeom prst="rect">
            <a:avLst/>
          </a:prstGeom>
        </p:spPr>
      </p:pic>
      <p:sp>
        <p:nvSpPr>
          <p:cNvPr id="7" name="矩形: 圆角 6">
            <a:extLst>
              <a:ext uri="{FF2B5EF4-FFF2-40B4-BE49-F238E27FC236}">
                <a16:creationId xmlns:a16="http://schemas.microsoft.com/office/drawing/2014/main" id="{1566536A-1B06-0D82-1D7F-F324E3AEC8F8}"/>
              </a:ext>
            </a:extLst>
          </p:cNvPr>
          <p:cNvSpPr/>
          <p:nvPr/>
        </p:nvSpPr>
        <p:spPr>
          <a:xfrm>
            <a:off x="423485" y="4723002"/>
            <a:ext cx="11398401" cy="14539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对比经典的时间建模方式，</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EMS-TCN</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相较于</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MS-TCN</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TCN</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在</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X-View</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上分别提高了</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0.26%</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0.69%</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，在</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X-Sub</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上分别提高了</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0.22%</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0.72%</a:t>
            </a:r>
            <a:r>
              <a:rPr lang="zh-CN" altLang="en-US" dirty="0">
                <a:solidFill>
                  <a:schemeClr val="accent4"/>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solidFill>
                  <a:schemeClr val="accent6"/>
                </a:solidFill>
                <a:latin typeface="Times New Roman" panose="02020603050405020304" pitchFamily="18" charset="0"/>
                <a:ea typeface="黑体" panose="02010609060101010101" pitchFamily="49" charset="-122"/>
                <a:cs typeface="Times New Roman" panose="02020603050405020304" pitchFamily="18" charset="0"/>
              </a:rPr>
              <a:t>EMS-TCN</a:t>
            </a:r>
            <a:r>
              <a:rPr lang="zh-CN" altLang="en-US" dirty="0">
                <a:solidFill>
                  <a:schemeClr val="accent6"/>
                </a:solidFill>
                <a:latin typeface="Times New Roman" panose="02020603050405020304" pitchFamily="18" charset="0"/>
                <a:ea typeface="黑体" panose="02010609060101010101" pitchFamily="49" charset="-122"/>
                <a:cs typeface="Times New Roman" panose="02020603050405020304" pitchFamily="18" charset="0"/>
              </a:rPr>
              <a:t>分析了时间特征的特性，利用先验知识强化了多尺度有时间特征的聚合能力，进一步提高了模型的表征能力。</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077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骨架行为识别</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lnSpcReduction="10000"/>
          </a:bodyPr>
          <a:lstStyle/>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骨架数据的优点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数据量小，语义高</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包含紧凑的人体结构信息，具有鲁棒性的表达</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对于复杂背景、光照等外部干扰因素具有不错的抗干扰能力</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主要方法</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循环神经网络（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Recurrent Neural Network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RNN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），有利于捕捉时序信息。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卷积神经网络（</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Convolutional Neural Network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CNN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 ），具有优秀的高级特征提取能力。</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b="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图卷积网络</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Graph Convolutional Network</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），有利于提取人体骨架的空间信息。</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en-US" altLang="zh-CN" b="1"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Transformer</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，擅长处理时序信息，有利于提取全局特征。</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endParaRPr lang="en-US" altLang="zh-CN" dirty="0"/>
          </a:p>
          <a:p>
            <a:pPr marL="0" indent="0" algn="just">
              <a:lnSpc>
                <a:spcPct val="150000"/>
              </a:lnSpc>
              <a:buNone/>
            </a:pPr>
            <a:endParaRPr lang="zh-CN" altLang="en-US"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6</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2910886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algn="just">
              <a:lnSpc>
                <a:spcPct val="150000"/>
              </a:lnSpc>
            </a:pPr>
            <a:r>
              <a:rPr lang="zh-CN" altLang="en-US" dirty="0">
                <a:latin typeface="Times New Roman" panose="02020603050405020304" pitchFamily="18" charset="0"/>
                <a:cs typeface="Times New Roman" panose="02020603050405020304" pitchFamily="18" charset="0"/>
              </a:rPr>
              <a:t>使用传统的</a:t>
            </a:r>
            <a:r>
              <a:rPr lang="en-US" altLang="zh-CN" dirty="0">
                <a:latin typeface="Times New Roman" panose="02020603050405020304" pitchFamily="18" charset="0"/>
                <a:cs typeface="Times New Roman" panose="02020603050405020304" pitchFamily="18" charset="0"/>
              </a:rPr>
              <a:t>CEL</a:t>
            </a:r>
            <a:r>
              <a:rPr lang="zh-CN" altLang="en-US" dirty="0">
                <a:latin typeface="Times New Roman" panose="02020603050405020304" pitchFamily="18" charset="0"/>
                <a:cs typeface="Times New Roman" panose="02020603050405020304" pitchFamily="18" charset="0"/>
              </a:rPr>
              <a:t>作为本文方法的损失函数，获得识别精度并以此验证</a:t>
            </a:r>
            <a:r>
              <a:rPr lang="en-US" altLang="zh-CN" dirty="0">
                <a:latin typeface="Times New Roman" panose="02020603050405020304" pitchFamily="18" charset="0"/>
                <a:cs typeface="Times New Roman" panose="02020603050405020304" pitchFamily="18" charset="0"/>
              </a:rPr>
              <a:t>SED-PGL</a:t>
            </a:r>
            <a:r>
              <a:rPr lang="zh-CN" altLang="en-US" dirty="0">
                <a:latin typeface="Times New Roman" panose="02020603050405020304" pitchFamily="18" charset="0"/>
                <a:cs typeface="Times New Roman" panose="02020603050405020304" pitchFamily="18" charset="0"/>
              </a:rPr>
              <a:t>的有效性。</a:t>
            </a:r>
            <a:endParaRPr lang="en-US" altLang="zh-CN" dirty="0">
              <a:latin typeface="Times New Roman" panose="02020603050405020304" pitchFamily="18" charset="0"/>
              <a:cs typeface="Times New Roman" panose="02020603050405020304" pitchFamily="18" charset="0"/>
            </a:endParaRPr>
          </a:p>
          <a:p>
            <a:pPr algn="just">
              <a:lnSpc>
                <a:spcPct val="150000"/>
              </a:lnSpc>
            </a:pPr>
            <a:r>
              <a:rPr lang="zh-CN" altLang="en-US" dirty="0">
                <a:latin typeface="Times New Roman" panose="02020603050405020304" pitchFamily="18" charset="0"/>
                <a:cs typeface="Times New Roman" panose="02020603050405020304" pitchFamily="18" charset="0"/>
              </a:rPr>
              <a:t>对于平滑系数     的不同取值进行实验，得出最优值，实验结果如下表所示。</a:t>
            </a: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Table 3. </a:t>
            </a:r>
            <a:r>
              <a:rPr lang="en-US" altLang="zh-CN" sz="1800" b="0" i="0" dirty="0">
                <a:solidFill>
                  <a:srgbClr val="000000"/>
                </a:solidFill>
                <a:effectLst/>
                <a:latin typeface="Times New Roman" panose="02020603050405020304" pitchFamily="18" charset="0"/>
                <a:cs typeface="Times New Roman" panose="02020603050405020304" pitchFamily="18" charset="0"/>
              </a:rPr>
              <a:t>Accuracy achieved by different loss functions</a:t>
            </a:r>
            <a:endParaRPr lang="en-US" altLang="zh-CN" sz="1800"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60</a:t>
            </a:fld>
            <a:endParaRPr lang="en-US" altLang="zh-CN"/>
          </a:p>
        </p:txBody>
      </p:sp>
      <p:pic>
        <p:nvPicPr>
          <p:cNvPr id="7" name="图片 6">
            <a:extLst>
              <a:ext uri="{FF2B5EF4-FFF2-40B4-BE49-F238E27FC236}">
                <a16:creationId xmlns:a16="http://schemas.microsoft.com/office/drawing/2014/main" id="{892334DF-B18D-21BC-36AD-D49EA4B93BF8}"/>
              </a:ext>
            </a:extLst>
          </p:cNvPr>
          <p:cNvPicPr>
            <a:picLocks noChangeAspect="1"/>
          </p:cNvPicPr>
          <p:nvPr/>
        </p:nvPicPr>
        <p:blipFill>
          <a:blip r:embed="rId2"/>
          <a:stretch>
            <a:fillRect/>
          </a:stretch>
        </p:blipFill>
        <p:spPr>
          <a:xfrm>
            <a:off x="3038475" y="2832009"/>
            <a:ext cx="6115050" cy="2066925"/>
          </a:xfrm>
          <a:prstGeom prst="rect">
            <a:avLst/>
          </a:prstGeom>
        </p:spPr>
      </p:pic>
      <p:graphicFrame>
        <p:nvGraphicFramePr>
          <p:cNvPr id="8" name="对象 7">
            <a:extLst>
              <a:ext uri="{FF2B5EF4-FFF2-40B4-BE49-F238E27FC236}">
                <a16:creationId xmlns:a16="http://schemas.microsoft.com/office/drawing/2014/main" id="{83954DFA-8097-D1A6-079B-F4660D13E2CE}"/>
              </a:ext>
            </a:extLst>
          </p:cNvPr>
          <p:cNvGraphicFramePr>
            <a:graphicFrameLocks noChangeAspect="1"/>
          </p:cNvGraphicFramePr>
          <p:nvPr>
            <p:extLst>
              <p:ext uri="{D42A27DB-BD31-4B8C-83A1-F6EECF244321}">
                <p14:modId xmlns:p14="http://schemas.microsoft.com/office/powerpoint/2010/main" val="2950153716"/>
              </p:ext>
            </p:extLst>
          </p:nvPr>
        </p:nvGraphicFramePr>
        <p:xfrm>
          <a:off x="2316515" y="1877458"/>
          <a:ext cx="190500" cy="241300"/>
        </p:xfrm>
        <a:graphic>
          <a:graphicData uri="http://schemas.openxmlformats.org/presentationml/2006/ole">
            <mc:AlternateContent xmlns:mc="http://schemas.openxmlformats.org/markup-compatibility/2006">
              <mc:Choice xmlns:v="urn:schemas-microsoft-com:vml" Requires="v">
                <p:oleObj name="Equation" r:id="rId3" imgW="190814" imgH="240849" progId="Equation.DSMT4">
                  <p:embed/>
                </p:oleObj>
              </mc:Choice>
              <mc:Fallback>
                <p:oleObj name="Equation" r:id="rId3" imgW="190814" imgH="240849" progId="Equation.DSMT4">
                  <p:embed/>
                  <p:pic>
                    <p:nvPicPr>
                      <p:cNvPr id="0" name=""/>
                      <p:cNvPicPr/>
                      <p:nvPr/>
                    </p:nvPicPr>
                    <p:blipFill>
                      <a:blip r:embed="rId4"/>
                      <a:stretch>
                        <a:fillRect/>
                      </a:stretch>
                    </p:blipFill>
                    <p:spPr>
                      <a:xfrm>
                        <a:off x="2316515" y="1877458"/>
                        <a:ext cx="190500" cy="241300"/>
                      </a:xfrm>
                      <a:prstGeom prst="rect">
                        <a:avLst/>
                      </a:prstGeom>
                    </p:spPr>
                  </p:pic>
                </p:oleObj>
              </mc:Fallback>
            </mc:AlternateContent>
          </a:graphicData>
        </a:graphic>
      </p:graphicFrame>
    </p:spTree>
    <p:extLst>
      <p:ext uri="{BB962C8B-B14F-4D97-AF65-F5344CB8AC3E}">
        <p14:creationId xmlns:p14="http://schemas.microsoft.com/office/powerpoint/2010/main" val="2500266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E320284-2EDF-35F8-7585-3822C26C746C}"/>
              </a:ext>
            </a:extLst>
          </p:cNvPr>
          <p:cNvSpPr/>
          <p:nvPr/>
        </p:nvSpPr>
        <p:spPr>
          <a:xfrm>
            <a:off x="414606" y="1094232"/>
            <a:ext cx="11412612" cy="1791011"/>
          </a:xfrm>
          <a:prstGeom prst="rect">
            <a:avLst/>
          </a:prstGeom>
          <a:solidFill>
            <a:schemeClr val="bg1"/>
          </a:solid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消融实验：</a:t>
            </a:r>
            <a:r>
              <a:rPr lang="en-US" altLang="zh-CN" dirty="0">
                <a:latin typeface="Times New Roman" panose="02020603050405020304" pitchFamily="18" charset="0"/>
                <a:cs typeface="Times New Roman" panose="02020603050405020304" pitchFamily="18" charset="0"/>
              </a:rPr>
              <a:t>SED-PGL</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对网络所提取出的特征使用</a:t>
            </a:r>
            <a:r>
              <a:rPr lang="en-US" altLang="zh-CN" dirty="0">
                <a:latin typeface="Times New Roman" panose="02020603050405020304" pitchFamily="18" charset="0"/>
                <a:cs typeface="Times New Roman" panose="02020603050405020304" pitchFamily="18" charset="0"/>
              </a:rPr>
              <a:t>t-SNE</a:t>
            </a:r>
            <a:r>
              <a:rPr lang="zh-CN" altLang="en-US" dirty="0">
                <a:latin typeface="Times New Roman" panose="02020603050405020304" pitchFamily="18" charset="0"/>
                <a:cs typeface="Times New Roman" panose="02020603050405020304" pitchFamily="18" charset="0"/>
              </a:rPr>
              <a:t>进行可视化，验证</a:t>
            </a:r>
            <a:r>
              <a:rPr lang="en-US" altLang="zh-CN" dirty="0">
                <a:latin typeface="Times New Roman" panose="02020603050405020304" pitchFamily="18" charset="0"/>
                <a:cs typeface="Times New Roman" panose="02020603050405020304" pitchFamily="18" charset="0"/>
              </a:rPr>
              <a:t>DST-GCN</a:t>
            </a:r>
            <a:r>
              <a:rPr lang="zh-CN" altLang="en-US" dirty="0">
                <a:latin typeface="Times New Roman" panose="02020603050405020304" pitchFamily="18" charset="0"/>
                <a:cs typeface="Times New Roman" panose="02020603050405020304" pitchFamily="18" charset="0"/>
              </a:rPr>
              <a:t>中的双路时空建模和</a:t>
            </a:r>
            <a:r>
              <a:rPr lang="en-US" altLang="zh-CN" dirty="0">
                <a:latin typeface="Times New Roman" panose="02020603050405020304" pitchFamily="18" charset="0"/>
                <a:cs typeface="Times New Roman" panose="02020603050405020304" pitchFamily="18" charset="0"/>
              </a:rPr>
              <a:t>SED-PGL</a:t>
            </a:r>
            <a:r>
              <a:rPr lang="zh-CN" altLang="en-US" dirty="0">
                <a:latin typeface="Times New Roman" panose="02020603050405020304" pitchFamily="18" charset="0"/>
                <a:cs typeface="Times New Roman" panose="02020603050405020304" pitchFamily="18" charset="0"/>
              </a:rPr>
              <a:t>的有效性。</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）为本文方法使用</a:t>
            </a:r>
            <a:r>
              <a:rPr lang="en-US" altLang="zh-CN" dirty="0">
                <a:latin typeface="Times New Roman" panose="02020603050405020304" pitchFamily="18" charset="0"/>
                <a:cs typeface="Times New Roman" panose="02020603050405020304" pitchFamily="18" charset="0"/>
              </a:rPr>
              <a:t>SED-PGL</a:t>
            </a:r>
            <a:r>
              <a:rPr lang="zh-CN" altLang="en-US" dirty="0">
                <a:latin typeface="Times New Roman" panose="02020603050405020304" pitchFamily="18" charset="0"/>
                <a:cs typeface="Times New Roman" panose="02020603050405020304" pitchFamily="18" charset="0"/>
              </a:rPr>
              <a:t>作为损失函数</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）为本文方法使用</a:t>
            </a:r>
            <a:r>
              <a:rPr lang="en-US" altLang="zh-CN" dirty="0">
                <a:latin typeface="Times New Roman" panose="02020603050405020304" pitchFamily="18" charset="0"/>
                <a:cs typeface="Times New Roman" panose="02020603050405020304" pitchFamily="18" charset="0"/>
              </a:rPr>
              <a:t>CEL</a:t>
            </a:r>
            <a:r>
              <a:rPr lang="zh-CN" altLang="en-US" dirty="0">
                <a:latin typeface="Times New Roman" panose="02020603050405020304" pitchFamily="18" charset="0"/>
                <a:cs typeface="Times New Roman" panose="02020603050405020304" pitchFamily="18" charset="0"/>
              </a:rPr>
              <a:t>作为损失函数</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en-US" altLang="zh-CN" sz="1800" b="0" i="0" dirty="0">
                <a:solidFill>
                  <a:srgbClr val="000000"/>
                </a:solidFill>
                <a:effectLst/>
                <a:latin typeface="Times New Roman" panose="02020603050405020304" pitchFamily="18" charset="0"/>
                <a:cs typeface="Times New Roman" panose="02020603050405020304" pitchFamily="18" charset="0"/>
              </a:rPr>
              <a:t>Figure </a:t>
            </a:r>
            <a:r>
              <a:rPr lang="en-US" altLang="zh-CN" sz="1800" dirty="0">
                <a:solidFill>
                  <a:srgbClr val="000000"/>
                </a:solidFill>
                <a:latin typeface="Times New Roman" panose="02020603050405020304" pitchFamily="18" charset="0"/>
                <a:cs typeface="Times New Roman" panose="02020603050405020304" pitchFamily="18" charset="0"/>
              </a:rPr>
              <a:t>24</a:t>
            </a:r>
            <a:r>
              <a:rPr lang="en-US" altLang="zh-CN" sz="1800" b="0" i="0" dirty="0">
                <a:solidFill>
                  <a:srgbClr val="000000"/>
                </a:solidFill>
                <a:effectLst/>
                <a:latin typeface="Times New Roman" panose="02020603050405020304" pitchFamily="18" charset="0"/>
                <a:cs typeface="Times New Roman" panose="02020603050405020304" pitchFamily="18" charset="0"/>
              </a:rPr>
              <a:t>. Feature vectors visualization with t-SNE</a:t>
            </a: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11/22/2023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61</a:t>
            </a:fld>
            <a:endParaRPr lang="en-US" altLang="zh-CN"/>
          </a:p>
        </p:txBody>
      </p:sp>
      <p:pic>
        <p:nvPicPr>
          <p:cNvPr id="9" name="图片 8">
            <a:extLst>
              <a:ext uri="{FF2B5EF4-FFF2-40B4-BE49-F238E27FC236}">
                <a16:creationId xmlns:a16="http://schemas.microsoft.com/office/drawing/2014/main" id="{7D2EB067-71EE-D0D0-FA23-B79017E7463A}"/>
              </a:ext>
            </a:extLst>
          </p:cNvPr>
          <p:cNvPicPr>
            <a:picLocks noChangeAspect="1"/>
          </p:cNvPicPr>
          <p:nvPr/>
        </p:nvPicPr>
        <p:blipFill>
          <a:blip r:embed="rId2"/>
          <a:stretch>
            <a:fillRect/>
          </a:stretch>
        </p:blipFill>
        <p:spPr>
          <a:xfrm>
            <a:off x="2316580" y="2978719"/>
            <a:ext cx="7558839" cy="2906830"/>
          </a:xfrm>
          <a:prstGeom prst="rect">
            <a:avLst/>
          </a:prstGeom>
        </p:spPr>
      </p:pic>
    </p:spTree>
    <p:extLst>
      <p:ext uri="{BB962C8B-B14F-4D97-AF65-F5344CB8AC3E}">
        <p14:creationId xmlns:p14="http://schemas.microsoft.com/office/powerpoint/2010/main" val="2194956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27A97-A654-3370-825B-647565C13D12}"/>
              </a:ext>
            </a:extLst>
          </p:cNvPr>
          <p:cNvSpPr>
            <a:spLocks noGrp="1"/>
          </p:cNvSpPr>
          <p:nvPr>
            <p:ph type="title"/>
          </p:nvPr>
        </p:nvSpPr>
        <p:spPr/>
        <p:txBody>
          <a:bodyPr>
            <a:normAutofit/>
          </a:bodyPr>
          <a:lstStyle/>
          <a:p>
            <a:r>
              <a:rPr lang="zh-CN" altLang="en-US" dirty="0"/>
              <a:t>定性实验</a:t>
            </a:r>
          </a:p>
        </p:txBody>
      </p:sp>
      <p:sp>
        <p:nvSpPr>
          <p:cNvPr id="3" name="内容占位符 2">
            <a:extLst>
              <a:ext uri="{FF2B5EF4-FFF2-40B4-BE49-F238E27FC236}">
                <a16:creationId xmlns:a16="http://schemas.microsoft.com/office/drawing/2014/main" id="{CEAC96D8-3B97-B7A7-D33D-A0C95A081A69}"/>
              </a:ext>
            </a:extLst>
          </p:cNvPr>
          <p:cNvSpPr>
            <a:spLocks noGrp="1"/>
          </p:cNvSpPr>
          <p:nvPr>
            <p:ph idx="1"/>
          </p:nvPr>
        </p:nvSpPr>
        <p:spPr/>
        <p:txBody>
          <a:bodyPr>
            <a:noAutofit/>
          </a:bodyPr>
          <a:lstStyle/>
          <a:p>
            <a:pPr marL="0" indent="0">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本文方法在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NTU RGB+D</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数据集上的混淆矩阵如下所示。</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gn="ctr">
              <a:buNone/>
            </a:pPr>
            <a:r>
              <a:rPr lang="en-US" altLang="zh-CN" dirty="0">
                <a:latin typeface="Times New Roman" panose="02020603050405020304" pitchFamily="18" charset="0"/>
                <a:ea typeface="黑体" panose="02010609060101010101" pitchFamily="49" charset="-122"/>
                <a:cs typeface="Times New Roman" panose="02020603050405020304" pitchFamily="18" charset="0"/>
              </a:rPr>
              <a:t>Figure 25. Confusion matrix of proposed method</a:t>
            </a:r>
          </a:p>
        </p:txBody>
      </p:sp>
      <p:sp>
        <p:nvSpPr>
          <p:cNvPr id="4" name="日期占位符 3">
            <a:extLst>
              <a:ext uri="{FF2B5EF4-FFF2-40B4-BE49-F238E27FC236}">
                <a16:creationId xmlns:a16="http://schemas.microsoft.com/office/drawing/2014/main" id="{75D6F4A2-B1C0-D966-B914-6D6767A5532A}"/>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A67DB499-449F-8A1E-4396-09A9017ED16C}"/>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D283F579-0447-A669-3C36-6685D20BEC1A}"/>
              </a:ext>
            </a:extLst>
          </p:cNvPr>
          <p:cNvSpPr>
            <a:spLocks noGrp="1"/>
          </p:cNvSpPr>
          <p:nvPr>
            <p:ph type="sldNum" sz="quarter" idx="12"/>
          </p:nvPr>
        </p:nvSpPr>
        <p:spPr/>
        <p:txBody>
          <a:bodyPr/>
          <a:lstStyle/>
          <a:p>
            <a:fld id="{CF856BB3-76D9-4B5D-995C-68FA1768510B}" type="slidenum">
              <a:rPr lang="en-US" altLang="zh-CN" smtClean="0"/>
              <a:pPr/>
              <a:t>62</a:t>
            </a:fld>
            <a:endParaRPr lang="en-US" altLang="zh-CN" dirty="0"/>
          </a:p>
        </p:txBody>
      </p:sp>
      <p:pic>
        <p:nvPicPr>
          <p:cNvPr id="8" name="图片 7">
            <a:extLst>
              <a:ext uri="{FF2B5EF4-FFF2-40B4-BE49-F238E27FC236}">
                <a16:creationId xmlns:a16="http://schemas.microsoft.com/office/drawing/2014/main" id="{38CDFA6C-11F5-02A1-921D-734CA9D86DBB}"/>
              </a:ext>
            </a:extLst>
          </p:cNvPr>
          <p:cNvPicPr>
            <a:picLocks noChangeAspect="1"/>
          </p:cNvPicPr>
          <p:nvPr/>
        </p:nvPicPr>
        <p:blipFill>
          <a:blip r:embed="rId2"/>
          <a:stretch>
            <a:fillRect/>
          </a:stretch>
        </p:blipFill>
        <p:spPr>
          <a:xfrm>
            <a:off x="3631185" y="1434048"/>
            <a:ext cx="4929630" cy="4555453"/>
          </a:xfrm>
          <a:prstGeom prst="rect">
            <a:avLst/>
          </a:prstGeom>
        </p:spPr>
      </p:pic>
    </p:spTree>
    <p:extLst>
      <p:ext uri="{BB962C8B-B14F-4D97-AF65-F5344CB8AC3E}">
        <p14:creationId xmlns:p14="http://schemas.microsoft.com/office/powerpoint/2010/main" val="4093859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latin typeface="Times New Roman" panose="02020603050405020304" pitchFamily="18" charset="0"/>
                <a:cs typeface="Times New Roman" panose="02020603050405020304" pitchFamily="18" charset="0"/>
              </a:rPr>
              <a:t>与</a:t>
            </a:r>
            <a:r>
              <a:rPr lang="en-US" altLang="zh-CN" dirty="0">
                <a:latin typeface="Times New Roman" panose="02020603050405020304" pitchFamily="18" charset="0"/>
                <a:cs typeface="Times New Roman" panose="02020603050405020304" pitchFamily="18" charset="0"/>
              </a:rPr>
              <a:t>SOTA</a:t>
            </a:r>
            <a:r>
              <a:rPr lang="zh-CN" altLang="en-US" dirty="0">
                <a:latin typeface="Times New Roman" panose="02020603050405020304" pitchFamily="18" charset="0"/>
                <a:cs typeface="Times New Roman" panose="02020603050405020304" pitchFamily="18" charset="0"/>
              </a:rPr>
              <a:t>方法对比</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在三个公开数据集上与</a:t>
            </a:r>
            <a:r>
              <a:rPr lang="en-US" altLang="zh-CN" dirty="0">
                <a:latin typeface="Times New Roman" panose="02020603050405020304" pitchFamily="18" charset="0"/>
                <a:cs typeface="Times New Roman" panose="02020603050405020304" pitchFamily="18" charset="0"/>
              </a:rPr>
              <a:t>SOTA</a:t>
            </a:r>
            <a:r>
              <a:rPr lang="zh-CN" altLang="en-US" dirty="0">
                <a:latin typeface="Times New Roman" panose="02020603050405020304" pitchFamily="18" charset="0"/>
                <a:cs typeface="Times New Roman" panose="02020603050405020304" pitchFamily="18" charset="0"/>
              </a:rPr>
              <a:t>方法进行对比，实验结果如下表所示</a:t>
            </a: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63</a:t>
            </a:fld>
            <a:endParaRPr lang="en-US" altLang="zh-CN"/>
          </a:p>
        </p:txBody>
      </p:sp>
      <p:sp>
        <p:nvSpPr>
          <p:cNvPr id="8" name="文本框 7">
            <a:extLst>
              <a:ext uri="{FF2B5EF4-FFF2-40B4-BE49-F238E27FC236}">
                <a16:creationId xmlns:a16="http://schemas.microsoft.com/office/drawing/2014/main" id="{22C44734-75FD-1D0F-7BA2-3663EF61784E}"/>
              </a:ext>
            </a:extLst>
          </p:cNvPr>
          <p:cNvSpPr txBox="1"/>
          <p:nvPr/>
        </p:nvSpPr>
        <p:spPr>
          <a:xfrm>
            <a:off x="3308634" y="1576739"/>
            <a:ext cx="557473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Table 4. </a:t>
            </a:r>
            <a:r>
              <a:rPr lang="en-US" altLang="zh-CN" sz="1800" b="0" i="0" dirty="0">
                <a:solidFill>
                  <a:srgbClr val="000000"/>
                </a:solidFill>
                <a:effectLst/>
                <a:latin typeface="Times New Roman" panose="02020603050405020304" pitchFamily="18" charset="0"/>
                <a:cs typeface="Times New Roman" panose="02020603050405020304" pitchFamily="18" charset="0"/>
              </a:rPr>
              <a:t>Performance comparison with</a:t>
            </a:r>
            <a:r>
              <a:rPr lang="zh-CN" altLang="en-US" dirty="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the SOTA methods</a:t>
            </a:r>
            <a:endParaRPr lang="zh-CN" altLang="en-US"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8B050CA6-58BB-9FDB-D79D-617631D28A8C}"/>
              </a:ext>
            </a:extLst>
          </p:cNvPr>
          <p:cNvPicPr>
            <a:picLocks noChangeAspect="1"/>
          </p:cNvPicPr>
          <p:nvPr/>
        </p:nvPicPr>
        <p:blipFill>
          <a:blip r:embed="rId2"/>
          <a:stretch>
            <a:fillRect/>
          </a:stretch>
        </p:blipFill>
        <p:spPr>
          <a:xfrm>
            <a:off x="1559531" y="1846483"/>
            <a:ext cx="9072936" cy="4646348"/>
          </a:xfrm>
          <a:prstGeom prst="rect">
            <a:avLst/>
          </a:prstGeom>
        </p:spPr>
      </p:pic>
    </p:spTree>
    <p:extLst>
      <p:ext uri="{BB962C8B-B14F-4D97-AF65-F5344CB8AC3E}">
        <p14:creationId xmlns:p14="http://schemas.microsoft.com/office/powerpoint/2010/main" val="3636613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normAutofit/>
          </a:bodyPr>
          <a:lstStyle/>
          <a:p>
            <a:r>
              <a:rPr lang="zh-CN" altLang="en-US" dirty="0"/>
              <a:t>目录</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第一部分：基础介绍</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第二部分：卷积神经网络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第三部分：图卷积神经网络</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第四部分：论文方法分享</a:t>
            </a:r>
            <a:endParaRPr lang="en-US" altLang="zh-CN" sz="2800"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sz="2800" dirty="0">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第五部分：总结与展望</a:t>
            </a:r>
            <a:endParaRPr lang="en-US" altLang="zh-CN"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64</a:t>
            </a:fld>
            <a:endParaRPr lang="en-US" altLang="zh-CN"/>
          </a:p>
        </p:txBody>
      </p:sp>
    </p:spTree>
    <p:extLst>
      <p:ext uri="{BB962C8B-B14F-4D97-AF65-F5344CB8AC3E}">
        <p14:creationId xmlns:p14="http://schemas.microsoft.com/office/powerpoint/2010/main" val="2518370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6CFC2-3665-411D-9562-6C63BC607FD2}"/>
              </a:ext>
            </a:extLst>
          </p:cNvPr>
          <p:cNvSpPr>
            <a:spLocks noGrp="1"/>
          </p:cNvSpPr>
          <p:nvPr>
            <p:ph type="title"/>
          </p:nvPr>
        </p:nvSpPr>
        <p:spPr/>
        <p:txBody>
          <a:bodyPr>
            <a:normAutofit/>
          </a:bodyPr>
          <a:lstStyle/>
          <a:p>
            <a:r>
              <a:rPr lang="zh-CN" altLang="en-US" dirty="0"/>
              <a:t>总结与展望</a:t>
            </a:r>
          </a:p>
        </p:txBody>
      </p:sp>
      <p:sp>
        <p:nvSpPr>
          <p:cNvPr id="3" name="内容占位符 2">
            <a:extLst>
              <a:ext uri="{FF2B5EF4-FFF2-40B4-BE49-F238E27FC236}">
                <a16:creationId xmlns:a16="http://schemas.microsoft.com/office/drawing/2014/main" id="{BEAB37AF-9497-4B8C-BDDD-6E1C48C1CE45}"/>
              </a:ext>
            </a:extLst>
          </p:cNvPr>
          <p:cNvSpPr>
            <a:spLocks noGrp="1"/>
          </p:cNvSpPr>
          <p:nvPr>
            <p:ph idx="1"/>
          </p:nvPr>
        </p:nvSpPr>
        <p:spPr/>
        <p:txBody>
          <a:bodyPr>
            <a:noAutofit/>
          </a:bodyPr>
          <a:lstStyle/>
          <a:p>
            <a:pPr marL="0" indent="0">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研究思路：</a:t>
            </a: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首先梳理当前研究领域</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近</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年的顶会论文</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，找出研究方法</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发展的思路</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，以及</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目前存在的问题</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选择某一研究思路，并考虑解决其中存在的问题。</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不求解决所有问题，专注深挖一个点</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对于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顶刊论文</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，模仿其</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写作逻辑、技巧以及设计消融实验的思路</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研究方向相近</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的顶刊顶会论文也可以读一读，有助于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拓宽思维</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论文阅读要</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详略得当，</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要有</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目的性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地挖掘创新点，丰富研究内容。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多交流、沟通，互相帮助，有利于迸发想法。</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实验设置：</a:t>
            </a: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每一个</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消融实验</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要有一个</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明确的目的</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证明某一模块的有效性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选择最佳参数值</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最新方法</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对比（</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性能</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时间复杂度</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空间复杂度</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图像</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和</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表格</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都要使用，丰富实验结果。</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论文中所描述的方法的优点，需要</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通过实验去一一论证，且实验结果的分析要饱满。</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p>
          <a:p>
            <a:pPr marL="457200" indent="-457200">
              <a:buFont typeface="+mj-lt"/>
              <a:buAutoNum type="arabicPeriod"/>
            </a:pPr>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818DB23C-3ED6-491D-92DE-BC68D81603E7}"/>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981E643F-0531-45C6-A795-E05A81C7C791}"/>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6AD9C92E-2826-40FE-A1D6-A1BB617AE239}"/>
              </a:ext>
            </a:extLst>
          </p:cNvPr>
          <p:cNvSpPr>
            <a:spLocks noGrp="1"/>
          </p:cNvSpPr>
          <p:nvPr>
            <p:ph type="sldNum" sz="quarter" idx="12"/>
          </p:nvPr>
        </p:nvSpPr>
        <p:spPr/>
        <p:txBody>
          <a:bodyPr/>
          <a:lstStyle/>
          <a:p>
            <a:fld id="{CF856BB3-76D9-4B5D-995C-68FA1768510B}" type="slidenum">
              <a:rPr lang="en-US" altLang="zh-CN" smtClean="0"/>
              <a:pPr/>
              <a:t>65</a:t>
            </a:fld>
            <a:endParaRPr lang="en-US" altLang="zh-CN"/>
          </a:p>
        </p:txBody>
      </p:sp>
    </p:spTree>
    <p:extLst>
      <p:ext uri="{BB962C8B-B14F-4D97-AF65-F5344CB8AC3E}">
        <p14:creationId xmlns:p14="http://schemas.microsoft.com/office/powerpoint/2010/main" val="2735618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6CFC2-3665-411D-9562-6C63BC607FD2}"/>
              </a:ext>
            </a:extLst>
          </p:cNvPr>
          <p:cNvSpPr>
            <a:spLocks noGrp="1"/>
          </p:cNvSpPr>
          <p:nvPr>
            <p:ph type="title"/>
          </p:nvPr>
        </p:nvSpPr>
        <p:spPr/>
        <p:txBody>
          <a:bodyPr>
            <a:normAutofit/>
          </a:bodyPr>
          <a:lstStyle/>
          <a:p>
            <a:r>
              <a:rPr lang="zh-CN" altLang="en-US" dirty="0"/>
              <a:t>总结与展望</a:t>
            </a:r>
          </a:p>
        </p:txBody>
      </p:sp>
      <p:sp>
        <p:nvSpPr>
          <p:cNvPr id="3" name="内容占位符 2">
            <a:extLst>
              <a:ext uri="{FF2B5EF4-FFF2-40B4-BE49-F238E27FC236}">
                <a16:creationId xmlns:a16="http://schemas.microsoft.com/office/drawing/2014/main" id="{BEAB37AF-9497-4B8C-BDDD-6E1C48C1CE45}"/>
              </a:ext>
            </a:extLst>
          </p:cNvPr>
          <p:cNvSpPr>
            <a:spLocks noGrp="1"/>
          </p:cNvSpPr>
          <p:nvPr>
            <p:ph idx="1"/>
          </p:nvPr>
        </p:nvSpPr>
        <p:spPr/>
        <p:txBody>
          <a:bodyPr>
            <a:noAutofit/>
          </a:bodyPr>
          <a:lstStyle/>
          <a:p>
            <a:pPr marL="0" indent="0">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写作技巧：</a:t>
            </a: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先确定全文的框架</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，分为几个部分，然后依次完善丰富内容，</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详略得当，突出重点（</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2-2-4-2</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准确性、可读性、逻辑性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是撰写论文需要关注重点。</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初稿的要求在于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准确性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，重点在对于初稿的</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反复打磨，以提高可读性和逻辑性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Font typeface="+mj-lt"/>
              <a:buAutoNum type="arabicPeriod"/>
            </a:pPr>
            <a:r>
              <a:rPr lang="zh-CN" altLang="en-US" dirty="0">
                <a:latin typeface="Times New Roman" panose="02020603050405020304" pitchFamily="18" charset="0"/>
                <a:ea typeface="黑体" panose="02010609060101010101" pitchFamily="49" charset="-122"/>
                <a:cs typeface="Times New Roman" panose="02020603050405020304" pitchFamily="18" charset="0"/>
              </a:rPr>
              <a:t>绘图十分重要，需要从</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色彩搭配、字体大小、实体比例、逻辑性</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等方法综合考虑。</a:t>
            </a:r>
            <a:endParaRPr lang="en-US" altLang="zh-CN" dirty="0"/>
          </a:p>
          <a:p>
            <a:pPr marL="457200" indent="-457200">
              <a:buFont typeface="+mj-lt"/>
              <a:buAutoNum type="arabicPeriod"/>
            </a:pPr>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818DB23C-3ED6-491D-92DE-BC68D81603E7}"/>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981E643F-0531-45C6-A795-E05A81C7C791}"/>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6AD9C92E-2826-40FE-A1D6-A1BB617AE239}"/>
              </a:ext>
            </a:extLst>
          </p:cNvPr>
          <p:cNvSpPr>
            <a:spLocks noGrp="1"/>
          </p:cNvSpPr>
          <p:nvPr>
            <p:ph type="sldNum" sz="quarter" idx="12"/>
          </p:nvPr>
        </p:nvSpPr>
        <p:spPr/>
        <p:txBody>
          <a:bodyPr/>
          <a:lstStyle/>
          <a:p>
            <a:fld id="{CF856BB3-76D9-4B5D-995C-68FA1768510B}" type="slidenum">
              <a:rPr lang="en-US" altLang="zh-CN" smtClean="0"/>
              <a:pPr/>
              <a:t>66</a:t>
            </a:fld>
            <a:endParaRPr lang="en-US" altLang="zh-CN"/>
          </a:p>
        </p:txBody>
      </p:sp>
    </p:spTree>
    <p:extLst>
      <p:ext uri="{BB962C8B-B14F-4D97-AF65-F5344CB8AC3E}">
        <p14:creationId xmlns:p14="http://schemas.microsoft.com/office/powerpoint/2010/main" val="2865211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6CFC2-3665-411D-9562-6C63BC607FD2}"/>
              </a:ext>
            </a:extLst>
          </p:cNvPr>
          <p:cNvSpPr>
            <a:spLocks noGrp="1"/>
          </p:cNvSpPr>
          <p:nvPr>
            <p:ph type="title"/>
          </p:nvPr>
        </p:nvSpPr>
        <p:spPr/>
        <p:txBody>
          <a:bodyPr>
            <a:normAutofit/>
          </a:bodyPr>
          <a:lstStyle/>
          <a:p>
            <a:r>
              <a:rPr lang="zh-CN" altLang="en-US" dirty="0"/>
              <a:t>总结与展望</a:t>
            </a:r>
          </a:p>
        </p:txBody>
      </p:sp>
      <p:sp>
        <p:nvSpPr>
          <p:cNvPr id="3" name="内容占位符 2">
            <a:extLst>
              <a:ext uri="{FF2B5EF4-FFF2-40B4-BE49-F238E27FC236}">
                <a16:creationId xmlns:a16="http://schemas.microsoft.com/office/drawing/2014/main" id="{BEAB37AF-9497-4B8C-BDDD-6E1C48C1CE45}"/>
              </a:ext>
            </a:extLst>
          </p:cNvPr>
          <p:cNvSpPr>
            <a:spLocks noGrp="1"/>
          </p:cNvSpPr>
          <p:nvPr>
            <p:ph idx="1"/>
          </p:nvPr>
        </p:nvSpPr>
        <p:spPr/>
        <p:txBody>
          <a:bodyPr>
            <a:noAutofit/>
          </a:bodyPr>
          <a:lstStyle/>
          <a:p>
            <a:pPr marL="0" indent="0">
              <a:buNone/>
            </a:pP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endPar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科研在于坚持和探索</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科研之于论文，由于河流之于岸边的花草</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涓流不息的河水孕育出芬芳的花草</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不苛求每一条河流都变成大江大河</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但那花草的芬芳总是沁人心脾</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人生亦是如此</a:t>
            </a: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marL="0" indent="0">
              <a:buNone/>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希望每个人都能</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散发属于自己的光芒</a:t>
            </a:r>
            <a:endParaRPr lang="en-US" altLang="zh-CN" sz="2000" dirty="0"/>
          </a:p>
          <a:p>
            <a:pPr marL="0" indent="0">
              <a:buNone/>
            </a:pPr>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818DB23C-3ED6-491D-92DE-BC68D81603E7}"/>
              </a:ext>
            </a:extLst>
          </p:cNvPr>
          <p:cNvSpPr>
            <a:spLocks noGrp="1"/>
          </p:cNvSpPr>
          <p:nvPr>
            <p:ph type="dt" sz="half" idx="10"/>
          </p:nvPr>
        </p:nvSpPr>
        <p:spPr/>
        <p:txBody>
          <a:bodyPr/>
          <a:lstStyle/>
          <a:p>
            <a:fld id="{315BB34A-6131-4109-8499-25816707CCF8}" type="datetime1">
              <a:rPr lang="en-US" altLang="zh-CN" smtClean="0"/>
              <a:t>11/16/2023</a:t>
            </a:fld>
            <a:endParaRPr lang="en-US" altLang="zh-CN"/>
          </a:p>
        </p:txBody>
      </p:sp>
      <p:sp>
        <p:nvSpPr>
          <p:cNvPr id="5" name="页脚占位符 4">
            <a:extLst>
              <a:ext uri="{FF2B5EF4-FFF2-40B4-BE49-F238E27FC236}">
                <a16:creationId xmlns:a16="http://schemas.microsoft.com/office/drawing/2014/main" id="{981E643F-0531-45C6-A795-E05A81C7C791}"/>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6AD9C92E-2826-40FE-A1D6-A1BB617AE239}"/>
              </a:ext>
            </a:extLst>
          </p:cNvPr>
          <p:cNvSpPr>
            <a:spLocks noGrp="1"/>
          </p:cNvSpPr>
          <p:nvPr>
            <p:ph type="sldNum" sz="quarter" idx="12"/>
          </p:nvPr>
        </p:nvSpPr>
        <p:spPr/>
        <p:txBody>
          <a:bodyPr/>
          <a:lstStyle/>
          <a:p>
            <a:fld id="{CF856BB3-76D9-4B5D-995C-68FA1768510B}" type="slidenum">
              <a:rPr lang="en-US" altLang="zh-CN" smtClean="0"/>
              <a:pPr/>
              <a:t>67</a:t>
            </a:fld>
            <a:endParaRPr lang="en-US" altLang="zh-CN" dirty="0"/>
          </a:p>
        </p:txBody>
      </p:sp>
      <p:pic>
        <p:nvPicPr>
          <p:cNvPr id="8" name="图片 7">
            <a:extLst>
              <a:ext uri="{FF2B5EF4-FFF2-40B4-BE49-F238E27FC236}">
                <a16:creationId xmlns:a16="http://schemas.microsoft.com/office/drawing/2014/main" id="{E856CF0E-7D57-E3A9-7659-1BE45BC9D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817" y="1111567"/>
            <a:ext cx="6179820" cy="4634865"/>
          </a:xfrm>
          <a:prstGeom prst="rect">
            <a:avLst/>
          </a:prstGeom>
        </p:spPr>
      </p:pic>
    </p:spTree>
    <p:extLst>
      <p:ext uri="{BB962C8B-B14F-4D97-AF65-F5344CB8AC3E}">
        <p14:creationId xmlns:p14="http://schemas.microsoft.com/office/powerpoint/2010/main" val="280835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相关工作</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marL="0" indent="0">
              <a:lnSpc>
                <a:spcPct val="150000"/>
              </a:lnSpc>
              <a:buNone/>
            </a:pPr>
            <a:endParaRPr lang="en-US" altLang="zh-CN"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7</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cxnSp>
        <p:nvCxnSpPr>
          <p:cNvPr id="9" name="直接箭头连接符 8">
            <a:extLst>
              <a:ext uri="{FF2B5EF4-FFF2-40B4-BE49-F238E27FC236}">
                <a16:creationId xmlns:a16="http://schemas.microsoft.com/office/drawing/2014/main" id="{AF9F9C15-19BD-73D0-65C4-35DBA84504B1}"/>
              </a:ext>
            </a:extLst>
          </p:cNvPr>
          <p:cNvCxnSpPr>
            <a:cxnSpLocks/>
          </p:cNvCxnSpPr>
          <p:nvPr/>
        </p:nvCxnSpPr>
        <p:spPr>
          <a:xfrm>
            <a:off x="416379" y="3049169"/>
            <a:ext cx="1140550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28BB05D-7CC0-D8E5-8A90-7F9159EA25FF}"/>
              </a:ext>
            </a:extLst>
          </p:cNvPr>
          <p:cNvSpPr txBox="1"/>
          <p:nvPr/>
        </p:nvSpPr>
        <p:spPr>
          <a:xfrm>
            <a:off x="2012435" y="3832915"/>
            <a:ext cx="1232520"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ST-GCN</a:t>
            </a:r>
          </a:p>
          <a:p>
            <a:pPr algn="ctr"/>
            <a:r>
              <a:rPr lang="en-US" altLang="zh-CN" dirty="0">
                <a:latin typeface="Times New Roman" panose="02020603050405020304" pitchFamily="18" charset="0"/>
                <a:cs typeface="Times New Roman" panose="02020603050405020304" pitchFamily="18" charset="0"/>
              </a:rPr>
              <a:t>AAAI2018</a:t>
            </a:r>
            <a:endParaRPr lang="zh-CN" altLang="en-US"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71665101-F622-E7D2-80D8-4688A6B18CF4}"/>
              </a:ext>
            </a:extLst>
          </p:cNvPr>
          <p:cNvSpPr txBox="1"/>
          <p:nvPr/>
        </p:nvSpPr>
        <p:spPr>
          <a:xfrm>
            <a:off x="3355589" y="3847966"/>
            <a:ext cx="1316856" cy="646331"/>
          </a:xfrm>
          <a:prstGeom prst="rect">
            <a:avLst/>
          </a:prstGeom>
          <a:noFill/>
        </p:spPr>
        <p:txBody>
          <a:bodyPr wrap="square" rtlCol="0">
            <a:spAutoFit/>
          </a:bodyPr>
          <a:lstStyle/>
          <a:p>
            <a:pPr algn="ctr"/>
            <a:r>
              <a:rPr lang="en-US" altLang="zh-CN" dirty="0">
                <a:solidFill>
                  <a:schemeClr val="accent1"/>
                </a:solidFill>
                <a:latin typeface="Times New Roman" panose="02020603050405020304" pitchFamily="18" charset="0"/>
                <a:cs typeface="Times New Roman" panose="02020603050405020304" pitchFamily="18" charset="0"/>
              </a:rPr>
              <a:t>2sAGCN</a:t>
            </a:r>
          </a:p>
          <a:p>
            <a:pPr algn="ctr"/>
            <a:r>
              <a:rPr lang="en-US" altLang="zh-CN" dirty="0">
                <a:solidFill>
                  <a:schemeClr val="accent1"/>
                </a:solidFill>
                <a:latin typeface="Times New Roman" panose="02020603050405020304" pitchFamily="18" charset="0"/>
                <a:cs typeface="Times New Roman" panose="02020603050405020304" pitchFamily="18" charset="0"/>
              </a:rPr>
              <a:t>CVPR2019</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4DC6DE81-1EC5-22F1-25C3-38D334780332}"/>
              </a:ext>
            </a:extLst>
          </p:cNvPr>
          <p:cNvSpPr txBox="1"/>
          <p:nvPr/>
        </p:nvSpPr>
        <p:spPr>
          <a:xfrm>
            <a:off x="4843389" y="3841750"/>
            <a:ext cx="1316856" cy="646331"/>
          </a:xfrm>
          <a:prstGeom prst="rect">
            <a:avLst/>
          </a:prstGeom>
          <a:noFill/>
        </p:spPr>
        <p:txBody>
          <a:bodyPr wrap="square" rtlCol="0">
            <a:spAutoFit/>
          </a:bodyPr>
          <a:lstStyle/>
          <a:p>
            <a:pPr algn="ctr"/>
            <a:r>
              <a:rPr lang="en-US" altLang="zh-CN" dirty="0">
                <a:solidFill>
                  <a:schemeClr val="accent1"/>
                </a:solidFill>
                <a:latin typeface="Times New Roman" panose="02020603050405020304" pitchFamily="18" charset="0"/>
                <a:cs typeface="Times New Roman" panose="02020603050405020304" pitchFamily="18" charset="0"/>
              </a:rPr>
              <a:t>MS-G3D</a:t>
            </a:r>
          </a:p>
          <a:p>
            <a:pPr algn="ctr"/>
            <a:r>
              <a:rPr lang="en-US" altLang="zh-CN" dirty="0">
                <a:solidFill>
                  <a:schemeClr val="accent1"/>
                </a:solidFill>
                <a:latin typeface="Times New Roman" panose="02020603050405020304" pitchFamily="18" charset="0"/>
                <a:cs typeface="Times New Roman" panose="02020603050405020304" pitchFamily="18" charset="0"/>
              </a:rPr>
              <a:t>CVPR2020</a:t>
            </a:r>
            <a:endParaRPr lang="zh-CN" altLang="en-US" dirty="0">
              <a:solidFill>
                <a:schemeClr val="accent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E03DBE19-1BC0-CD9C-6F19-089586D1A494}"/>
              </a:ext>
            </a:extLst>
          </p:cNvPr>
          <p:cNvSpPr txBox="1"/>
          <p:nvPr/>
        </p:nvSpPr>
        <p:spPr>
          <a:xfrm>
            <a:off x="6320642" y="3839924"/>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CTR-GCN</a:t>
            </a:r>
          </a:p>
          <a:p>
            <a:pPr algn="ctr"/>
            <a:r>
              <a:rPr lang="en-US" altLang="zh-CN" dirty="0">
                <a:latin typeface="Times New Roman" panose="02020603050405020304" pitchFamily="18" charset="0"/>
                <a:cs typeface="Times New Roman" panose="02020603050405020304" pitchFamily="18" charset="0"/>
              </a:rPr>
              <a:t>ICCV2021</a:t>
            </a:r>
            <a:endParaRPr lang="zh-CN" altLang="en-US"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BED53E54-A715-1892-4B21-8772A92658A6}"/>
              </a:ext>
            </a:extLst>
          </p:cNvPr>
          <p:cNvSpPr txBox="1"/>
          <p:nvPr/>
        </p:nvSpPr>
        <p:spPr>
          <a:xfrm>
            <a:off x="7672153" y="2388091"/>
            <a:ext cx="143078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PoseConv3D</a:t>
            </a:r>
          </a:p>
          <a:p>
            <a:pPr algn="ctr"/>
            <a:r>
              <a:rPr lang="en-US" altLang="zh-CN" dirty="0">
                <a:latin typeface="Times New Roman" panose="02020603050405020304" pitchFamily="18" charset="0"/>
                <a:cs typeface="Times New Roman" panose="02020603050405020304" pitchFamily="18" charset="0"/>
              </a:rPr>
              <a:t>CVPR2022</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683F4EED-8005-EA54-4429-4D8FB9CA095E}"/>
              </a:ext>
            </a:extLst>
          </p:cNvPr>
          <p:cNvSpPr txBox="1"/>
          <p:nvPr/>
        </p:nvSpPr>
        <p:spPr>
          <a:xfrm>
            <a:off x="6426818" y="5191031"/>
            <a:ext cx="1178005"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ST-TR</a:t>
            </a:r>
          </a:p>
          <a:p>
            <a:pPr algn="ctr"/>
            <a:r>
              <a:rPr lang="en-US" altLang="zh-CN" dirty="0">
                <a:latin typeface="Times New Roman" panose="02020603050405020304" pitchFamily="18" charset="0"/>
                <a:cs typeface="Times New Roman" panose="02020603050405020304" pitchFamily="18" charset="0"/>
              </a:rPr>
              <a:t>ICPR2021</a:t>
            </a:r>
            <a:endParaRPr lang="zh-CN" altLang="en-US" dirty="0">
              <a:latin typeface="Times New Roman" panose="02020603050405020304" pitchFamily="18" charset="0"/>
              <a:cs typeface="Times New Roman" panose="02020603050405020304" pitchFamily="18" charset="0"/>
            </a:endParaRPr>
          </a:p>
        </p:txBody>
      </p:sp>
      <p:cxnSp>
        <p:nvCxnSpPr>
          <p:cNvPr id="19" name="直接箭头连接符 18">
            <a:extLst>
              <a:ext uri="{FF2B5EF4-FFF2-40B4-BE49-F238E27FC236}">
                <a16:creationId xmlns:a16="http://schemas.microsoft.com/office/drawing/2014/main" id="{89566888-7FBF-2790-B7F4-C2C917548943}"/>
              </a:ext>
            </a:extLst>
          </p:cNvPr>
          <p:cNvCxnSpPr>
            <a:cxnSpLocks/>
          </p:cNvCxnSpPr>
          <p:nvPr/>
        </p:nvCxnSpPr>
        <p:spPr>
          <a:xfrm>
            <a:off x="414606" y="4512168"/>
            <a:ext cx="1140550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1F618643-2C96-01A9-B2E8-92BD7B166525}"/>
              </a:ext>
            </a:extLst>
          </p:cNvPr>
          <p:cNvCxnSpPr>
            <a:cxnSpLocks/>
          </p:cNvCxnSpPr>
          <p:nvPr/>
        </p:nvCxnSpPr>
        <p:spPr>
          <a:xfrm>
            <a:off x="420495" y="5862613"/>
            <a:ext cx="11405507"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AB195A27-69D4-4B92-C1AA-B880FB7AAEB0}"/>
              </a:ext>
            </a:extLst>
          </p:cNvPr>
          <p:cNvSpPr txBox="1"/>
          <p:nvPr/>
        </p:nvSpPr>
        <p:spPr>
          <a:xfrm>
            <a:off x="6398946" y="4586901"/>
            <a:ext cx="1178005"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ST-ST</a:t>
            </a:r>
          </a:p>
          <a:p>
            <a:pPr algn="ctr"/>
            <a:r>
              <a:rPr lang="en-US" altLang="zh-CN" dirty="0">
                <a:latin typeface="Times New Roman" panose="02020603050405020304" pitchFamily="18" charset="0"/>
                <a:cs typeface="Times New Roman" panose="02020603050405020304" pitchFamily="18" charset="0"/>
              </a:rPr>
              <a:t>MM2021</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643CCAA2-DE18-3EEB-57D3-3741F3254108}"/>
              </a:ext>
            </a:extLst>
          </p:cNvPr>
          <p:cNvSpPr txBox="1"/>
          <p:nvPr/>
        </p:nvSpPr>
        <p:spPr>
          <a:xfrm>
            <a:off x="7767766" y="5191422"/>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IGFormer</a:t>
            </a:r>
          </a:p>
          <a:p>
            <a:pPr algn="ctr"/>
            <a:r>
              <a:rPr lang="en-US" altLang="zh-CN" dirty="0">
                <a:latin typeface="Times New Roman" panose="02020603050405020304" pitchFamily="18" charset="0"/>
                <a:cs typeface="Times New Roman" panose="02020603050405020304" pitchFamily="18" charset="0"/>
              </a:rPr>
              <a:t>ECCV2022</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D1669233-2C2A-B9E5-00AA-D20166C466C5}"/>
              </a:ext>
            </a:extLst>
          </p:cNvPr>
          <p:cNvSpPr txBox="1"/>
          <p:nvPr/>
        </p:nvSpPr>
        <p:spPr>
          <a:xfrm>
            <a:off x="9300833" y="5196184"/>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3MFormer</a:t>
            </a:r>
          </a:p>
          <a:p>
            <a:pPr algn="ctr"/>
            <a:r>
              <a:rPr lang="en-US" altLang="zh-CN" dirty="0">
                <a:latin typeface="Times New Roman" panose="02020603050405020304" pitchFamily="18" charset="0"/>
                <a:cs typeface="Times New Roman" panose="02020603050405020304" pitchFamily="18" charset="0"/>
              </a:rPr>
              <a:t>CVPR2023</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6680AF21-1CF8-0833-6EEF-A46B598CD989}"/>
              </a:ext>
            </a:extLst>
          </p:cNvPr>
          <p:cNvSpPr txBox="1"/>
          <p:nvPr/>
        </p:nvSpPr>
        <p:spPr>
          <a:xfrm>
            <a:off x="10449024" y="3069565"/>
            <a:ext cx="1316856" cy="369332"/>
          </a:xfrm>
          <a:prstGeom prst="rect">
            <a:avLst/>
          </a:prstGeom>
          <a:noFill/>
        </p:spPr>
        <p:txBody>
          <a:bodyPr wrap="square" rtlCol="0">
            <a:spAutoFit/>
          </a:bodyPr>
          <a:lstStyle/>
          <a:p>
            <a:pPr algn="ctr"/>
            <a:r>
              <a:rPr lang="en-US" altLang="zh-CN" dirty="0">
                <a:solidFill>
                  <a:schemeClr val="accent2"/>
                </a:solidFill>
                <a:latin typeface="Times New Roman" panose="02020603050405020304" pitchFamily="18" charset="0"/>
                <a:cs typeface="Times New Roman" panose="02020603050405020304" pitchFamily="18" charset="0"/>
              </a:rPr>
              <a:t>CNN-Based</a:t>
            </a:r>
            <a:endParaRPr lang="zh-CN" altLang="en-US" dirty="0">
              <a:solidFill>
                <a:schemeClr val="accent2"/>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38617524-8A68-C585-F5C4-BA85601D049C}"/>
              </a:ext>
            </a:extLst>
          </p:cNvPr>
          <p:cNvSpPr txBox="1"/>
          <p:nvPr/>
        </p:nvSpPr>
        <p:spPr>
          <a:xfrm>
            <a:off x="10454287" y="4519085"/>
            <a:ext cx="1316856"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GCN-Based</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CC479825-5740-2DCB-ADA4-F4DCC5A58735}"/>
              </a:ext>
            </a:extLst>
          </p:cNvPr>
          <p:cNvSpPr txBox="1"/>
          <p:nvPr/>
        </p:nvSpPr>
        <p:spPr>
          <a:xfrm>
            <a:off x="9809821" y="5871491"/>
            <a:ext cx="1956059" cy="369332"/>
          </a:xfrm>
          <a:prstGeom prst="rect">
            <a:avLst/>
          </a:prstGeom>
          <a:noFill/>
        </p:spPr>
        <p:txBody>
          <a:bodyPr wrap="square" rtlCol="0">
            <a:spAutoFit/>
          </a:bodyPr>
          <a:lstStyle/>
          <a:p>
            <a:pPr algn="ctr"/>
            <a:r>
              <a:rPr lang="en-US" altLang="zh-CN" dirty="0">
                <a:solidFill>
                  <a:schemeClr val="accent6"/>
                </a:solidFill>
                <a:latin typeface="Times New Roman" panose="02020603050405020304" pitchFamily="18" charset="0"/>
                <a:cs typeface="Times New Roman" panose="02020603050405020304" pitchFamily="18" charset="0"/>
              </a:rPr>
              <a:t>Transformer-Based</a:t>
            </a:r>
            <a:endParaRPr lang="zh-CN" altLang="en-US" dirty="0">
              <a:solidFill>
                <a:schemeClr val="accent6"/>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FB69DB57-B1F0-49C9-C8AC-2052CAE50A1A}"/>
              </a:ext>
            </a:extLst>
          </p:cNvPr>
          <p:cNvSpPr txBox="1"/>
          <p:nvPr/>
        </p:nvSpPr>
        <p:spPr>
          <a:xfrm>
            <a:off x="7729118" y="3846810"/>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Info-GCN</a:t>
            </a:r>
          </a:p>
          <a:p>
            <a:pPr algn="ctr"/>
            <a:r>
              <a:rPr lang="en-US" altLang="zh-CN" dirty="0">
                <a:latin typeface="Times New Roman" panose="02020603050405020304" pitchFamily="18" charset="0"/>
                <a:cs typeface="Times New Roman" panose="02020603050405020304" pitchFamily="18" charset="0"/>
              </a:rPr>
              <a:t>CVPR2022</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FE70DF8F-D5E0-BF28-E2C8-39A2297B6962}"/>
              </a:ext>
            </a:extLst>
          </p:cNvPr>
          <p:cNvSpPr txBox="1"/>
          <p:nvPr/>
        </p:nvSpPr>
        <p:spPr>
          <a:xfrm>
            <a:off x="9091286" y="3853912"/>
            <a:ext cx="1821772"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FR Head + GCNs</a:t>
            </a:r>
          </a:p>
          <a:p>
            <a:pPr algn="ctr"/>
            <a:r>
              <a:rPr lang="en-US" altLang="zh-CN" dirty="0">
                <a:latin typeface="Times New Roman" panose="02020603050405020304" pitchFamily="18" charset="0"/>
                <a:cs typeface="Times New Roman" panose="02020603050405020304" pitchFamily="18" charset="0"/>
              </a:rPr>
              <a:t>CVPR2023</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83A62E41-38FA-57B8-86F9-EB4B4BDD47C7}"/>
              </a:ext>
            </a:extLst>
          </p:cNvPr>
          <p:cNvSpPr txBox="1"/>
          <p:nvPr/>
        </p:nvSpPr>
        <p:spPr>
          <a:xfrm>
            <a:off x="6324285" y="3202061"/>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MST-GCN</a:t>
            </a:r>
          </a:p>
          <a:p>
            <a:pPr algn="ctr"/>
            <a:r>
              <a:rPr lang="en-US" altLang="zh-CN" dirty="0">
                <a:latin typeface="Times New Roman" panose="02020603050405020304" pitchFamily="18" charset="0"/>
                <a:cs typeface="Times New Roman" panose="02020603050405020304" pitchFamily="18" charset="0"/>
              </a:rPr>
              <a:t>AAAI2021</a:t>
            </a:r>
            <a:endParaRPr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0C0C1BE1-E1BD-5334-3CFB-6546F5C79CBF}"/>
              </a:ext>
            </a:extLst>
          </p:cNvPr>
          <p:cNvSpPr txBox="1"/>
          <p:nvPr/>
        </p:nvSpPr>
        <p:spPr>
          <a:xfrm>
            <a:off x="4844893" y="3201519"/>
            <a:ext cx="13168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NAS-GCN</a:t>
            </a:r>
          </a:p>
          <a:p>
            <a:pPr algn="ctr"/>
            <a:r>
              <a:rPr lang="en-US" altLang="zh-CN" dirty="0">
                <a:latin typeface="Times New Roman" panose="02020603050405020304" pitchFamily="18" charset="0"/>
                <a:cs typeface="Times New Roman" panose="02020603050405020304" pitchFamily="18" charset="0"/>
              </a:rPr>
              <a:t>AAAI2020</a:t>
            </a:r>
            <a:endParaRPr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4BB5D416-DD20-F165-E817-0DAF352D58BA}"/>
              </a:ext>
            </a:extLst>
          </p:cNvPr>
          <p:cNvSpPr txBox="1"/>
          <p:nvPr/>
        </p:nvSpPr>
        <p:spPr>
          <a:xfrm>
            <a:off x="2012435" y="2397531"/>
            <a:ext cx="1232520"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HCN</a:t>
            </a:r>
          </a:p>
          <a:p>
            <a:pPr algn="ctr"/>
            <a:r>
              <a:rPr lang="en-US" altLang="zh-CN" dirty="0">
                <a:latin typeface="Times New Roman" panose="02020603050405020304" pitchFamily="18" charset="0"/>
                <a:cs typeface="Times New Roman" panose="02020603050405020304" pitchFamily="18" charset="0"/>
              </a:rPr>
              <a:t>arXiv2018</a:t>
            </a:r>
            <a:endParaRPr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F2B05927-6129-888B-C2FB-53C18F8DA6BD}"/>
              </a:ext>
            </a:extLst>
          </p:cNvPr>
          <p:cNvSpPr txBox="1"/>
          <p:nvPr/>
        </p:nvSpPr>
        <p:spPr>
          <a:xfrm>
            <a:off x="3198161" y="2368015"/>
            <a:ext cx="1692210" cy="677108"/>
          </a:xfrm>
          <a:prstGeom prst="rect">
            <a:avLst/>
          </a:prstGeom>
          <a:noFill/>
        </p:spPr>
        <p:txBody>
          <a:bodyPr wrap="square" rtlCol="0">
            <a:spAutoFit/>
          </a:bodyPr>
          <a:lstStyle/>
          <a:p>
            <a:pPr algn="ct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TSRJI</a:t>
            </a:r>
          </a:p>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SIBGRAPI2019</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4" name="直接箭头连接符 33">
            <a:extLst>
              <a:ext uri="{FF2B5EF4-FFF2-40B4-BE49-F238E27FC236}">
                <a16:creationId xmlns:a16="http://schemas.microsoft.com/office/drawing/2014/main" id="{15FC8352-734E-BF43-4569-78CAF77E30EB}"/>
              </a:ext>
            </a:extLst>
          </p:cNvPr>
          <p:cNvCxnSpPr>
            <a:cxnSpLocks/>
          </p:cNvCxnSpPr>
          <p:nvPr/>
        </p:nvCxnSpPr>
        <p:spPr>
          <a:xfrm>
            <a:off x="425558" y="2021798"/>
            <a:ext cx="11405507"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DE15F128-2A26-9AC6-7604-B7D2DF785619}"/>
              </a:ext>
            </a:extLst>
          </p:cNvPr>
          <p:cNvSpPr txBox="1"/>
          <p:nvPr/>
        </p:nvSpPr>
        <p:spPr>
          <a:xfrm>
            <a:off x="10466775" y="2034683"/>
            <a:ext cx="1313893" cy="369332"/>
          </a:xfrm>
          <a:prstGeom prst="rect">
            <a:avLst/>
          </a:prstGeom>
          <a:noFill/>
        </p:spPr>
        <p:txBody>
          <a:bodyPr wrap="square" rtlCol="0">
            <a:spAutoFit/>
          </a:bodyPr>
          <a:lstStyle/>
          <a:p>
            <a:pPr algn="ctr"/>
            <a:r>
              <a:rPr lang="en-US" altLang="zh-CN" dirty="0">
                <a:solidFill>
                  <a:schemeClr val="accent3"/>
                </a:solidFill>
                <a:latin typeface="Times New Roman" panose="02020603050405020304" pitchFamily="18" charset="0"/>
                <a:cs typeface="Times New Roman" panose="02020603050405020304" pitchFamily="18" charset="0"/>
              </a:rPr>
              <a:t>RNN-Based</a:t>
            </a:r>
            <a:endParaRPr lang="zh-CN" altLang="en-US" dirty="0">
              <a:solidFill>
                <a:schemeClr val="accent3"/>
              </a:solidFill>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35BEAC23-EC96-39B8-C31A-31A655879BC2}"/>
              </a:ext>
            </a:extLst>
          </p:cNvPr>
          <p:cNvSpPr txBox="1"/>
          <p:nvPr/>
        </p:nvSpPr>
        <p:spPr>
          <a:xfrm>
            <a:off x="423484" y="1367036"/>
            <a:ext cx="1881688"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Two Stream-RNN</a:t>
            </a:r>
          </a:p>
          <a:p>
            <a:pPr algn="ctr"/>
            <a:r>
              <a:rPr lang="en-US" altLang="zh-CN" dirty="0">
                <a:latin typeface="Times New Roman" panose="02020603050405020304" pitchFamily="18" charset="0"/>
                <a:cs typeface="Times New Roman" panose="02020603050405020304" pitchFamily="18" charset="0"/>
              </a:rPr>
              <a:t>CVPR2017</a:t>
            </a:r>
            <a:endParaRPr lang="zh-CN" altLang="en-US"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4215BA88-B8AF-E45C-00F0-B3AFF8E7FB95}"/>
              </a:ext>
            </a:extLst>
          </p:cNvPr>
          <p:cNvSpPr txBox="1"/>
          <p:nvPr/>
        </p:nvSpPr>
        <p:spPr>
          <a:xfrm>
            <a:off x="3297830" y="1372040"/>
            <a:ext cx="1450129"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VA-RNN</a:t>
            </a:r>
          </a:p>
          <a:p>
            <a:pPr algn="ctr"/>
            <a:r>
              <a:rPr lang="en-US" altLang="zh-CN" dirty="0">
                <a:latin typeface="Times New Roman" panose="02020603050405020304" pitchFamily="18" charset="0"/>
                <a:cs typeface="Times New Roman" panose="02020603050405020304" pitchFamily="18" charset="0"/>
              </a:rPr>
              <a:t>TPAMI2019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1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相关工作</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gn="ctr">
              <a:lnSpc>
                <a:spcPct val="150000"/>
              </a:lnSpc>
              <a:buNone/>
            </a:pPr>
            <a:endParaRPr lang="en-US" altLang="zh-CN" dirty="0"/>
          </a:p>
          <a:p>
            <a:pPr marL="0" indent="0" algn="ctr">
              <a:lnSpc>
                <a:spcPct val="150000"/>
              </a:lnSpc>
              <a:buNone/>
            </a:pPr>
            <a:r>
              <a:rPr lang="en-US" altLang="zh-CN" sz="1800" dirty="0">
                <a:latin typeface="Times New Roman" panose="02020603050405020304" pitchFamily="18" charset="0"/>
                <a:cs typeface="Times New Roman" panose="02020603050405020304" pitchFamily="18" charset="0"/>
              </a:rPr>
              <a:t>Figure 2. Illustration of deep learning frameworks for skeleton-based human action recognition</a:t>
            </a:r>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11/16/2023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8</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7" name="图片 6">
            <a:extLst>
              <a:ext uri="{FF2B5EF4-FFF2-40B4-BE49-F238E27FC236}">
                <a16:creationId xmlns:a16="http://schemas.microsoft.com/office/drawing/2014/main" id="{6CE052C1-E2BB-A458-65BE-8B9677A1D012}"/>
              </a:ext>
            </a:extLst>
          </p:cNvPr>
          <p:cNvPicPr>
            <a:picLocks noChangeAspect="1"/>
          </p:cNvPicPr>
          <p:nvPr/>
        </p:nvPicPr>
        <p:blipFill>
          <a:blip r:embed="rId2"/>
          <a:stretch>
            <a:fillRect/>
          </a:stretch>
        </p:blipFill>
        <p:spPr>
          <a:xfrm>
            <a:off x="3236236" y="1019621"/>
            <a:ext cx="5719528" cy="4818757"/>
          </a:xfrm>
          <a:prstGeom prst="rect">
            <a:avLst/>
          </a:prstGeom>
        </p:spPr>
      </p:pic>
    </p:spTree>
    <p:extLst>
      <p:ext uri="{BB962C8B-B14F-4D97-AF65-F5344CB8AC3E}">
        <p14:creationId xmlns:p14="http://schemas.microsoft.com/office/powerpoint/2010/main" val="221772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normAutofit/>
          </a:bodyPr>
          <a:lstStyle/>
          <a:p>
            <a:r>
              <a:rPr lang="zh-CN" altLang="en-US" dirty="0"/>
              <a:t>相关工作</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lnSpcReduction="10000"/>
          </a:bodyPr>
          <a:lstStyle/>
          <a:p>
            <a:pPr marL="0" indent="0">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目前该领域的主干网络以</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GCN</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Transformer</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两大网络模型为主</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发展方向</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是基础的骨架行为识别与相关的学习范式所结合，例如半监督学习、自监督学习、零样本学习以及多模态等。</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半</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监督学习（</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Semi-Supervised Learning</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rPr>
              <a:t>半监督介于监督学习和无监督之间，即训练集中只有一部分数据有标签，需要通过伪标签生成等方式完成模型训练。</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自监督学习（</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Self-Supervised Learning</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：旨在对于无标签数据 ，通过设计代理任务（</a:t>
            </a:r>
            <a:r>
              <a:rPr lang="en-US" altLang="zh-CN" dirty="0">
                <a:latin typeface="Times New Roman" panose="02020603050405020304" pitchFamily="18" charset="0"/>
                <a:ea typeface="黑体" panose="02010609060101010101" pitchFamily="49" charset="-122"/>
                <a:cs typeface="Times New Roman" panose="02020603050405020304" pitchFamily="18" charset="0"/>
              </a:rPr>
              <a:t>Proxy tasks</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）来挖掘数据自身的表征特性作为监督信息，提升模型的特征提取能力。</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50000"/>
              </a:lnSpc>
              <a:buNone/>
            </a:pP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零样本学习（</a:t>
            </a:r>
            <a:r>
              <a:rPr lang="en-US" altLang="zh-CN" dirty="0"/>
              <a:t> </a:t>
            </a:r>
            <a:r>
              <a:rPr lang="en-US" altLang="zh-CN" dirty="0">
                <a:solidFill>
                  <a:schemeClr val="accent1"/>
                </a:solidFill>
                <a:latin typeface="Times New Roman" panose="02020603050405020304" pitchFamily="18" charset="0"/>
                <a:cs typeface="Times New Roman" panose="02020603050405020304" pitchFamily="18" charset="0"/>
              </a:rPr>
              <a:t>Zero-Shot Learning </a:t>
            </a:r>
            <a:r>
              <a:rPr lang="zh-CN" altLang="en-US"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rPr>
              <a:t>基于深度学习的模型近年来在图像识别和对象检测等很多问题上已经达到或超过了人类水平。然而，这些模型依赖于监督学习，其性能在很大程度上取决于带标注的训练数据。</a:t>
            </a:r>
            <a:r>
              <a:rPr lang="zh-CN" altLang="en-US" dirty="0">
                <a:solidFill>
                  <a:schemeClr val="accent1"/>
                </a:solidFill>
                <a:latin typeface="黑体" panose="02010609060101010101" pitchFamily="49" charset="-122"/>
                <a:ea typeface="黑体" panose="02010609060101010101" pitchFamily="49" charset="-122"/>
              </a:rPr>
              <a:t>零样本学习就是让计算机模拟人类的推理方式，来识别从未见过的新事物。</a:t>
            </a:r>
            <a:endParaRPr lang="en-US" altLang="zh-CN" dirty="0">
              <a:solidFill>
                <a:schemeClr val="accent1"/>
              </a:solidFill>
              <a:latin typeface="黑体" panose="02010609060101010101" pitchFamily="49" charset="-122"/>
              <a:ea typeface="黑体" panose="02010609060101010101" pitchFamily="49" charset="-122"/>
            </a:endParaRPr>
          </a:p>
          <a:p>
            <a:pPr marL="0" indent="0">
              <a:lnSpc>
                <a:spcPct val="150000"/>
              </a:lnSpc>
              <a:buNone/>
            </a:pP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多模态（</a:t>
            </a:r>
            <a:r>
              <a:rPr lang="en-US" altLang="zh-CN"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 </a:t>
            </a:r>
            <a:r>
              <a:rPr lang="en-US" altLang="zh-CN"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Multimodal </a:t>
            </a:r>
            <a:r>
              <a:rPr lang="zh-CN" altLang="en-US" dirty="0">
                <a:solidFill>
                  <a:schemeClr val="accent1"/>
                </a:solidFill>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不同模态数据（</a:t>
            </a:r>
            <a:r>
              <a:rPr lang="en-US" altLang="zh-CN" dirty="0">
                <a:latin typeface="Times New Roman" panose="02020603050405020304" pitchFamily="18" charset="0"/>
                <a:ea typeface="黑体" panose="02010609060101010101" pitchFamily="49" charset="-122"/>
                <a:cs typeface="Times New Roman" panose="02020603050405020304" pitchFamily="18" charset="0"/>
              </a:rPr>
              <a:t>RGB</a:t>
            </a:r>
            <a:r>
              <a:rPr lang="zh-CN" altLang="en-US"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Depth</a:t>
            </a:r>
            <a:r>
              <a:rPr lang="zh-CN" altLang="en-US" dirty="0">
                <a:latin typeface="黑体" panose="02010609060101010101" pitchFamily="49" charset="-122"/>
                <a:ea typeface="黑体" panose="02010609060101010101" pitchFamily="49" charset="-122"/>
                <a:cs typeface="Times New Roman" panose="02020603050405020304" pitchFamily="18" charset="0"/>
              </a:rPr>
              <a:t>等）的特征进行互补。</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11/23/2023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9</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38816942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24697</TotalTime>
  <Words>6439</Words>
  <Application>Microsoft Office PowerPoint</Application>
  <PresentationFormat>宽屏</PresentationFormat>
  <Paragraphs>1016</Paragraphs>
  <Slides>67</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67</vt:i4>
      </vt:variant>
    </vt:vector>
  </HeadingPairs>
  <TitlesOfParts>
    <vt:vector size="80" baseType="lpstr">
      <vt:lpstr>Times-Roman</vt:lpstr>
      <vt:lpstr>等线</vt:lpstr>
      <vt:lpstr>等线 Light</vt:lpstr>
      <vt:lpstr>黑体</vt:lpstr>
      <vt:lpstr>华光标题宋_CNKI</vt:lpstr>
      <vt:lpstr>宋体</vt:lpstr>
      <vt:lpstr>Arial</vt:lpstr>
      <vt:lpstr>Bahnschrift Condensed</vt:lpstr>
      <vt:lpstr>Times New Roman</vt:lpstr>
      <vt:lpstr>Office 主题​​</vt:lpstr>
      <vt:lpstr>Equation</vt:lpstr>
      <vt:lpstr>MathType 7.0 Equation</vt:lpstr>
      <vt:lpstr>Microsoft Visio 绘图</vt:lpstr>
      <vt:lpstr>      论文工作分享交流 Learning Comprehensive Spatiotemporal Representations for Skeleton-based Action Recognition</vt:lpstr>
      <vt:lpstr>目录</vt:lpstr>
      <vt:lpstr>研究内容</vt:lpstr>
      <vt:lpstr>科研工作</vt:lpstr>
      <vt:lpstr>行为识别</vt:lpstr>
      <vt:lpstr>骨架行为识别</vt:lpstr>
      <vt:lpstr>相关工作</vt:lpstr>
      <vt:lpstr>相关工作</vt:lpstr>
      <vt:lpstr>相关工作</vt:lpstr>
      <vt:lpstr>论文概述</vt:lpstr>
      <vt:lpstr>论文概述</vt:lpstr>
      <vt:lpstr>论文概述</vt:lpstr>
      <vt:lpstr>目录</vt:lpstr>
      <vt:lpstr>卷积神经网络</vt:lpstr>
      <vt:lpstr>卷积</vt:lpstr>
      <vt:lpstr>卷积神经网络的归纳偏置</vt:lpstr>
      <vt:lpstr>适用范围</vt:lpstr>
      <vt:lpstr>目录</vt:lpstr>
      <vt:lpstr>基础概念</vt:lpstr>
      <vt:lpstr>基础概念</vt:lpstr>
      <vt:lpstr>图卷积</vt:lpstr>
      <vt:lpstr>图卷积</vt:lpstr>
      <vt:lpstr>图卷积</vt:lpstr>
      <vt:lpstr>应用</vt:lpstr>
      <vt:lpstr>目录</vt:lpstr>
      <vt:lpstr>时空图卷积网络</vt:lpstr>
      <vt:lpstr>时空图卷积网络</vt:lpstr>
      <vt:lpstr>时空图卷积网络</vt:lpstr>
      <vt:lpstr>时空图卷积网络</vt:lpstr>
      <vt:lpstr>时空图卷积网络</vt:lpstr>
      <vt:lpstr>时空图卷积网络</vt:lpstr>
      <vt:lpstr>时空图卷积网络</vt:lpstr>
      <vt:lpstr>时空图卷积网络</vt:lpstr>
      <vt:lpstr>论文工作的模型设计</vt:lpstr>
      <vt:lpstr>骨架行为的特性</vt:lpstr>
      <vt:lpstr>骨架行为的特性-解决方法</vt:lpstr>
      <vt:lpstr>方法存在的不足-解决方法</vt:lpstr>
      <vt:lpstr>提高模型表征能力-解决方法</vt:lpstr>
      <vt:lpstr>论文贡献</vt:lpstr>
      <vt:lpstr>模型结构</vt:lpstr>
      <vt:lpstr>DST-GCN</vt:lpstr>
      <vt:lpstr>DST-GCN</vt:lpstr>
      <vt:lpstr>WA-GCN</vt:lpstr>
      <vt:lpstr>WA-GCN</vt:lpstr>
      <vt:lpstr>EMS-TCN</vt:lpstr>
      <vt:lpstr>EMS-TCN</vt:lpstr>
      <vt:lpstr>SED-PGL</vt:lpstr>
      <vt:lpstr>SED-PGL</vt:lpstr>
      <vt:lpstr>SED-PGL</vt:lpstr>
      <vt:lpstr>SED-PGL</vt:lpstr>
      <vt:lpstr>SED-PGL</vt:lpstr>
      <vt:lpstr>消融实验：数据集介绍</vt:lpstr>
      <vt:lpstr>消融实验：实验设置</vt:lpstr>
      <vt:lpstr>消融实验：DST-GCN</vt:lpstr>
      <vt:lpstr>消融实验：DST-GCN</vt:lpstr>
      <vt:lpstr>消融实验：DST-GCN</vt:lpstr>
      <vt:lpstr>消融实验：DST-GCN</vt:lpstr>
      <vt:lpstr>消融实验：WA-GCN</vt:lpstr>
      <vt:lpstr>消融实验：EMS-TCN</vt:lpstr>
      <vt:lpstr>消融实验：SED-PGL</vt:lpstr>
      <vt:lpstr>消融实验：SED-PGL</vt:lpstr>
      <vt:lpstr>定性实验</vt:lpstr>
      <vt:lpstr>与SOTA方法对比</vt:lpstr>
      <vt:lpstr>目录</vt:lpstr>
      <vt:lpstr>总结与展望</vt:lpstr>
      <vt:lpstr>总结与展望</vt:lpstr>
      <vt:lpstr>总结与展望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 超</dc:creator>
  <cp:lastModifiedBy>fang Ren</cp:lastModifiedBy>
  <cp:revision>504</cp:revision>
  <dcterms:created xsi:type="dcterms:W3CDTF">2022-01-08T09:47:48Z</dcterms:created>
  <dcterms:modified xsi:type="dcterms:W3CDTF">2023-11-23T03:43:09Z</dcterms:modified>
</cp:coreProperties>
</file>