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5" r:id="rId3"/>
    <p:sldId id="259" r:id="rId4"/>
    <p:sldId id="261" r:id="rId5"/>
    <p:sldId id="267" r:id="rId6"/>
    <p:sldId id="276" r:id="rId7"/>
    <p:sldId id="278" r:id="rId8"/>
    <p:sldId id="263" r:id="rId9"/>
    <p:sldId id="269" r:id="rId10"/>
    <p:sldId id="265" r:id="rId11"/>
    <p:sldId id="270" r:id="rId12"/>
    <p:sldId id="272" r:id="rId13"/>
    <p:sldId id="271" r:id="rId14"/>
    <p:sldId id="273" r:id="rId15"/>
    <p:sldId id="274" r:id="rId16"/>
    <p:sldId id="26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25347-AFB8-420B-A143-9547A1E4DB31}" type="datetimeFigureOut">
              <a:rPr lang="zh-CN" altLang="en-US" smtClean="0"/>
              <a:t>2023/5/30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CAFF6-9C2A-4480-8337-644FF1270A1E}" type="slidenum">
              <a:rPr lang="zh-CN" altLang="en-US" smtClean="0"/>
              <a:t>‹#›</a:t>
            </a:fld>
            <a:endParaRPr lang="zh-CN" altLang="en-US"/>
          </a:p>
        </p:txBody>
      </p:sp>
    </p:spTree>
    <p:extLst>
      <p:ext uri="{BB962C8B-B14F-4D97-AF65-F5344CB8AC3E}">
        <p14:creationId xmlns:p14="http://schemas.microsoft.com/office/powerpoint/2010/main" val="59045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A8AB52-B7F5-4512-BC9A-B9B2A8A7B9BF}"/>
              </a:ext>
            </a:extLst>
          </p:cNvPr>
          <p:cNvSpPr>
            <a:spLocks noGrp="1"/>
          </p:cNvSpPr>
          <p:nvPr>
            <p:ph type="ctrTitle"/>
          </p:nvPr>
        </p:nvSpPr>
        <p:spPr>
          <a:xfrm>
            <a:off x="1524000" y="1763485"/>
            <a:ext cx="9144000" cy="970870"/>
          </a:xfrm>
        </p:spPr>
        <p:txBody>
          <a:bodyPr anchor="b">
            <a:normAutofit/>
          </a:bodyPr>
          <a:lstStyle>
            <a:lvl1pPr algn="ctr">
              <a:defRPr sz="4400">
                <a:solidFill>
                  <a:srgbClr val="FF0000"/>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A7B0E989-E73F-4D27-81A6-720AD9517656}"/>
              </a:ext>
            </a:extLst>
          </p:cNvPr>
          <p:cNvSpPr>
            <a:spLocks noGrp="1"/>
          </p:cNvSpPr>
          <p:nvPr>
            <p:ph type="subTitle" idx="1"/>
          </p:nvPr>
        </p:nvSpPr>
        <p:spPr>
          <a:xfrm>
            <a:off x="1524000" y="3463925"/>
            <a:ext cx="9144000" cy="1369331"/>
          </a:xfrm>
        </p:spPr>
        <p:txBody>
          <a:bodyPr>
            <a:normAutofit/>
          </a:bodyPr>
          <a:lstStyle>
            <a:lvl1pPr marL="0" indent="0" algn="ctr">
              <a:buNone/>
              <a:defRPr sz="3200" b="0">
                <a:solidFill>
                  <a:srgbClr val="0070C0"/>
                </a:solidFill>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B41226DC-DA6D-4C1C-BE2D-94F3F009B1B4}"/>
              </a:ext>
            </a:extLst>
          </p:cNvPr>
          <p:cNvSpPr>
            <a:spLocks noGrp="1"/>
          </p:cNvSpPr>
          <p:nvPr>
            <p:ph type="dt" sz="half" idx="10"/>
          </p:nvPr>
        </p:nvSpPr>
        <p:spPr>
          <a:xfrm>
            <a:off x="0" y="6499834"/>
            <a:ext cx="2743200" cy="358165"/>
          </a:xfrm>
        </p:spPr>
        <p:txBody>
          <a:bodyPr/>
          <a:lstStyle>
            <a:lvl1pPr>
              <a:defRPr sz="1400" b="1">
                <a:solidFill>
                  <a:srgbClr val="0070C0"/>
                </a:solidFill>
                <a:latin typeface="Times New Roman" panose="02020603050405020304" pitchFamily="18" charset="0"/>
                <a:cs typeface="Times New Roman" panose="02020603050405020304" pitchFamily="18" charset="0"/>
              </a:defRPr>
            </a:lvl1pPr>
          </a:lstStyle>
          <a:p>
            <a:fld id="{8959AFE9-D1B8-4FAB-8275-1C9D70B685B7}" type="datetime1">
              <a:rPr lang="en-US" altLang="zh-CN" smtClean="0"/>
              <a:t>5/30/2023</a:t>
            </a:fld>
            <a:endParaRPr lang="zh-CN" altLang="en-US" dirty="0"/>
          </a:p>
        </p:txBody>
      </p:sp>
      <p:sp>
        <p:nvSpPr>
          <p:cNvPr id="5" name="页脚占位符 4">
            <a:extLst>
              <a:ext uri="{FF2B5EF4-FFF2-40B4-BE49-F238E27FC236}">
                <a16:creationId xmlns:a16="http://schemas.microsoft.com/office/drawing/2014/main" id="{1743A67B-5303-4C86-9C17-C69B201B7066}"/>
              </a:ext>
            </a:extLst>
          </p:cNvPr>
          <p:cNvSpPr>
            <a:spLocks noGrp="1"/>
          </p:cNvSpPr>
          <p:nvPr>
            <p:ph type="ftr" sz="quarter" idx="11"/>
          </p:nvPr>
        </p:nvSpPr>
        <p:spPr>
          <a:xfrm>
            <a:off x="4038600" y="6494527"/>
            <a:ext cx="4114800" cy="358165"/>
          </a:xfrm>
          <a:effectLst>
            <a:outerShdw blurRad="50800" dist="38100" dir="5400000" algn="t" rotWithShape="0">
              <a:prstClr val="black">
                <a:alpha val="40000"/>
              </a:prstClr>
            </a:outerShdw>
          </a:effectLst>
        </p:spPr>
        <p:txBody>
          <a:bodyPr/>
          <a:lstStyle>
            <a:lvl1pPr>
              <a:defRPr sz="1400">
                <a:solidFill>
                  <a:srgbClr val="0070C0"/>
                </a:solidFill>
                <a:latin typeface="华光标题宋_CNKI" panose="02000500000000000000" pitchFamily="2" charset="-122"/>
                <a:ea typeface="华光标题宋_CNKI" panose="02000500000000000000" pitchFamily="2" charset="-122"/>
              </a:defRPr>
            </a:lvl1pPr>
          </a:lstStyle>
          <a:p>
            <a:r>
              <a:rPr lang="zh-CN" altLang="en-US" dirty="0"/>
              <a:t>合肥学院 人工智能与大数据学院</a:t>
            </a:r>
            <a:endParaRPr lang="en-US" altLang="zh-CN" dirty="0"/>
          </a:p>
        </p:txBody>
      </p:sp>
      <p:sp>
        <p:nvSpPr>
          <p:cNvPr id="6" name="灯片编号占位符 5">
            <a:extLst>
              <a:ext uri="{FF2B5EF4-FFF2-40B4-BE49-F238E27FC236}">
                <a16:creationId xmlns:a16="http://schemas.microsoft.com/office/drawing/2014/main" id="{78A7FA9E-8451-4EEE-961A-F4AF5FBF8682}"/>
              </a:ext>
            </a:extLst>
          </p:cNvPr>
          <p:cNvSpPr>
            <a:spLocks noGrp="1"/>
          </p:cNvSpPr>
          <p:nvPr>
            <p:ph type="sldNum" sz="quarter" idx="12"/>
          </p:nvPr>
        </p:nvSpPr>
        <p:spPr>
          <a:xfrm>
            <a:off x="9448800" y="6492874"/>
            <a:ext cx="2743200" cy="358165"/>
          </a:xfrm>
        </p:spPr>
        <p:txBody>
          <a:bodyPr/>
          <a:lstStyle>
            <a:lvl1pPr>
              <a:defRPr sz="1400" b="1">
                <a:solidFill>
                  <a:srgbClr val="0070C0"/>
                </a:solidFill>
                <a:latin typeface="Times New Roman" panose="02020603050405020304" pitchFamily="18" charset="0"/>
                <a:cs typeface="Times New Roman" panose="02020603050405020304" pitchFamily="18" charset="0"/>
              </a:defRPr>
            </a:lvl1pPr>
          </a:lstStyle>
          <a:p>
            <a:fld id="{CF856BB3-76D9-4B5D-995C-68FA1768510B}" type="slidenum">
              <a:rPr lang="zh-CN" altLang="en-US" smtClean="0"/>
              <a:pPr/>
              <a:t>‹#›</a:t>
            </a:fld>
            <a:endParaRPr lang="zh-CN" altLang="en-US" dirty="0"/>
          </a:p>
        </p:txBody>
      </p:sp>
      <p:pic>
        <p:nvPicPr>
          <p:cNvPr id="8" name="图片 7">
            <a:extLst>
              <a:ext uri="{FF2B5EF4-FFF2-40B4-BE49-F238E27FC236}">
                <a16:creationId xmlns:a16="http://schemas.microsoft.com/office/drawing/2014/main" id="{05FD8D62-9025-493A-A389-E6E238CB9A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1" y="15946"/>
            <a:ext cx="3478901" cy="1079245"/>
          </a:xfrm>
          <a:prstGeom prst="rect">
            <a:avLst/>
          </a:prstGeom>
          <a:effectLst>
            <a:outerShdw blurRad="50800" dist="38100" dir="5400000" algn="t" rotWithShape="0">
              <a:prstClr val="black">
                <a:alpha val="40000"/>
              </a:prstClr>
            </a:outerShdw>
          </a:effectLst>
        </p:spPr>
      </p:pic>
      <p:sp>
        <p:nvSpPr>
          <p:cNvPr id="9" name="矩形 8">
            <a:extLst>
              <a:ext uri="{FF2B5EF4-FFF2-40B4-BE49-F238E27FC236}">
                <a16:creationId xmlns:a16="http://schemas.microsoft.com/office/drawing/2014/main" id="{20A8496E-0FB9-4121-A942-0E767E83ED8B}"/>
              </a:ext>
            </a:extLst>
          </p:cNvPr>
          <p:cNvSpPr/>
          <p:nvPr userDrawn="1"/>
        </p:nvSpPr>
        <p:spPr>
          <a:xfrm>
            <a:off x="9627098" y="8795"/>
            <a:ext cx="2555630" cy="108000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en-US" altLang="zh-CN" sz="4000" b="0" cap="none" spc="0" dirty="0">
                <a:ln w="0"/>
                <a:solidFill>
                  <a:schemeClr val="accent2"/>
                </a:solidFill>
                <a:effectLst>
                  <a:outerShdw blurRad="38100" dist="25400" dir="5400000" algn="ctr" rotWithShape="0">
                    <a:srgbClr val="6E747A">
                      <a:alpha val="43000"/>
                    </a:srgbClr>
                  </a:outerShdw>
                </a:effectLst>
                <a:latin typeface="Bahnschrift Condensed" panose="020B0502040204020203" pitchFamily="34" charset="0"/>
              </a:rPr>
              <a:t>CV</a:t>
            </a:r>
            <a:r>
              <a:rPr lang="en-US" altLang="zh-CN" sz="4000" b="0" cap="none" spc="0" dirty="0">
                <a:ln w="0"/>
                <a:solidFill>
                  <a:srgbClr val="7030A0"/>
                </a:solidFill>
                <a:effectLst>
                  <a:outerShdw blurRad="38100" dist="25400" dir="5400000" algn="ctr" rotWithShape="0">
                    <a:srgbClr val="6E747A">
                      <a:alpha val="43000"/>
                    </a:srgbClr>
                  </a:outerShdw>
                </a:effectLst>
                <a:latin typeface="Bahnschrift Condensed" panose="020B0502040204020203" pitchFamily="34" charset="0"/>
              </a:rPr>
              <a:t> Group</a:t>
            </a:r>
          </a:p>
          <a:p>
            <a:pPr algn="ctr"/>
            <a:r>
              <a:rPr lang="en-US" altLang="zh-CN" sz="2400" b="0" cap="none" spc="0" dirty="0">
                <a:ln w="0"/>
                <a:solidFill>
                  <a:srgbClr val="0070C0"/>
                </a:solidFill>
                <a:effectLst>
                  <a:outerShdw blurRad="38100" dist="25400" dir="5400000" algn="ctr" rotWithShape="0">
                    <a:srgbClr val="6E747A">
                      <a:alpha val="43000"/>
                    </a:srgbClr>
                  </a:outerShdw>
                </a:effectLst>
                <a:latin typeface="Bahnschrift Condensed" panose="020B0502040204020203" pitchFamily="34" charset="0"/>
              </a:rPr>
              <a:t>Hefei University</a:t>
            </a:r>
            <a:endParaRPr lang="zh-CN" altLang="en-US" sz="2400" b="0" cap="none" spc="0" dirty="0">
              <a:ln w="0"/>
              <a:solidFill>
                <a:srgbClr val="0070C0"/>
              </a:solidFill>
              <a:effectLst>
                <a:outerShdw blurRad="38100" dist="25400" dir="5400000" algn="ctr" rotWithShape="0">
                  <a:srgbClr val="6E747A">
                    <a:alpha val="43000"/>
                  </a:srgbClr>
                </a:outerShdw>
              </a:effectLst>
              <a:latin typeface="Bahnschrift Condensed" panose="020B0502040204020203" pitchFamily="34" charset="0"/>
            </a:endParaRPr>
          </a:p>
        </p:txBody>
      </p:sp>
    </p:spTree>
    <p:extLst>
      <p:ext uri="{BB962C8B-B14F-4D97-AF65-F5344CB8AC3E}">
        <p14:creationId xmlns:p14="http://schemas.microsoft.com/office/powerpoint/2010/main" val="247299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96D77-5F81-4D2A-A8E3-1268DE437CC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8D08156-117F-4279-B42A-833591DB988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9912EC-9CA6-43C3-808E-F7DB7673A143}"/>
              </a:ext>
            </a:extLst>
          </p:cNvPr>
          <p:cNvSpPr>
            <a:spLocks noGrp="1"/>
          </p:cNvSpPr>
          <p:nvPr>
            <p:ph type="dt" sz="half" idx="10"/>
          </p:nvPr>
        </p:nvSpPr>
        <p:spPr/>
        <p:txBody>
          <a:bodyPr/>
          <a:lstStyle/>
          <a:p>
            <a:fld id="{96DBDE80-F0E7-4014-8D7C-9EA715398E87}" type="datetime1">
              <a:rPr lang="en-US" altLang="zh-CN" smtClean="0"/>
              <a:t>5/30/2023</a:t>
            </a:fld>
            <a:endParaRPr lang="zh-CN" altLang="en-US"/>
          </a:p>
        </p:txBody>
      </p:sp>
      <p:sp>
        <p:nvSpPr>
          <p:cNvPr id="5" name="页脚占位符 4">
            <a:extLst>
              <a:ext uri="{FF2B5EF4-FFF2-40B4-BE49-F238E27FC236}">
                <a16:creationId xmlns:a16="http://schemas.microsoft.com/office/drawing/2014/main" id="{5C3D3ADD-36F2-4D42-BA98-751CF987DBDD}"/>
              </a:ext>
            </a:extLst>
          </p:cNvPr>
          <p:cNvSpPr>
            <a:spLocks noGrp="1"/>
          </p:cNvSpPr>
          <p:nvPr>
            <p:ph type="ftr" sz="quarter" idx="11"/>
          </p:nvPr>
        </p:nvSpPr>
        <p:spPr/>
        <p:txBody>
          <a:bodyPr/>
          <a:lstStyle/>
          <a:p>
            <a:r>
              <a:rPr lang="zh-CN" altLang="en-US"/>
              <a:t>合肥学院 人工智能与大数据学院</a:t>
            </a:r>
          </a:p>
        </p:txBody>
      </p:sp>
      <p:sp>
        <p:nvSpPr>
          <p:cNvPr id="6" name="灯片编号占位符 5">
            <a:extLst>
              <a:ext uri="{FF2B5EF4-FFF2-40B4-BE49-F238E27FC236}">
                <a16:creationId xmlns:a16="http://schemas.microsoft.com/office/drawing/2014/main" id="{E9A502A3-AE4C-41AA-BA88-8C3AE7C96DDA}"/>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281181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4855B1-BE6D-4CE6-8291-D19CE6B120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A2C656D-0F37-44F0-82EF-0105E9F0D7C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1404CB-C4F2-4F0A-8934-23E59824570C}"/>
              </a:ext>
            </a:extLst>
          </p:cNvPr>
          <p:cNvSpPr>
            <a:spLocks noGrp="1"/>
          </p:cNvSpPr>
          <p:nvPr>
            <p:ph type="dt" sz="half" idx="10"/>
          </p:nvPr>
        </p:nvSpPr>
        <p:spPr/>
        <p:txBody>
          <a:bodyPr/>
          <a:lstStyle/>
          <a:p>
            <a:fld id="{F93C7AA7-BDBC-4579-A208-3932871E7054}" type="datetime1">
              <a:rPr lang="en-US" altLang="zh-CN" smtClean="0"/>
              <a:t>5/30/2023</a:t>
            </a:fld>
            <a:endParaRPr lang="zh-CN" altLang="en-US"/>
          </a:p>
        </p:txBody>
      </p:sp>
      <p:sp>
        <p:nvSpPr>
          <p:cNvPr id="5" name="页脚占位符 4">
            <a:extLst>
              <a:ext uri="{FF2B5EF4-FFF2-40B4-BE49-F238E27FC236}">
                <a16:creationId xmlns:a16="http://schemas.microsoft.com/office/drawing/2014/main" id="{1E0BD0E7-1968-464F-AC95-DA18FFC33FC8}"/>
              </a:ext>
            </a:extLst>
          </p:cNvPr>
          <p:cNvSpPr>
            <a:spLocks noGrp="1"/>
          </p:cNvSpPr>
          <p:nvPr>
            <p:ph type="ftr" sz="quarter" idx="11"/>
          </p:nvPr>
        </p:nvSpPr>
        <p:spPr/>
        <p:txBody>
          <a:bodyPr/>
          <a:lstStyle/>
          <a:p>
            <a:r>
              <a:rPr lang="zh-CN" altLang="en-US"/>
              <a:t>合肥学院 人工智能与大数据学院</a:t>
            </a:r>
          </a:p>
        </p:txBody>
      </p:sp>
      <p:sp>
        <p:nvSpPr>
          <p:cNvPr id="6" name="灯片编号占位符 5">
            <a:extLst>
              <a:ext uri="{FF2B5EF4-FFF2-40B4-BE49-F238E27FC236}">
                <a16:creationId xmlns:a16="http://schemas.microsoft.com/office/drawing/2014/main" id="{A131F288-83D2-4DC5-94CC-48796A68E68B}"/>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58901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B54118-D60E-494F-85FE-E1E78B562050}"/>
              </a:ext>
            </a:extLst>
          </p:cNvPr>
          <p:cNvSpPr>
            <a:spLocks noGrp="1"/>
          </p:cNvSpPr>
          <p:nvPr>
            <p:ph type="title"/>
          </p:nvPr>
        </p:nvSpPr>
        <p:spPr>
          <a:xfrm>
            <a:off x="416379" y="365126"/>
            <a:ext cx="11405507" cy="818696"/>
          </a:xfrm>
        </p:spPr>
        <p:txBody>
          <a:bodyPr>
            <a:normAutofit/>
          </a:bodyPr>
          <a:lstStyle>
            <a:lvl1pPr algn="ctr">
              <a:defRPr sz="3200">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34527791-D254-4B61-8712-11FA4D40147D}"/>
              </a:ext>
            </a:extLst>
          </p:cNvPr>
          <p:cNvSpPr>
            <a:spLocks noGrp="1"/>
          </p:cNvSpPr>
          <p:nvPr>
            <p:ph idx="1"/>
          </p:nvPr>
        </p:nvSpPr>
        <p:spPr>
          <a:xfrm>
            <a:off x="416379" y="1404257"/>
            <a:ext cx="11405507" cy="4772706"/>
          </a:xfrm>
        </p:spPr>
        <p:txBody>
          <a:bodyPr/>
          <a:lstStyle>
            <a:lvl1pPr>
              <a:defRPr sz="2000">
                <a:latin typeface="宋体" panose="02010600030101010101" pitchFamily="2" charset="-122"/>
                <a:ea typeface="宋体" panose="02010600030101010101" pitchFamily="2" charset="-122"/>
              </a:defRPr>
            </a:lvl1pPr>
            <a:lvl2pPr>
              <a:defRPr sz="1800">
                <a:latin typeface="宋体" panose="02010600030101010101" pitchFamily="2" charset="-122"/>
                <a:ea typeface="宋体" panose="02010600030101010101" pitchFamily="2" charset="-122"/>
              </a:defRPr>
            </a:lvl2pPr>
            <a:lvl3pPr>
              <a:defRPr sz="1800"/>
            </a:lvl3pPr>
          </a:lstStyle>
          <a:p>
            <a:pPr lvl="0"/>
            <a:r>
              <a:rPr lang="zh-CN" altLang="en-US" dirty="0"/>
              <a:t>单击此处编辑母版文本样式</a:t>
            </a:r>
          </a:p>
          <a:p>
            <a:pPr lvl="1"/>
            <a:r>
              <a:rPr lang="zh-CN" altLang="en-US" dirty="0"/>
              <a:t>二级</a:t>
            </a:r>
          </a:p>
        </p:txBody>
      </p:sp>
      <p:sp>
        <p:nvSpPr>
          <p:cNvPr id="4" name="日期占位符 3">
            <a:extLst>
              <a:ext uri="{FF2B5EF4-FFF2-40B4-BE49-F238E27FC236}">
                <a16:creationId xmlns:a16="http://schemas.microsoft.com/office/drawing/2014/main" id="{D52F9C98-BBE5-458A-98F1-9C4F9CD587A6}"/>
              </a:ext>
            </a:extLst>
          </p:cNvPr>
          <p:cNvSpPr>
            <a:spLocks noGrp="1"/>
          </p:cNvSpPr>
          <p:nvPr>
            <p:ph type="dt" sz="half" idx="10"/>
          </p:nvPr>
        </p:nvSpPr>
        <p:spPr>
          <a:xfrm>
            <a:off x="0" y="6492874"/>
            <a:ext cx="2743200" cy="360000"/>
          </a:xfrm>
        </p:spPr>
        <p:txBody>
          <a:bodyPr vert="horz" lIns="91440" tIns="45720" rIns="91440" bIns="45720" rtlCol="0" anchor="ctr"/>
          <a:lstStyle>
            <a:lvl1pPr>
              <a:defRPr lang="zh-CN" altLang="en-US" sz="1400" b="1" smtClean="0">
                <a:solidFill>
                  <a:srgbClr val="0070C0"/>
                </a:solidFill>
                <a:latin typeface="Times New Roman" panose="02020603050405020304" pitchFamily="18" charset="0"/>
                <a:cs typeface="Times New Roman" panose="02020603050405020304" pitchFamily="18" charset="0"/>
              </a:defRPr>
            </a:lvl1p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0B90B5FE-DA7D-4269-88DE-49FE01A2B551}"/>
              </a:ext>
            </a:extLst>
          </p:cNvPr>
          <p:cNvSpPr>
            <a:spLocks noGrp="1"/>
          </p:cNvSpPr>
          <p:nvPr>
            <p:ph type="ftr" sz="quarter" idx="11"/>
          </p:nvPr>
        </p:nvSpPr>
        <p:spPr>
          <a:xfrm>
            <a:off x="4038600" y="6492831"/>
            <a:ext cx="4114800" cy="360000"/>
          </a:xfrm>
          <a:effectLst>
            <a:outerShdw blurRad="50800" dist="38100" dir="5400000" algn="t" rotWithShape="0">
              <a:prstClr val="black">
                <a:alpha val="40000"/>
              </a:prstClr>
            </a:outerShdw>
          </a:effectLst>
        </p:spPr>
        <p:txBody>
          <a:bodyPr/>
          <a:lstStyle>
            <a:lvl1pPr marL="0" algn="ctr" defTabSz="914400" rtl="0" eaLnBrk="1" latinLnBrk="0" hangingPunct="1">
              <a:defRPr lang="zh-CN" altLang="en-US" sz="1400" kern="1200" smtClean="0">
                <a:solidFill>
                  <a:srgbClr val="0070C0"/>
                </a:solidFill>
                <a:latin typeface="华光标题宋_CNKI" panose="02000500000000000000" pitchFamily="2" charset="-122"/>
                <a:ea typeface="华光标题宋_CNKI" panose="02000500000000000000" pitchFamily="2" charset="-122"/>
                <a:cs typeface="+mn-cs"/>
              </a:defRPr>
            </a:lvl1p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44D86EA2-2C79-4548-A9F0-3BB6507C0F69}"/>
              </a:ext>
            </a:extLst>
          </p:cNvPr>
          <p:cNvSpPr>
            <a:spLocks noGrp="1"/>
          </p:cNvSpPr>
          <p:nvPr>
            <p:ph type="sldNum" sz="quarter" idx="12"/>
          </p:nvPr>
        </p:nvSpPr>
        <p:spPr>
          <a:xfrm>
            <a:off x="9448800" y="6492873"/>
            <a:ext cx="2743200" cy="360000"/>
          </a:xfrm>
        </p:spPr>
        <p:txBody>
          <a:bodyPr vert="horz" lIns="91440" tIns="45720" rIns="91440" bIns="45720" rtlCol="0" anchor="ctr"/>
          <a:lstStyle>
            <a:lvl1pPr algn="r">
              <a:defRPr lang="zh-CN" altLang="en-US" sz="1400" b="1" smtClean="0">
                <a:solidFill>
                  <a:srgbClr val="0070C0"/>
                </a:solidFill>
                <a:latin typeface="Times New Roman" panose="02020603050405020304" pitchFamily="18" charset="0"/>
                <a:cs typeface="Times New Roman" panose="02020603050405020304" pitchFamily="18" charset="0"/>
              </a:defRPr>
            </a:lvl1pPr>
          </a:lstStyle>
          <a:p>
            <a:fld id="{CF856BB3-76D9-4B5D-995C-68FA1768510B}" type="slidenum">
              <a:rPr lang="en-US" altLang="zh-CN" smtClean="0"/>
              <a:pPr/>
              <a:t>‹#›</a:t>
            </a:fld>
            <a:endParaRPr lang="en-US" altLang="zh-CN" dirty="0"/>
          </a:p>
        </p:txBody>
      </p:sp>
      <p:sp>
        <p:nvSpPr>
          <p:cNvPr id="7" name="矩形 6">
            <a:extLst>
              <a:ext uri="{FF2B5EF4-FFF2-40B4-BE49-F238E27FC236}">
                <a16:creationId xmlns:a16="http://schemas.microsoft.com/office/drawing/2014/main" id="{7591EE9F-C7C9-4C7E-9A54-BCC26E2A151C}"/>
              </a:ext>
            </a:extLst>
          </p:cNvPr>
          <p:cNvSpPr/>
          <p:nvPr userDrawn="1"/>
        </p:nvSpPr>
        <p:spPr>
          <a:xfrm>
            <a:off x="416380" y="1191761"/>
            <a:ext cx="11405506" cy="457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矩形 7">
            <a:extLst>
              <a:ext uri="{FF2B5EF4-FFF2-40B4-BE49-F238E27FC236}">
                <a16:creationId xmlns:a16="http://schemas.microsoft.com/office/drawing/2014/main" id="{9DC0696A-1A12-44F3-BD90-46B67D1D1598}"/>
              </a:ext>
            </a:extLst>
          </p:cNvPr>
          <p:cNvSpPr/>
          <p:nvPr userDrawn="1"/>
        </p:nvSpPr>
        <p:spPr>
          <a:xfrm>
            <a:off x="10265010" y="298937"/>
            <a:ext cx="1778000" cy="892552"/>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en-US" altLang="zh-CN" sz="3600" b="0" cap="none" spc="0" dirty="0">
                <a:ln w="0"/>
                <a:solidFill>
                  <a:schemeClr val="accent2"/>
                </a:solidFill>
                <a:effectLst>
                  <a:outerShdw blurRad="38100" dist="25400" dir="5400000" algn="ctr" rotWithShape="0">
                    <a:srgbClr val="6E747A">
                      <a:alpha val="43000"/>
                    </a:srgbClr>
                  </a:outerShdw>
                </a:effectLst>
                <a:latin typeface="Bahnschrift Condensed" panose="020B0502040204020203" pitchFamily="34" charset="0"/>
              </a:rPr>
              <a:t>CV</a:t>
            </a:r>
            <a:r>
              <a:rPr lang="en-US" altLang="zh-CN" sz="3600" b="0" cap="none" spc="0" dirty="0">
                <a:ln w="0"/>
                <a:solidFill>
                  <a:srgbClr val="7030A0"/>
                </a:solidFill>
                <a:effectLst>
                  <a:outerShdw blurRad="38100" dist="25400" dir="5400000" algn="ctr" rotWithShape="0">
                    <a:srgbClr val="6E747A">
                      <a:alpha val="43000"/>
                    </a:srgbClr>
                  </a:outerShdw>
                </a:effectLst>
                <a:latin typeface="Bahnschrift Condensed" panose="020B0502040204020203" pitchFamily="34" charset="0"/>
              </a:rPr>
              <a:t> Group</a:t>
            </a:r>
          </a:p>
          <a:p>
            <a:pPr algn="ctr"/>
            <a:r>
              <a:rPr lang="en-US" altLang="zh-CN" sz="1600" b="0" cap="none" spc="0" dirty="0">
                <a:ln w="0"/>
                <a:solidFill>
                  <a:srgbClr val="0070C0"/>
                </a:solidFill>
                <a:effectLst>
                  <a:outerShdw blurRad="38100" dist="25400" dir="5400000" algn="ctr" rotWithShape="0">
                    <a:srgbClr val="6E747A">
                      <a:alpha val="43000"/>
                    </a:srgbClr>
                  </a:outerShdw>
                </a:effectLst>
                <a:latin typeface="Bahnschrift Condensed" panose="020B0502040204020203" pitchFamily="34" charset="0"/>
              </a:rPr>
              <a:t>Hefei University</a:t>
            </a:r>
            <a:endParaRPr lang="zh-CN" altLang="en-US" sz="1600" b="0" cap="none" spc="0" dirty="0">
              <a:ln w="0"/>
              <a:solidFill>
                <a:srgbClr val="0070C0"/>
              </a:solidFill>
              <a:effectLst>
                <a:outerShdw blurRad="38100" dist="25400" dir="5400000" algn="ctr" rotWithShape="0">
                  <a:srgbClr val="6E747A">
                    <a:alpha val="43000"/>
                  </a:srgbClr>
                </a:outerShdw>
              </a:effectLst>
              <a:latin typeface="Bahnschrift Condensed" panose="020B0502040204020203" pitchFamily="34" charset="0"/>
            </a:endParaRPr>
          </a:p>
        </p:txBody>
      </p:sp>
    </p:spTree>
    <p:extLst>
      <p:ext uri="{BB962C8B-B14F-4D97-AF65-F5344CB8AC3E}">
        <p14:creationId xmlns:p14="http://schemas.microsoft.com/office/powerpoint/2010/main" val="172979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25F026-53B7-4B84-A2AE-14B63016B2E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6259224-CD6D-4E46-B103-05D5942B65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CBDAA8D-24B2-4CAE-A647-4ACF56E249FF}"/>
              </a:ext>
            </a:extLst>
          </p:cNvPr>
          <p:cNvSpPr>
            <a:spLocks noGrp="1"/>
          </p:cNvSpPr>
          <p:nvPr>
            <p:ph type="dt" sz="half" idx="10"/>
          </p:nvPr>
        </p:nvSpPr>
        <p:spPr/>
        <p:txBody>
          <a:bodyPr/>
          <a:lstStyle/>
          <a:p>
            <a:fld id="{8FCF7FFA-5688-4784-9C01-F7E8AB9E9A2A}" type="datetime1">
              <a:rPr lang="en-US" altLang="zh-CN" smtClean="0"/>
              <a:t>5/30/2023</a:t>
            </a:fld>
            <a:endParaRPr lang="zh-CN" altLang="en-US"/>
          </a:p>
        </p:txBody>
      </p:sp>
      <p:sp>
        <p:nvSpPr>
          <p:cNvPr id="5" name="页脚占位符 4">
            <a:extLst>
              <a:ext uri="{FF2B5EF4-FFF2-40B4-BE49-F238E27FC236}">
                <a16:creationId xmlns:a16="http://schemas.microsoft.com/office/drawing/2014/main" id="{D2E92ED2-0006-401E-9D79-F3305A0E3581}"/>
              </a:ext>
            </a:extLst>
          </p:cNvPr>
          <p:cNvSpPr>
            <a:spLocks noGrp="1"/>
          </p:cNvSpPr>
          <p:nvPr>
            <p:ph type="ftr" sz="quarter" idx="11"/>
          </p:nvPr>
        </p:nvSpPr>
        <p:spPr/>
        <p:txBody>
          <a:bodyPr/>
          <a:lstStyle/>
          <a:p>
            <a:r>
              <a:rPr lang="zh-CN" altLang="en-US"/>
              <a:t>合肥学院 人工智能与大数据学院</a:t>
            </a:r>
          </a:p>
        </p:txBody>
      </p:sp>
      <p:sp>
        <p:nvSpPr>
          <p:cNvPr id="6" name="灯片编号占位符 5">
            <a:extLst>
              <a:ext uri="{FF2B5EF4-FFF2-40B4-BE49-F238E27FC236}">
                <a16:creationId xmlns:a16="http://schemas.microsoft.com/office/drawing/2014/main" id="{89E03F9E-C49F-4072-882A-49F98BBA928F}"/>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223048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64902-7DA5-480D-9360-C7C1B250A8D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3D5EDA1-6166-4B2D-8EAD-352B92214CF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778EF27-ECC5-497B-B212-DA8738E4CC1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0DF1BFF-21DE-447C-BD37-99BD8394607F}"/>
              </a:ext>
            </a:extLst>
          </p:cNvPr>
          <p:cNvSpPr>
            <a:spLocks noGrp="1"/>
          </p:cNvSpPr>
          <p:nvPr>
            <p:ph type="dt" sz="half" idx="10"/>
          </p:nvPr>
        </p:nvSpPr>
        <p:spPr/>
        <p:txBody>
          <a:bodyPr/>
          <a:lstStyle/>
          <a:p>
            <a:fld id="{96F6721F-ABF6-4BA9-9BEC-A2A6EC89F5F9}" type="datetime1">
              <a:rPr lang="en-US" altLang="zh-CN" smtClean="0"/>
              <a:t>5/30/2023</a:t>
            </a:fld>
            <a:endParaRPr lang="zh-CN" altLang="en-US"/>
          </a:p>
        </p:txBody>
      </p:sp>
      <p:sp>
        <p:nvSpPr>
          <p:cNvPr id="6" name="页脚占位符 5">
            <a:extLst>
              <a:ext uri="{FF2B5EF4-FFF2-40B4-BE49-F238E27FC236}">
                <a16:creationId xmlns:a16="http://schemas.microsoft.com/office/drawing/2014/main" id="{92234734-C203-4C31-B00E-064B84D1ADB0}"/>
              </a:ext>
            </a:extLst>
          </p:cNvPr>
          <p:cNvSpPr>
            <a:spLocks noGrp="1"/>
          </p:cNvSpPr>
          <p:nvPr>
            <p:ph type="ftr" sz="quarter" idx="11"/>
          </p:nvPr>
        </p:nvSpPr>
        <p:spPr/>
        <p:txBody>
          <a:bodyPr/>
          <a:lstStyle/>
          <a:p>
            <a:r>
              <a:rPr lang="zh-CN" altLang="en-US"/>
              <a:t>合肥学院 人工智能与大数据学院</a:t>
            </a:r>
          </a:p>
        </p:txBody>
      </p:sp>
      <p:sp>
        <p:nvSpPr>
          <p:cNvPr id="7" name="灯片编号占位符 6">
            <a:extLst>
              <a:ext uri="{FF2B5EF4-FFF2-40B4-BE49-F238E27FC236}">
                <a16:creationId xmlns:a16="http://schemas.microsoft.com/office/drawing/2014/main" id="{DE0DAC77-971C-4E78-9E5E-7FE4D8C7C96E}"/>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208930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F853FF-C839-4045-9E9D-46E46CA2DFE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E021878-BB9E-40E0-91AA-017ACE0B0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DD6DBC-1555-41AE-A6B4-D55ED97D069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849BE83-7614-4B2C-803C-497F4F1D33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99D073-7A13-4EE4-9C0F-7F811BF4A73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BD43BEA-9466-4401-90A9-0DB329ED36F9}"/>
              </a:ext>
            </a:extLst>
          </p:cNvPr>
          <p:cNvSpPr>
            <a:spLocks noGrp="1"/>
          </p:cNvSpPr>
          <p:nvPr>
            <p:ph type="dt" sz="half" idx="10"/>
          </p:nvPr>
        </p:nvSpPr>
        <p:spPr/>
        <p:txBody>
          <a:bodyPr/>
          <a:lstStyle/>
          <a:p>
            <a:fld id="{E19AEC3D-CAD2-4631-84BC-E67159B8A9C4}" type="datetime1">
              <a:rPr lang="en-US" altLang="zh-CN" smtClean="0"/>
              <a:t>5/30/2023</a:t>
            </a:fld>
            <a:endParaRPr lang="zh-CN" altLang="en-US"/>
          </a:p>
        </p:txBody>
      </p:sp>
      <p:sp>
        <p:nvSpPr>
          <p:cNvPr id="8" name="页脚占位符 7">
            <a:extLst>
              <a:ext uri="{FF2B5EF4-FFF2-40B4-BE49-F238E27FC236}">
                <a16:creationId xmlns:a16="http://schemas.microsoft.com/office/drawing/2014/main" id="{66B4380E-67CC-40EB-B500-4FAB5DC69004}"/>
              </a:ext>
            </a:extLst>
          </p:cNvPr>
          <p:cNvSpPr>
            <a:spLocks noGrp="1"/>
          </p:cNvSpPr>
          <p:nvPr>
            <p:ph type="ftr" sz="quarter" idx="11"/>
          </p:nvPr>
        </p:nvSpPr>
        <p:spPr/>
        <p:txBody>
          <a:bodyPr/>
          <a:lstStyle/>
          <a:p>
            <a:r>
              <a:rPr lang="zh-CN" altLang="en-US"/>
              <a:t>合肥学院 人工智能与大数据学院</a:t>
            </a:r>
          </a:p>
        </p:txBody>
      </p:sp>
      <p:sp>
        <p:nvSpPr>
          <p:cNvPr id="9" name="灯片编号占位符 8">
            <a:extLst>
              <a:ext uri="{FF2B5EF4-FFF2-40B4-BE49-F238E27FC236}">
                <a16:creationId xmlns:a16="http://schemas.microsoft.com/office/drawing/2014/main" id="{C8202D4C-22D4-4B4A-9146-BFAFF3563D33}"/>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70708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F20142-A94E-4011-8538-2B575A49637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A10C005-F664-49E2-A3EF-67A8777C5FD7}"/>
              </a:ext>
            </a:extLst>
          </p:cNvPr>
          <p:cNvSpPr>
            <a:spLocks noGrp="1"/>
          </p:cNvSpPr>
          <p:nvPr>
            <p:ph type="dt" sz="half" idx="10"/>
          </p:nvPr>
        </p:nvSpPr>
        <p:spPr/>
        <p:txBody>
          <a:bodyPr/>
          <a:lstStyle/>
          <a:p>
            <a:fld id="{A07BF0EB-7E03-4D50-8143-DCC4FCB7833F}" type="datetime1">
              <a:rPr lang="en-US" altLang="zh-CN" smtClean="0"/>
              <a:t>5/30/2023</a:t>
            </a:fld>
            <a:endParaRPr lang="zh-CN" altLang="en-US"/>
          </a:p>
        </p:txBody>
      </p:sp>
      <p:sp>
        <p:nvSpPr>
          <p:cNvPr id="4" name="页脚占位符 3">
            <a:extLst>
              <a:ext uri="{FF2B5EF4-FFF2-40B4-BE49-F238E27FC236}">
                <a16:creationId xmlns:a16="http://schemas.microsoft.com/office/drawing/2014/main" id="{207B1DEE-F9F3-4AA1-8757-5F8FADB211C0}"/>
              </a:ext>
            </a:extLst>
          </p:cNvPr>
          <p:cNvSpPr>
            <a:spLocks noGrp="1"/>
          </p:cNvSpPr>
          <p:nvPr>
            <p:ph type="ftr" sz="quarter" idx="11"/>
          </p:nvPr>
        </p:nvSpPr>
        <p:spPr/>
        <p:txBody>
          <a:bodyPr/>
          <a:lstStyle/>
          <a:p>
            <a:r>
              <a:rPr lang="zh-CN" altLang="en-US"/>
              <a:t>合肥学院 人工智能与大数据学院</a:t>
            </a:r>
          </a:p>
        </p:txBody>
      </p:sp>
      <p:sp>
        <p:nvSpPr>
          <p:cNvPr id="5" name="灯片编号占位符 4">
            <a:extLst>
              <a:ext uri="{FF2B5EF4-FFF2-40B4-BE49-F238E27FC236}">
                <a16:creationId xmlns:a16="http://schemas.microsoft.com/office/drawing/2014/main" id="{1DDB651E-268C-4118-911F-1736D4D55CAC}"/>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65848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A429BCC-93B4-4462-88F3-491E08942DF0}"/>
              </a:ext>
            </a:extLst>
          </p:cNvPr>
          <p:cNvSpPr>
            <a:spLocks noGrp="1"/>
          </p:cNvSpPr>
          <p:nvPr>
            <p:ph type="dt" sz="half" idx="10"/>
          </p:nvPr>
        </p:nvSpPr>
        <p:spPr/>
        <p:txBody>
          <a:bodyPr/>
          <a:lstStyle/>
          <a:p>
            <a:fld id="{D3231244-15DC-49B9-9DD5-135C1632F9B3}" type="datetime1">
              <a:rPr lang="en-US" altLang="zh-CN" smtClean="0"/>
              <a:t>5/30/2023</a:t>
            </a:fld>
            <a:endParaRPr lang="zh-CN" altLang="en-US"/>
          </a:p>
        </p:txBody>
      </p:sp>
      <p:sp>
        <p:nvSpPr>
          <p:cNvPr id="3" name="页脚占位符 2">
            <a:extLst>
              <a:ext uri="{FF2B5EF4-FFF2-40B4-BE49-F238E27FC236}">
                <a16:creationId xmlns:a16="http://schemas.microsoft.com/office/drawing/2014/main" id="{3BA9139E-1215-49E9-9783-FE6A36E520E5}"/>
              </a:ext>
            </a:extLst>
          </p:cNvPr>
          <p:cNvSpPr>
            <a:spLocks noGrp="1"/>
          </p:cNvSpPr>
          <p:nvPr>
            <p:ph type="ftr" sz="quarter" idx="11"/>
          </p:nvPr>
        </p:nvSpPr>
        <p:spPr/>
        <p:txBody>
          <a:bodyPr/>
          <a:lstStyle/>
          <a:p>
            <a:r>
              <a:rPr lang="zh-CN" altLang="en-US"/>
              <a:t>合肥学院 人工智能与大数据学院</a:t>
            </a:r>
          </a:p>
        </p:txBody>
      </p:sp>
      <p:sp>
        <p:nvSpPr>
          <p:cNvPr id="4" name="灯片编号占位符 3">
            <a:extLst>
              <a:ext uri="{FF2B5EF4-FFF2-40B4-BE49-F238E27FC236}">
                <a16:creationId xmlns:a16="http://schemas.microsoft.com/office/drawing/2014/main" id="{69330B32-B42A-4728-8BBD-A647C30C46E3}"/>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347707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6CE1A8-24D1-4427-BD01-470BF2BBFE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C7194FC-958F-4997-BE2D-28799E9CE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0D44585-3C8C-4891-B022-9B5DE20B8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2CC808B-2B5B-490F-A439-357FE14CA3BB}"/>
              </a:ext>
            </a:extLst>
          </p:cNvPr>
          <p:cNvSpPr>
            <a:spLocks noGrp="1"/>
          </p:cNvSpPr>
          <p:nvPr>
            <p:ph type="dt" sz="half" idx="10"/>
          </p:nvPr>
        </p:nvSpPr>
        <p:spPr/>
        <p:txBody>
          <a:bodyPr/>
          <a:lstStyle/>
          <a:p>
            <a:fld id="{65CDF813-161B-49A7-8769-F9093C533636}" type="datetime1">
              <a:rPr lang="en-US" altLang="zh-CN" smtClean="0"/>
              <a:t>5/30/2023</a:t>
            </a:fld>
            <a:endParaRPr lang="zh-CN" altLang="en-US"/>
          </a:p>
        </p:txBody>
      </p:sp>
      <p:sp>
        <p:nvSpPr>
          <p:cNvPr id="6" name="页脚占位符 5">
            <a:extLst>
              <a:ext uri="{FF2B5EF4-FFF2-40B4-BE49-F238E27FC236}">
                <a16:creationId xmlns:a16="http://schemas.microsoft.com/office/drawing/2014/main" id="{2163DF7F-450B-4456-A710-6780EC4D7E81}"/>
              </a:ext>
            </a:extLst>
          </p:cNvPr>
          <p:cNvSpPr>
            <a:spLocks noGrp="1"/>
          </p:cNvSpPr>
          <p:nvPr>
            <p:ph type="ftr" sz="quarter" idx="11"/>
          </p:nvPr>
        </p:nvSpPr>
        <p:spPr/>
        <p:txBody>
          <a:bodyPr/>
          <a:lstStyle/>
          <a:p>
            <a:r>
              <a:rPr lang="zh-CN" altLang="en-US"/>
              <a:t>合肥学院 人工智能与大数据学院</a:t>
            </a:r>
          </a:p>
        </p:txBody>
      </p:sp>
      <p:sp>
        <p:nvSpPr>
          <p:cNvPr id="7" name="灯片编号占位符 6">
            <a:extLst>
              <a:ext uri="{FF2B5EF4-FFF2-40B4-BE49-F238E27FC236}">
                <a16:creationId xmlns:a16="http://schemas.microsoft.com/office/drawing/2014/main" id="{E543C910-48AC-4DF9-8580-23EB6862CE61}"/>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313074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B36803-46B2-4DED-A646-2E0B83C0930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3E39993-8C65-4FD5-8A6A-AFC762EF6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9A5AE2D-8B7C-43AD-B511-21AFB306D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772475D-3234-4A24-B6B0-D79060A51112}"/>
              </a:ext>
            </a:extLst>
          </p:cNvPr>
          <p:cNvSpPr>
            <a:spLocks noGrp="1"/>
          </p:cNvSpPr>
          <p:nvPr>
            <p:ph type="dt" sz="half" idx="10"/>
          </p:nvPr>
        </p:nvSpPr>
        <p:spPr/>
        <p:txBody>
          <a:bodyPr/>
          <a:lstStyle/>
          <a:p>
            <a:fld id="{E888B77C-F2F6-4F1A-9EF2-23E4A921A3E8}" type="datetime1">
              <a:rPr lang="en-US" altLang="zh-CN" smtClean="0"/>
              <a:t>5/30/2023</a:t>
            </a:fld>
            <a:endParaRPr lang="zh-CN" altLang="en-US"/>
          </a:p>
        </p:txBody>
      </p:sp>
      <p:sp>
        <p:nvSpPr>
          <p:cNvPr id="6" name="页脚占位符 5">
            <a:extLst>
              <a:ext uri="{FF2B5EF4-FFF2-40B4-BE49-F238E27FC236}">
                <a16:creationId xmlns:a16="http://schemas.microsoft.com/office/drawing/2014/main" id="{E10352AF-33A4-47D3-8D35-5E1D9BC343E2}"/>
              </a:ext>
            </a:extLst>
          </p:cNvPr>
          <p:cNvSpPr>
            <a:spLocks noGrp="1"/>
          </p:cNvSpPr>
          <p:nvPr>
            <p:ph type="ftr" sz="quarter" idx="11"/>
          </p:nvPr>
        </p:nvSpPr>
        <p:spPr/>
        <p:txBody>
          <a:bodyPr/>
          <a:lstStyle/>
          <a:p>
            <a:r>
              <a:rPr lang="zh-CN" altLang="en-US"/>
              <a:t>合肥学院 人工智能与大数据学院</a:t>
            </a:r>
          </a:p>
        </p:txBody>
      </p:sp>
      <p:sp>
        <p:nvSpPr>
          <p:cNvPr id="7" name="灯片编号占位符 6">
            <a:extLst>
              <a:ext uri="{FF2B5EF4-FFF2-40B4-BE49-F238E27FC236}">
                <a16:creationId xmlns:a16="http://schemas.microsoft.com/office/drawing/2014/main" id="{E0A921DE-983F-4E87-8B03-B48B54BC1B3D}"/>
              </a:ext>
            </a:extLst>
          </p:cNvPr>
          <p:cNvSpPr>
            <a:spLocks noGrp="1"/>
          </p:cNvSpPr>
          <p:nvPr>
            <p:ph type="sldNum" sz="quarter" idx="12"/>
          </p:nvPr>
        </p:nvSpPr>
        <p:spPr/>
        <p:txBody>
          <a:body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215832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ACAF05F-4A37-4F5F-987C-D312A7667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4143C04-48FE-4A30-8E92-0564764CB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FF1510-17F0-4E61-9852-039A28B75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02B5B-0203-441E-B05A-A59CAC7D60AF}" type="datetime1">
              <a:rPr lang="en-US" altLang="zh-CN" smtClean="0"/>
              <a:t>5/30/2023</a:t>
            </a:fld>
            <a:endParaRPr lang="zh-CN" altLang="en-US"/>
          </a:p>
        </p:txBody>
      </p:sp>
      <p:sp>
        <p:nvSpPr>
          <p:cNvPr id="5" name="页脚占位符 4">
            <a:extLst>
              <a:ext uri="{FF2B5EF4-FFF2-40B4-BE49-F238E27FC236}">
                <a16:creationId xmlns:a16="http://schemas.microsoft.com/office/drawing/2014/main" id="{F31FCF2F-8FC8-40FC-96EB-04E4186C1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合肥学院 人工智能与大数据学院</a:t>
            </a:r>
          </a:p>
        </p:txBody>
      </p:sp>
      <p:sp>
        <p:nvSpPr>
          <p:cNvPr id="6" name="灯片编号占位符 5">
            <a:extLst>
              <a:ext uri="{FF2B5EF4-FFF2-40B4-BE49-F238E27FC236}">
                <a16:creationId xmlns:a16="http://schemas.microsoft.com/office/drawing/2014/main" id="{FA86B108-862E-4C1D-BA1E-DC0FC6031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56BB3-76D9-4B5D-995C-68FA1768510B}" type="slidenum">
              <a:rPr lang="zh-CN" altLang="en-US" smtClean="0"/>
              <a:t>‹#›</a:t>
            </a:fld>
            <a:endParaRPr lang="zh-CN" altLang="en-US"/>
          </a:p>
        </p:txBody>
      </p:sp>
    </p:spTree>
    <p:extLst>
      <p:ext uri="{BB962C8B-B14F-4D97-AF65-F5344CB8AC3E}">
        <p14:creationId xmlns:p14="http://schemas.microsoft.com/office/powerpoint/2010/main" val="2110027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enfun.github.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Visio_Drawing.vsdx"/><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5FDAA28-8C02-B6A1-02E0-A4EB6E176518}"/>
              </a:ext>
            </a:extLst>
          </p:cNvPr>
          <p:cNvSpPr/>
          <p:nvPr/>
        </p:nvSpPr>
        <p:spPr>
          <a:xfrm>
            <a:off x="1109709" y="1571348"/>
            <a:ext cx="9942990" cy="1384916"/>
          </a:xfrm>
          <a:prstGeom prst="rect">
            <a:avLst/>
          </a:prstGeom>
          <a:solidFill>
            <a:schemeClr val="accent1"/>
          </a:solidFill>
          <a:ln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标题 1">
            <a:extLst>
              <a:ext uri="{FF2B5EF4-FFF2-40B4-BE49-F238E27FC236}">
                <a16:creationId xmlns:a16="http://schemas.microsoft.com/office/drawing/2014/main" id="{D1543802-B1EE-4238-8CC9-B6D688899185}"/>
              </a:ext>
            </a:extLst>
          </p:cNvPr>
          <p:cNvSpPr>
            <a:spLocks noGrp="1"/>
          </p:cNvSpPr>
          <p:nvPr>
            <p:ph type="ctrTitle"/>
          </p:nvPr>
        </p:nvSpPr>
        <p:spPr>
          <a:xfrm>
            <a:off x="1524000" y="1763485"/>
            <a:ext cx="9144000" cy="1077369"/>
          </a:xfrm>
        </p:spPr>
        <p:txBody>
          <a:bodyPr>
            <a:noAutofit/>
          </a:bodyPr>
          <a:lstStyle/>
          <a:p>
            <a:r>
              <a:rPr lang="zh-CN" altLang="en-US" sz="3600" dirty="0">
                <a:solidFill>
                  <a:schemeClr val="tx1"/>
                </a:solidFill>
              </a:rPr>
              <a:t>基于注意力机制的三流卷积神经网络与支持向量机融合的骨架人体行为识别方法</a:t>
            </a:r>
          </a:p>
        </p:txBody>
      </p:sp>
      <p:sp>
        <p:nvSpPr>
          <p:cNvPr id="3" name="副标题 2">
            <a:extLst>
              <a:ext uri="{FF2B5EF4-FFF2-40B4-BE49-F238E27FC236}">
                <a16:creationId xmlns:a16="http://schemas.microsoft.com/office/drawing/2014/main" id="{C8D72D05-C1FA-4D91-A467-BECB219FBC16}"/>
              </a:ext>
            </a:extLst>
          </p:cNvPr>
          <p:cNvSpPr>
            <a:spLocks noGrp="1"/>
          </p:cNvSpPr>
          <p:nvPr>
            <p:ph type="subTitle" idx="1"/>
          </p:nvPr>
        </p:nvSpPr>
        <p:spPr>
          <a:xfrm>
            <a:off x="1524000" y="3463925"/>
            <a:ext cx="9144000" cy="1676246"/>
          </a:xfrm>
        </p:spPr>
        <p:txBody>
          <a:bodyPr>
            <a:noAutofit/>
          </a:bodyPr>
          <a:lstStyle/>
          <a:p>
            <a:r>
              <a:rPr lang="zh-CN" altLang="en-US" sz="2800" dirty="0">
                <a:solidFill>
                  <a:schemeClr val="tx1"/>
                </a:solidFill>
              </a:rPr>
              <a:t>主讲人：任放</a:t>
            </a:r>
            <a:endParaRPr lang="en-US" altLang="zh-CN" sz="2800" dirty="0">
              <a:solidFill>
                <a:schemeClr val="tx1"/>
              </a:solidFill>
            </a:endParaRPr>
          </a:p>
          <a:p>
            <a:r>
              <a:rPr lang="zh-CN" altLang="en-US" sz="2800" dirty="0">
                <a:solidFill>
                  <a:schemeClr val="tx1"/>
                </a:solidFill>
              </a:rPr>
              <a:t>学院：人工智能与大数据学院</a:t>
            </a:r>
            <a:endParaRPr lang="en-US" altLang="zh-CN" sz="2800" dirty="0">
              <a:solidFill>
                <a:schemeClr val="tx1"/>
              </a:solidFill>
            </a:endParaRPr>
          </a:p>
          <a:p>
            <a:r>
              <a:rPr lang="zh-CN" altLang="en-US" sz="2800" dirty="0">
                <a:solidFill>
                  <a:schemeClr val="tx1"/>
                </a:solidFill>
              </a:rPr>
              <a:t>年级与专业：</a:t>
            </a:r>
            <a:r>
              <a:rPr lang="en-US" altLang="zh-CN" sz="2800" dirty="0">
                <a:solidFill>
                  <a:schemeClr val="tx1"/>
                </a:solidFill>
              </a:rPr>
              <a:t>2021</a:t>
            </a:r>
            <a:r>
              <a:rPr lang="zh-CN" altLang="en-US" sz="2800" dirty="0">
                <a:solidFill>
                  <a:schemeClr val="tx1"/>
                </a:solidFill>
              </a:rPr>
              <a:t>级电子信息</a:t>
            </a:r>
            <a:r>
              <a:rPr lang="en-US" altLang="zh-CN" sz="2800" dirty="0">
                <a:solidFill>
                  <a:schemeClr val="tx1"/>
                </a:solidFill>
              </a:rPr>
              <a:t>-</a:t>
            </a:r>
            <a:r>
              <a:rPr lang="zh-CN" altLang="en-US" sz="2800" dirty="0">
                <a:solidFill>
                  <a:schemeClr val="tx1"/>
                </a:solidFill>
              </a:rPr>
              <a:t>计算机技术</a:t>
            </a:r>
            <a:endParaRPr lang="en-US" altLang="zh-CN" sz="2800" dirty="0">
              <a:solidFill>
                <a:schemeClr val="tx1"/>
              </a:solidFill>
            </a:endParaRPr>
          </a:p>
        </p:txBody>
      </p:sp>
      <p:sp>
        <p:nvSpPr>
          <p:cNvPr id="4" name="日期占位符 3">
            <a:extLst>
              <a:ext uri="{FF2B5EF4-FFF2-40B4-BE49-F238E27FC236}">
                <a16:creationId xmlns:a16="http://schemas.microsoft.com/office/drawing/2014/main" id="{A5369DE4-E9A9-47B7-AD8E-34EC36C8FA9E}"/>
              </a:ext>
            </a:extLst>
          </p:cNvPr>
          <p:cNvSpPr>
            <a:spLocks noGrp="1"/>
          </p:cNvSpPr>
          <p:nvPr>
            <p:ph type="dt" sz="half" idx="10"/>
          </p:nvPr>
        </p:nvSpPr>
        <p:spPr/>
        <p:txBody>
          <a:bodyPr/>
          <a:lstStyle/>
          <a:p>
            <a:fld id="{F353EB93-3C47-44F0-83BA-7D614E1999E2}" type="datetime1">
              <a:rPr lang="en-US" altLang="zh-CN" smtClean="0"/>
              <a:t>5/30/2023</a:t>
            </a:fld>
            <a:endParaRPr lang="zh-CN" altLang="en-US"/>
          </a:p>
        </p:txBody>
      </p:sp>
      <p:sp>
        <p:nvSpPr>
          <p:cNvPr id="6" name="灯片编号占位符 5">
            <a:extLst>
              <a:ext uri="{FF2B5EF4-FFF2-40B4-BE49-F238E27FC236}">
                <a16:creationId xmlns:a16="http://schemas.microsoft.com/office/drawing/2014/main" id="{9218A59E-FFCD-4DED-A8CE-42C81CB9963E}"/>
              </a:ext>
            </a:extLst>
          </p:cNvPr>
          <p:cNvSpPr>
            <a:spLocks noGrp="1"/>
          </p:cNvSpPr>
          <p:nvPr>
            <p:ph type="sldNum" sz="quarter" idx="12"/>
          </p:nvPr>
        </p:nvSpPr>
        <p:spPr/>
        <p:txBody>
          <a:bodyPr/>
          <a:lstStyle/>
          <a:p>
            <a:fld id="{CF856BB3-76D9-4B5D-995C-68FA1768510B}" type="slidenum">
              <a:rPr lang="zh-CN" altLang="en-US" smtClean="0"/>
              <a:t>1</a:t>
            </a:fld>
            <a:endParaRPr lang="zh-CN" altLang="en-US"/>
          </a:p>
        </p:txBody>
      </p:sp>
      <p:sp>
        <p:nvSpPr>
          <p:cNvPr id="8" name="页脚占位符 7">
            <a:extLst>
              <a:ext uri="{FF2B5EF4-FFF2-40B4-BE49-F238E27FC236}">
                <a16:creationId xmlns:a16="http://schemas.microsoft.com/office/drawing/2014/main" id="{91F35623-818C-4048-A6F0-60D84DFF88E9}"/>
              </a:ext>
            </a:extLst>
          </p:cNvPr>
          <p:cNvSpPr>
            <a:spLocks noGrp="1"/>
          </p:cNvSpPr>
          <p:nvPr>
            <p:ph type="ftr" sz="quarter" idx="11"/>
          </p:nvPr>
        </p:nvSpPr>
        <p:spPr/>
        <p:txBody>
          <a:bodyPr/>
          <a:lstStyle/>
          <a:p>
            <a:r>
              <a:rPr lang="zh-CN" altLang="en-US"/>
              <a:t>合肥学院 人工智能与大数据学院</a:t>
            </a:r>
            <a:endParaRPr lang="en-US" altLang="zh-CN" dirty="0"/>
          </a:p>
        </p:txBody>
      </p:sp>
    </p:spTree>
    <p:extLst>
      <p:ext uri="{BB962C8B-B14F-4D97-AF65-F5344CB8AC3E}">
        <p14:creationId xmlns:p14="http://schemas.microsoft.com/office/powerpoint/2010/main" val="339894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lstStyle/>
          <a:p>
            <a:r>
              <a:rPr lang="en-US" altLang="zh-CN" b="1" dirty="0"/>
              <a:t>3</a:t>
            </a:r>
            <a:r>
              <a:rPr lang="zh-CN" altLang="en-US" b="1" dirty="0"/>
              <a:t>工作介绍</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b="1" dirty="0">
                <a:solidFill>
                  <a:schemeClr val="accent1"/>
                </a:solidFill>
                <a:latin typeface="Times New Roman" panose="02020603050405020304" pitchFamily="18" charset="0"/>
                <a:cs typeface="Times New Roman" panose="02020603050405020304" pitchFamily="18" charset="0"/>
              </a:rPr>
              <a:t>创新点</a:t>
            </a:r>
            <a:r>
              <a:rPr lang="en-US" altLang="zh-CN" b="1" dirty="0">
                <a:solidFill>
                  <a:schemeClr val="accent1"/>
                </a:solidFill>
                <a:latin typeface="Times New Roman" panose="02020603050405020304" pitchFamily="18" charset="0"/>
                <a:cs typeface="Times New Roman" panose="02020603050405020304" pitchFamily="18" charset="0"/>
              </a:rPr>
              <a:t>2</a:t>
            </a:r>
            <a:r>
              <a:rPr lang="zh-CN" altLang="en-US" dirty="0">
                <a:solidFill>
                  <a:schemeClr val="accent1"/>
                </a:solidFill>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基于本文提出的关节点遍历顺序，我们分别进行</a:t>
            </a:r>
            <a:r>
              <a:rPr lang="zh-CN" altLang="en-US" b="1" dirty="0">
                <a:solidFill>
                  <a:schemeClr val="accent1"/>
                </a:solidFill>
                <a:latin typeface="Times New Roman" panose="02020603050405020304" pitchFamily="18" charset="0"/>
                <a:cs typeface="Times New Roman" panose="02020603050405020304" pitchFamily="18" charset="0"/>
              </a:rPr>
              <a:t>时间差分</a:t>
            </a:r>
            <a:r>
              <a:rPr lang="zh-CN" altLang="en-US" dirty="0">
                <a:latin typeface="Times New Roman" panose="02020603050405020304" pitchFamily="18" charset="0"/>
                <a:cs typeface="Times New Roman" panose="02020603050405020304" pitchFamily="18" charset="0"/>
              </a:rPr>
              <a:t>和</a:t>
            </a:r>
            <a:r>
              <a:rPr lang="zh-CN" altLang="en-US" b="1" dirty="0">
                <a:solidFill>
                  <a:schemeClr val="accent1"/>
                </a:solidFill>
                <a:latin typeface="Times New Roman" panose="02020603050405020304" pitchFamily="18" charset="0"/>
                <a:cs typeface="Times New Roman" panose="02020603050405020304" pitchFamily="18" charset="0"/>
              </a:rPr>
              <a:t>空间差分</a:t>
            </a:r>
            <a:r>
              <a:rPr lang="zh-CN" altLang="en-US" dirty="0">
                <a:latin typeface="Times New Roman" panose="02020603050405020304" pitchFamily="18" charset="0"/>
                <a:cs typeface="Times New Roman" panose="02020603050405020304" pitchFamily="18" charset="0"/>
              </a:rPr>
              <a:t>操作进而构建了三个具有多样性和互补性的关节点序列信息流，有利于</a:t>
            </a:r>
            <a:r>
              <a:rPr lang="zh-CN" altLang="en-US" b="1" dirty="0">
                <a:solidFill>
                  <a:schemeClr val="accent1"/>
                </a:solidFill>
                <a:latin typeface="Times New Roman" panose="02020603050405020304" pitchFamily="18" charset="0"/>
                <a:cs typeface="Times New Roman" panose="02020603050405020304" pitchFamily="18" charset="0"/>
              </a:rPr>
              <a:t>挖掘骨架序列数据的时间和空间特征</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r>
              <a:rPr lang="zh-CN" altLang="en-US" dirty="0">
                <a:latin typeface="Times New Roman" panose="02020603050405020304" pitchFamily="18" charset="0"/>
                <a:cs typeface="Times New Roman" panose="02020603050405020304" pitchFamily="18" charset="0"/>
              </a:rPr>
              <a:t>图</a:t>
            </a:r>
            <a:r>
              <a:rPr lang="en-US" altLang="zh-CN" dirty="0">
                <a:latin typeface="Times New Roman" panose="02020603050405020304" pitchFamily="18" charset="0"/>
                <a:cs typeface="Times New Roman" panose="02020603050405020304" pitchFamily="18" charset="0"/>
              </a:rPr>
              <a:t>5. </a:t>
            </a:r>
            <a:r>
              <a:rPr lang="zh-CN" altLang="en-US" dirty="0">
                <a:latin typeface="Times New Roman" panose="02020603050405020304" pitchFamily="18" charset="0"/>
                <a:cs typeface="Times New Roman" panose="02020603050405020304" pitchFamily="18" charset="0"/>
              </a:rPr>
              <a:t>构造多流数据模块</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10</a:t>
            </a:fld>
            <a:endParaRPr lang="en-US" altLang="zh-CN"/>
          </a:p>
        </p:txBody>
      </p:sp>
      <p:pic>
        <p:nvPicPr>
          <p:cNvPr id="8" name="图片 7">
            <a:extLst>
              <a:ext uri="{FF2B5EF4-FFF2-40B4-BE49-F238E27FC236}">
                <a16:creationId xmlns:a16="http://schemas.microsoft.com/office/drawing/2014/main" id="{F68969A7-CB82-FFB6-E158-8D5771BD94E9}"/>
              </a:ext>
            </a:extLst>
          </p:cNvPr>
          <p:cNvPicPr>
            <a:picLocks noChangeAspect="1"/>
          </p:cNvPicPr>
          <p:nvPr/>
        </p:nvPicPr>
        <p:blipFill>
          <a:blip r:embed="rId2"/>
          <a:stretch>
            <a:fillRect/>
          </a:stretch>
        </p:blipFill>
        <p:spPr>
          <a:xfrm>
            <a:off x="1038688" y="2468056"/>
            <a:ext cx="2388466" cy="2081691"/>
          </a:xfrm>
          <a:prstGeom prst="rect">
            <a:avLst/>
          </a:prstGeom>
        </p:spPr>
      </p:pic>
      <p:pic>
        <p:nvPicPr>
          <p:cNvPr id="11" name="图片 10">
            <a:extLst>
              <a:ext uri="{FF2B5EF4-FFF2-40B4-BE49-F238E27FC236}">
                <a16:creationId xmlns:a16="http://schemas.microsoft.com/office/drawing/2014/main" id="{09528E2F-BBEF-7CD5-7582-EB5307E253F5}"/>
              </a:ext>
            </a:extLst>
          </p:cNvPr>
          <p:cNvPicPr>
            <a:picLocks noChangeAspect="1"/>
          </p:cNvPicPr>
          <p:nvPr/>
        </p:nvPicPr>
        <p:blipFill>
          <a:blip r:embed="rId3"/>
          <a:stretch>
            <a:fillRect/>
          </a:stretch>
        </p:blipFill>
        <p:spPr>
          <a:xfrm>
            <a:off x="4659067" y="2468056"/>
            <a:ext cx="2363587" cy="2081691"/>
          </a:xfrm>
          <a:prstGeom prst="rect">
            <a:avLst/>
          </a:prstGeom>
        </p:spPr>
      </p:pic>
      <p:pic>
        <p:nvPicPr>
          <p:cNvPr id="13" name="图片 12">
            <a:extLst>
              <a:ext uri="{FF2B5EF4-FFF2-40B4-BE49-F238E27FC236}">
                <a16:creationId xmlns:a16="http://schemas.microsoft.com/office/drawing/2014/main" id="{3A03D475-308C-266D-9708-D80420F370D5}"/>
              </a:ext>
            </a:extLst>
          </p:cNvPr>
          <p:cNvPicPr>
            <a:picLocks noChangeAspect="1"/>
          </p:cNvPicPr>
          <p:nvPr/>
        </p:nvPicPr>
        <p:blipFill>
          <a:blip r:embed="rId4"/>
          <a:stretch>
            <a:fillRect/>
          </a:stretch>
        </p:blipFill>
        <p:spPr>
          <a:xfrm>
            <a:off x="8254567" y="2468055"/>
            <a:ext cx="2388466" cy="2084480"/>
          </a:xfrm>
          <a:prstGeom prst="rect">
            <a:avLst/>
          </a:prstGeom>
        </p:spPr>
      </p:pic>
      <p:sp>
        <p:nvSpPr>
          <p:cNvPr id="14" name="文本框 13">
            <a:extLst>
              <a:ext uri="{FF2B5EF4-FFF2-40B4-BE49-F238E27FC236}">
                <a16:creationId xmlns:a16="http://schemas.microsoft.com/office/drawing/2014/main" id="{777AEC65-4352-3B30-E19D-50DC4484957A}"/>
              </a:ext>
            </a:extLst>
          </p:cNvPr>
          <p:cNvSpPr txBox="1"/>
          <p:nvPr/>
        </p:nvSpPr>
        <p:spPr>
          <a:xfrm>
            <a:off x="1385196" y="4858543"/>
            <a:ext cx="1695449" cy="369332"/>
          </a:xfrm>
          <a:prstGeom prst="rect">
            <a:avLst/>
          </a:prstGeom>
          <a:noFill/>
        </p:spPr>
        <p:txBody>
          <a:bodyPr wrap="squar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(a)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结点坐标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C</a:t>
            </a:r>
            <a:endParaRPr lang="zh-CN" altLang="en-US" i="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a16="http://schemas.microsoft.com/office/drawing/2014/main" id="{E7870102-53CB-1D9F-CBA3-1EFCCB4D4173}"/>
              </a:ext>
            </a:extLst>
          </p:cNvPr>
          <p:cNvSpPr txBox="1"/>
          <p:nvPr/>
        </p:nvSpPr>
        <p:spPr>
          <a:xfrm>
            <a:off x="4819528" y="4858543"/>
            <a:ext cx="2552943"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(b)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结点坐标时间差分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T</a:t>
            </a:r>
            <a:endParaRPr lang="zh-CN" altLang="en-US" i="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a:extLst>
              <a:ext uri="{FF2B5EF4-FFF2-40B4-BE49-F238E27FC236}">
                <a16:creationId xmlns:a16="http://schemas.microsoft.com/office/drawing/2014/main" id="{C02D1BA3-A87D-B6C3-D151-34AAD6B27D28}"/>
              </a:ext>
            </a:extLst>
          </p:cNvPr>
          <p:cNvSpPr txBox="1"/>
          <p:nvPr/>
        </p:nvSpPr>
        <p:spPr>
          <a:xfrm>
            <a:off x="8183069" y="4858543"/>
            <a:ext cx="2531462" cy="369332"/>
          </a:xfrm>
          <a:prstGeom prst="rect">
            <a:avLst/>
          </a:prstGeom>
          <a:noFill/>
        </p:spPr>
        <p:txBody>
          <a:bodyPr wrap="none" rtlCol="0">
            <a:spAutoFit/>
          </a:bodyPr>
          <a:lstStyle/>
          <a:p>
            <a:r>
              <a:rPr lang="en-US" altLang="zh-CN" dirty="0">
                <a:latin typeface="Times New Roman" panose="02020603050405020304" pitchFamily="18" charset="0"/>
                <a:ea typeface="宋体" panose="02010600030101010101" pitchFamily="2" charset="-122"/>
                <a:cs typeface="Times New Roman" panose="02020603050405020304" pitchFamily="18" charset="0"/>
              </a:rPr>
              <a:t>(c)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结点坐标空间差分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S</a:t>
            </a:r>
            <a:endParaRPr lang="zh-CN" altLang="en-US" i="1"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0403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lstStyle/>
          <a:p>
            <a:r>
              <a:rPr lang="en-US" altLang="zh-CN" b="1" dirty="0"/>
              <a:t>3</a:t>
            </a:r>
            <a:r>
              <a:rPr lang="zh-CN" altLang="en-US" b="1" dirty="0"/>
              <a:t>工作介绍</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b="1" dirty="0">
                <a:solidFill>
                  <a:schemeClr val="accent1"/>
                </a:solidFill>
                <a:latin typeface="Times New Roman" panose="02020603050405020304" pitchFamily="18" charset="0"/>
                <a:cs typeface="Times New Roman" panose="02020603050405020304" pitchFamily="18" charset="0"/>
              </a:rPr>
              <a:t>创新点</a:t>
            </a:r>
            <a:r>
              <a:rPr lang="en-US" altLang="zh-CN" b="1" dirty="0">
                <a:solidFill>
                  <a:schemeClr val="accent1"/>
                </a:solidFill>
                <a:latin typeface="Times New Roman" panose="02020603050405020304" pitchFamily="18" charset="0"/>
                <a:cs typeface="Times New Roman" panose="02020603050405020304" pitchFamily="18" charset="0"/>
              </a:rPr>
              <a:t>3</a:t>
            </a:r>
            <a:r>
              <a:rPr lang="zh-CN" altLang="en-US" dirty="0">
                <a:solidFill>
                  <a:schemeClr val="accent1"/>
                </a:solidFill>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本文提出了一个基于注意力的三流卷积神经网络（</a:t>
            </a:r>
            <a:r>
              <a:rPr lang="en-US" altLang="zh-CN" dirty="0">
                <a:effectLst/>
                <a:latin typeface="Times New Roman" panose="02020603050405020304" pitchFamily="18" charset="0"/>
                <a:cs typeface="Times New Roman" panose="02020603050405020304" pitchFamily="18" charset="0"/>
              </a:rPr>
              <a:t>Attention Based Three-stream Convolutional Neural Network</a:t>
            </a:r>
            <a:r>
              <a:rPr lang="zh-CN" altLang="zh-CN" dirty="0">
                <a:effectLst/>
                <a:latin typeface="Times New Roman" panose="02020603050405020304" pitchFamily="18" charset="0"/>
                <a:cs typeface="Times New Roman" panose="02020603050405020304" pitchFamily="18" charset="0"/>
              </a:rPr>
              <a:t>，</a:t>
            </a:r>
            <a:r>
              <a:rPr lang="en-US" altLang="zh-CN" dirty="0">
                <a:effectLst/>
                <a:latin typeface="Times New Roman" panose="02020603050405020304" pitchFamily="18" charset="0"/>
                <a:cs typeface="Times New Roman" panose="02020603050405020304" pitchFamily="18" charset="0"/>
              </a:rPr>
              <a:t>A3SCNN</a:t>
            </a:r>
            <a:r>
              <a:rPr lang="zh-CN" altLang="en-US" dirty="0">
                <a:latin typeface="Times New Roman" panose="02020603050405020304" pitchFamily="18" charset="0"/>
                <a:cs typeface="Times New Roman" panose="02020603050405020304" pitchFamily="18" charset="0"/>
              </a:rPr>
              <a:t>），除了关注动作中的关键关节外，还可以分层提取具有鲁棒性的关节点时空特征，其中的</a:t>
            </a:r>
            <a:r>
              <a:rPr lang="zh-CN" altLang="en-US" b="1" dirty="0">
                <a:solidFill>
                  <a:schemeClr val="accent1"/>
                </a:solidFill>
                <a:latin typeface="Times New Roman" panose="02020603050405020304" pitchFamily="18" charset="0"/>
                <a:cs typeface="Times New Roman" panose="02020603050405020304" pitchFamily="18" charset="0"/>
              </a:rPr>
              <a:t>注意力模块有助于强化具有判别性的特征</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r>
              <a:rPr lang="zh-CN" altLang="en-US" dirty="0">
                <a:latin typeface="Times New Roman" panose="02020603050405020304" pitchFamily="18" charset="0"/>
                <a:cs typeface="Times New Roman" panose="02020603050405020304" pitchFamily="18" charset="0"/>
              </a:rPr>
              <a:t>图</a:t>
            </a:r>
            <a:r>
              <a:rPr lang="en-US" altLang="zh-CN" dirty="0">
                <a:latin typeface="Times New Roman" panose="02020603050405020304" pitchFamily="18" charset="0"/>
                <a:cs typeface="Times New Roman" panose="02020603050405020304" pitchFamily="18" charset="0"/>
              </a:rPr>
              <a:t>6. </a:t>
            </a:r>
            <a:r>
              <a:rPr lang="zh-CN" altLang="en-US" dirty="0">
                <a:latin typeface="Times New Roman" panose="02020603050405020304" pitchFamily="18" charset="0"/>
                <a:cs typeface="Times New Roman" panose="02020603050405020304" pitchFamily="18" charset="0"/>
              </a:rPr>
              <a:t>特征提取模块</a:t>
            </a: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11</a:t>
            </a:fld>
            <a:endParaRPr lang="en-US" altLang="zh-CN"/>
          </a:p>
        </p:txBody>
      </p:sp>
      <p:pic>
        <p:nvPicPr>
          <p:cNvPr id="9" name="图片 8">
            <a:extLst>
              <a:ext uri="{FF2B5EF4-FFF2-40B4-BE49-F238E27FC236}">
                <a16:creationId xmlns:a16="http://schemas.microsoft.com/office/drawing/2014/main" id="{1F19D85E-0CB9-CF2C-8B6C-CBED22FE0F39}"/>
              </a:ext>
            </a:extLst>
          </p:cNvPr>
          <p:cNvPicPr>
            <a:picLocks noChangeAspect="1"/>
          </p:cNvPicPr>
          <p:nvPr/>
        </p:nvPicPr>
        <p:blipFill>
          <a:blip r:embed="rId2"/>
          <a:stretch>
            <a:fillRect/>
          </a:stretch>
        </p:blipFill>
        <p:spPr>
          <a:xfrm>
            <a:off x="642937" y="2853107"/>
            <a:ext cx="10906125" cy="2447925"/>
          </a:xfrm>
          <a:prstGeom prst="rect">
            <a:avLst/>
          </a:prstGeom>
        </p:spPr>
      </p:pic>
    </p:spTree>
    <p:extLst>
      <p:ext uri="{BB962C8B-B14F-4D97-AF65-F5344CB8AC3E}">
        <p14:creationId xmlns:p14="http://schemas.microsoft.com/office/powerpoint/2010/main" val="144676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lstStyle/>
          <a:p>
            <a:r>
              <a:rPr lang="en-US" altLang="zh-CN" b="1" dirty="0"/>
              <a:t>3</a:t>
            </a:r>
            <a:r>
              <a:rPr lang="zh-CN" altLang="en-US" b="1" dirty="0"/>
              <a:t>工作介绍</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b="1" dirty="0">
                <a:solidFill>
                  <a:schemeClr val="accent1"/>
                </a:solidFill>
                <a:latin typeface="Times New Roman" panose="02020603050405020304" pitchFamily="18" charset="0"/>
                <a:cs typeface="Times New Roman" panose="02020603050405020304" pitchFamily="18" charset="0"/>
              </a:rPr>
              <a:t>创新点</a:t>
            </a:r>
            <a:r>
              <a:rPr lang="en-US" altLang="zh-CN" b="1" dirty="0">
                <a:solidFill>
                  <a:schemeClr val="accent1"/>
                </a:solidFill>
                <a:latin typeface="Times New Roman" panose="02020603050405020304" pitchFamily="18" charset="0"/>
                <a:cs typeface="Times New Roman" panose="02020603050405020304" pitchFamily="18" charset="0"/>
              </a:rPr>
              <a:t>3</a:t>
            </a:r>
            <a:r>
              <a:rPr lang="zh-CN" altLang="en-US" dirty="0">
                <a:solidFill>
                  <a:schemeClr val="accent1"/>
                </a:solidFill>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卷积块注意力机制（</a:t>
            </a:r>
            <a:r>
              <a:rPr lang="en-US" altLang="zh-CN" dirty="0">
                <a:effectLst/>
                <a:latin typeface="Times New Roman" panose="02020603050405020304" pitchFamily="18" charset="0"/>
                <a:cs typeface="Times New Roman" panose="02020603050405020304" pitchFamily="18" charset="0"/>
              </a:rPr>
              <a:t> Convolutional Block Attention Module</a:t>
            </a:r>
            <a:r>
              <a:rPr lang="zh-CN" altLang="zh-CN" dirty="0">
                <a:effectLst/>
                <a:latin typeface="Times New Roman" panose="02020603050405020304" pitchFamily="18" charset="0"/>
                <a:cs typeface="Times New Roman" panose="02020603050405020304" pitchFamily="18" charset="0"/>
              </a:rPr>
              <a:t>，</a:t>
            </a:r>
            <a:r>
              <a:rPr lang="en-US" altLang="zh-CN" dirty="0">
                <a:effectLst/>
                <a:latin typeface="Times New Roman" panose="02020603050405020304" pitchFamily="18" charset="0"/>
                <a:cs typeface="Times New Roman" panose="02020603050405020304" pitchFamily="18" charset="0"/>
              </a:rPr>
              <a:t>CBAM </a:t>
            </a:r>
            <a:r>
              <a:rPr lang="zh-CN" altLang="en-US" dirty="0">
                <a:latin typeface="Times New Roman" panose="02020603050405020304" pitchFamily="18" charset="0"/>
                <a:cs typeface="Times New Roman" panose="02020603050405020304" pitchFamily="18" charset="0"/>
              </a:rPr>
              <a:t>）：通过对提取出的特征赋予不同的权值以表示特征的重要性。将</a:t>
            </a:r>
            <a:r>
              <a:rPr lang="zh-CN" altLang="en-US" b="1" dirty="0">
                <a:solidFill>
                  <a:schemeClr val="accent1"/>
                </a:solidFill>
                <a:latin typeface="Times New Roman" panose="02020603050405020304" pitchFamily="18" charset="0"/>
                <a:cs typeface="Times New Roman" panose="02020603050405020304" pitchFamily="18" charset="0"/>
              </a:rPr>
              <a:t>通道注意力机制</a:t>
            </a:r>
            <a:r>
              <a:rPr lang="zh-CN" altLang="en-US" dirty="0">
                <a:latin typeface="Times New Roman" panose="02020603050405020304" pitchFamily="18" charset="0"/>
                <a:cs typeface="Times New Roman" panose="02020603050405020304" pitchFamily="18" charset="0"/>
              </a:rPr>
              <a:t>和</a:t>
            </a:r>
            <a:r>
              <a:rPr lang="zh-CN" altLang="en-US" b="1" dirty="0">
                <a:solidFill>
                  <a:schemeClr val="accent1"/>
                </a:solidFill>
                <a:latin typeface="Times New Roman" panose="02020603050405020304" pitchFamily="18" charset="0"/>
                <a:cs typeface="Times New Roman" panose="02020603050405020304" pitchFamily="18" charset="0"/>
              </a:rPr>
              <a:t>空间注意力机制</a:t>
            </a:r>
            <a:r>
              <a:rPr lang="zh-CN" altLang="en-US" dirty="0">
                <a:latin typeface="Times New Roman" panose="02020603050405020304" pitchFamily="18" charset="0"/>
                <a:cs typeface="Times New Roman" panose="02020603050405020304" pitchFamily="18" charset="0"/>
              </a:rPr>
              <a:t>相结合，组成</a:t>
            </a:r>
            <a:r>
              <a:rPr lang="zh-CN" altLang="en-US" b="1" dirty="0">
                <a:solidFill>
                  <a:schemeClr val="accent1"/>
                </a:solidFill>
                <a:latin typeface="Times New Roman" panose="02020603050405020304" pitchFamily="18" charset="0"/>
                <a:cs typeface="Times New Roman" panose="02020603050405020304" pitchFamily="18" charset="0"/>
              </a:rPr>
              <a:t>串行结构</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r>
              <a:rPr lang="zh-CN" altLang="en-US" dirty="0">
                <a:latin typeface="Times New Roman" panose="02020603050405020304" pitchFamily="18" charset="0"/>
                <a:cs typeface="Times New Roman" panose="02020603050405020304" pitchFamily="18" charset="0"/>
              </a:rPr>
              <a:t>图</a:t>
            </a:r>
            <a:r>
              <a:rPr lang="en-US" altLang="zh-CN" dirty="0">
                <a:latin typeface="Times New Roman" panose="02020603050405020304" pitchFamily="18" charset="0"/>
                <a:cs typeface="Times New Roman" panose="02020603050405020304" pitchFamily="18" charset="0"/>
              </a:rPr>
              <a:t>7. </a:t>
            </a:r>
            <a:r>
              <a:rPr lang="zh-CN" altLang="en-US" dirty="0">
                <a:latin typeface="Times New Roman" panose="02020603050405020304" pitchFamily="18" charset="0"/>
                <a:cs typeface="Times New Roman" panose="02020603050405020304" pitchFamily="18" charset="0"/>
              </a:rPr>
              <a:t>内嵌的注意力模块</a:t>
            </a: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12</a:t>
            </a:fld>
            <a:endParaRPr lang="en-US" altLang="zh-CN"/>
          </a:p>
        </p:txBody>
      </p:sp>
      <p:pic>
        <p:nvPicPr>
          <p:cNvPr id="7" name="图片 6">
            <a:extLst>
              <a:ext uri="{FF2B5EF4-FFF2-40B4-BE49-F238E27FC236}">
                <a16:creationId xmlns:a16="http://schemas.microsoft.com/office/drawing/2014/main" id="{BC03C7AD-E51F-04A1-E4B3-B2DC8EFB0372}"/>
              </a:ext>
            </a:extLst>
          </p:cNvPr>
          <p:cNvPicPr>
            <a:picLocks noChangeAspect="1"/>
          </p:cNvPicPr>
          <p:nvPr/>
        </p:nvPicPr>
        <p:blipFill>
          <a:blip r:embed="rId2"/>
          <a:stretch>
            <a:fillRect/>
          </a:stretch>
        </p:blipFill>
        <p:spPr>
          <a:xfrm>
            <a:off x="753954" y="2732796"/>
            <a:ext cx="10684091" cy="1765278"/>
          </a:xfrm>
          <a:prstGeom prst="rect">
            <a:avLst/>
          </a:prstGeom>
        </p:spPr>
      </p:pic>
    </p:spTree>
    <p:extLst>
      <p:ext uri="{BB962C8B-B14F-4D97-AF65-F5344CB8AC3E}">
        <p14:creationId xmlns:p14="http://schemas.microsoft.com/office/powerpoint/2010/main" val="401327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lstStyle/>
          <a:p>
            <a:r>
              <a:rPr lang="en-US" altLang="zh-CN" b="1" dirty="0"/>
              <a:t>3</a:t>
            </a:r>
            <a:r>
              <a:rPr lang="zh-CN" altLang="en-US" b="1" dirty="0"/>
              <a:t>工作介绍</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b="1" dirty="0">
                <a:solidFill>
                  <a:schemeClr val="accent1"/>
                </a:solidFill>
                <a:latin typeface="Times New Roman" panose="02020603050405020304" pitchFamily="18" charset="0"/>
                <a:cs typeface="Times New Roman" panose="02020603050405020304" pitchFamily="18" charset="0"/>
              </a:rPr>
              <a:t>创新点</a:t>
            </a:r>
            <a:r>
              <a:rPr lang="en-US" altLang="zh-CN" b="1" dirty="0">
                <a:solidFill>
                  <a:schemeClr val="accent1"/>
                </a:solidFill>
                <a:latin typeface="Times New Roman" panose="02020603050405020304" pitchFamily="18" charset="0"/>
                <a:cs typeface="Times New Roman" panose="02020603050405020304" pitchFamily="18" charset="0"/>
              </a:rPr>
              <a:t>4</a:t>
            </a:r>
            <a:r>
              <a:rPr lang="zh-CN" altLang="en-US" b="1" dirty="0">
                <a:solidFill>
                  <a:schemeClr val="accent1"/>
                </a:solidFill>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本文通过融合</a:t>
            </a:r>
            <a:r>
              <a:rPr lang="en-US" altLang="zh-CN" dirty="0">
                <a:latin typeface="Times New Roman" panose="02020603050405020304" pitchFamily="18" charset="0"/>
                <a:cs typeface="Times New Roman" panose="02020603050405020304" pitchFamily="18" charset="0"/>
              </a:rPr>
              <a:t>A3SCNN</a:t>
            </a:r>
            <a:r>
              <a:rPr lang="zh-CN" altLang="en-US" dirty="0">
                <a:latin typeface="Times New Roman" panose="02020603050405020304" pitchFamily="18" charset="0"/>
                <a:cs typeface="Times New Roman" panose="02020603050405020304" pitchFamily="18" charset="0"/>
              </a:rPr>
              <a:t>和支持向量机（</a:t>
            </a:r>
            <a:r>
              <a:rPr lang="en-US" altLang="zh-CN" dirty="0">
                <a:latin typeface="Times New Roman" panose="02020603050405020304" pitchFamily="18" charset="0"/>
                <a:cs typeface="Times New Roman" panose="02020603050405020304" pitchFamily="18" charset="0"/>
              </a:rPr>
              <a:t> </a:t>
            </a:r>
            <a:r>
              <a:rPr lang="en-US" altLang="zh-CN" dirty="0">
                <a:effectLst/>
                <a:latin typeface="Times New Roman" panose="02020603050405020304" pitchFamily="18" charset="0"/>
                <a:cs typeface="Times New Roman" panose="02020603050405020304" pitchFamily="18" charset="0"/>
              </a:rPr>
              <a:t>Support Vector Machine</a:t>
            </a:r>
            <a:r>
              <a:rPr lang="zh-CN" altLang="zh-CN" dirty="0">
                <a:effectLst/>
                <a:latin typeface="Times New Roman" panose="02020603050405020304" pitchFamily="18" charset="0"/>
                <a:cs typeface="Times New Roman" panose="02020603050405020304" pitchFamily="18" charset="0"/>
              </a:rPr>
              <a:t>，</a:t>
            </a:r>
            <a:r>
              <a:rPr lang="en-US" altLang="zh-CN" dirty="0">
                <a:effectLst/>
                <a:latin typeface="Times New Roman" panose="02020603050405020304" pitchFamily="18" charset="0"/>
                <a:cs typeface="Times New Roman" panose="02020603050405020304" pitchFamily="18" charset="0"/>
              </a:rPr>
              <a:t>SVM</a:t>
            </a:r>
            <a:r>
              <a:rPr lang="en-US"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），提出了一种基于骨架的人类动作识别的</a:t>
            </a:r>
            <a:r>
              <a:rPr lang="zh-CN" altLang="en-US" b="1" dirty="0">
                <a:solidFill>
                  <a:schemeClr val="accent1"/>
                </a:solidFill>
                <a:latin typeface="Times New Roman" panose="02020603050405020304" pitchFamily="18" charset="0"/>
                <a:cs typeface="Times New Roman" panose="02020603050405020304" pitchFamily="18" charset="0"/>
              </a:rPr>
              <a:t>混合模型</a:t>
            </a:r>
            <a:r>
              <a:rPr lang="zh-CN" altLang="en-US" dirty="0">
                <a:latin typeface="Times New Roman" panose="02020603050405020304" pitchFamily="18" charset="0"/>
                <a:cs typeface="Times New Roman" panose="02020603050405020304" pitchFamily="18" charset="0"/>
              </a:rPr>
              <a:t>。</a:t>
            </a:r>
            <a:r>
              <a:rPr lang="en-US" altLang="zh-CN" b="1" dirty="0">
                <a:solidFill>
                  <a:schemeClr val="accent1"/>
                </a:solidFill>
                <a:latin typeface="Times New Roman" panose="02020603050405020304" pitchFamily="18" charset="0"/>
                <a:cs typeface="Times New Roman" panose="02020603050405020304" pitchFamily="18" charset="0"/>
              </a:rPr>
              <a:t>A3SCNN</a:t>
            </a:r>
            <a:r>
              <a:rPr lang="zh-CN" altLang="en-US" b="1" dirty="0">
                <a:solidFill>
                  <a:schemeClr val="accent1"/>
                </a:solidFill>
                <a:latin typeface="Times New Roman" panose="02020603050405020304" pitchFamily="18" charset="0"/>
                <a:cs typeface="Times New Roman" panose="02020603050405020304" pitchFamily="18" charset="0"/>
              </a:rPr>
              <a:t>作为一个特征提取器</a:t>
            </a:r>
            <a:r>
              <a:rPr lang="zh-CN" altLang="en-US" dirty="0">
                <a:latin typeface="Times New Roman" panose="02020603050405020304" pitchFamily="18" charset="0"/>
                <a:cs typeface="Times New Roman" panose="02020603050405020304" pitchFamily="18" charset="0"/>
              </a:rPr>
              <a:t>，被用来获取空间和时间特征。我们选择</a:t>
            </a:r>
            <a:r>
              <a:rPr lang="en-US" altLang="zh-CN" b="1" dirty="0">
                <a:solidFill>
                  <a:schemeClr val="accent1"/>
                </a:solidFill>
                <a:latin typeface="Times New Roman" panose="02020603050405020304" pitchFamily="18" charset="0"/>
                <a:cs typeface="Times New Roman" panose="02020603050405020304" pitchFamily="18" charset="0"/>
              </a:rPr>
              <a:t>SVM</a:t>
            </a:r>
            <a:r>
              <a:rPr lang="zh-CN" altLang="en-US" b="1" dirty="0">
                <a:solidFill>
                  <a:schemeClr val="accent1"/>
                </a:solidFill>
                <a:latin typeface="Times New Roman" panose="02020603050405020304" pitchFamily="18" charset="0"/>
                <a:cs typeface="Times New Roman" panose="02020603050405020304" pitchFamily="18" charset="0"/>
              </a:rPr>
              <a:t>作为分类器</a:t>
            </a:r>
            <a:r>
              <a:rPr lang="zh-CN" altLang="en-US" dirty="0">
                <a:latin typeface="Times New Roman" panose="02020603050405020304" pitchFamily="18" charset="0"/>
                <a:cs typeface="Times New Roman" panose="02020603050405020304" pitchFamily="18" charset="0"/>
              </a:rPr>
              <a:t>来对动作进行预测。与神经网络的黑箱特性相比，</a:t>
            </a:r>
            <a:r>
              <a:rPr lang="en-US" altLang="zh-CN" dirty="0">
                <a:latin typeface="Times New Roman" panose="02020603050405020304" pitchFamily="18" charset="0"/>
                <a:cs typeface="Times New Roman" panose="02020603050405020304" pitchFamily="18" charset="0"/>
              </a:rPr>
              <a:t>SVM</a:t>
            </a:r>
            <a:r>
              <a:rPr lang="zh-CN" altLang="en-US" dirty="0">
                <a:latin typeface="Times New Roman" panose="02020603050405020304" pitchFamily="18" charset="0"/>
                <a:cs typeface="Times New Roman" panose="02020603050405020304" pitchFamily="18" charset="0"/>
              </a:rPr>
              <a:t>有坚实而严格的数学理论支持，有利于提高模型的泛化能力。</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r>
              <a:rPr lang="zh-CN" altLang="en-US" sz="2000" dirty="0">
                <a:latin typeface="Times New Roman" panose="02020603050405020304" pitchFamily="18" charset="0"/>
                <a:cs typeface="Times New Roman" panose="02020603050405020304" pitchFamily="18" charset="0"/>
              </a:rPr>
              <a:t>图</a:t>
            </a:r>
            <a:r>
              <a:rPr lang="en-US" altLang="zh-CN" sz="2000" dirty="0">
                <a:latin typeface="Times New Roman" panose="02020603050405020304" pitchFamily="18" charset="0"/>
                <a:cs typeface="Times New Roman" panose="02020603050405020304" pitchFamily="18" charset="0"/>
              </a:rPr>
              <a:t>8. </a:t>
            </a:r>
            <a:r>
              <a:rPr lang="zh-CN" altLang="en-US" sz="2000" dirty="0">
                <a:latin typeface="Times New Roman" panose="02020603050405020304" pitchFamily="18" charset="0"/>
                <a:cs typeface="Times New Roman" panose="02020603050405020304" pitchFamily="18" charset="0"/>
              </a:rPr>
              <a:t>方法框架</a:t>
            </a:r>
            <a:endParaRPr lang="en-US" altLang="zh-CN" sz="20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13</a:t>
            </a:fld>
            <a:endParaRPr lang="en-US" altLang="zh-CN"/>
          </a:p>
        </p:txBody>
      </p:sp>
      <p:graphicFrame>
        <p:nvGraphicFramePr>
          <p:cNvPr id="9" name="对象 8">
            <a:extLst>
              <a:ext uri="{FF2B5EF4-FFF2-40B4-BE49-F238E27FC236}">
                <a16:creationId xmlns:a16="http://schemas.microsoft.com/office/drawing/2014/main" id="{090D612E-C99C-DAC2-6647-238732100083}"/>
              </a:ext>
            </a:extLst>
          </p:cNvPr>
          <p:cNvGraphicFramePr>
            <a:graphicFrameLocks noChangeAspect="1"/>
          </p:cNvGraphicFramePr>
          <p:nvPr>
            <p:extLst>
              <p:ext uri="{D42A27DB-BD31-4B8C-83A1-F6EECF244321}">
                <p14:modId xmlns:p14="http://schemas.microsoft.com/office/powerpoint/2010/main" val="4082374272"/>
              </p:ext>
            </p:extLst>
          </p:nvPr>
        </p:nvGraphicFramePr>
        <p:xfrm>
          <a:off x="2093486" y="3270202"/>
          <a:ext cx="8005028" cy="2531911"/>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7" name="对象 6">
                        <a:extLst>
                          <a:ext uri="{FF2B5EF4-FFF2-40B4-BE49-F238E27FC236}">
                            <a16:creationId xmlns:a16="http://schemas.microsoft.com/office/drawing/2014/main" id="{459DCBCF-55A1-6A30-6D09-1C7CC8AF477A}"/>
                          </a:ext>
                        </a:extLst>
                      </p:cNvPr>
                      <p:cNvPicPr/>
                      <p:nvPr/>
                    </p:nvPicPr>
                    <p:blipFill>
                      <a:blip r:embed="rId3"/>
                      <a:stretch>
                        <a:fillRect/>
                      </a:stretch>
                    </p:blipFill>
                    <p:spPr>
                      <a:xfrm>
                        <a:off x="2093486" y="3270202"/>
                        <a:ext cx="8005028" cy="2531911"/>
                      </a:xfrm>
                      <a:prstGeom prst="rect">
                        <a:avLst/>
                      </a:prstGeom>
                    </p:spPr>
                  </p:pic>
                </p:oleObj>
              </mc:Fallback>
            </mc:AlternateContent>
          </a:graphicData>
        </a:graphic>
      </p:graphicFrame>
    </p:spTree>
    <p:extLst>
      <p:ext uri="{BB962C8B-B14F-4D97-AF65-F5344CB8AC3E}">
        <p14:creationId xmlns:p14="http://schemas.microsoft.com/office/powerpoint/2010/main" val="46462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lstStyle/>
          <a:p>
            <a:r>
              <a:rPr lang="en-US" altLang="zh-CN" b="1" dirty="0"/>
              <a:t>3</a:t>
            </a:r>
            <a:r>
              <a:rPr lang="zh-CN" altLang="en-US" b="1" dirty="0"/>
              <a:t>工作介绍</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en-US" altLang="zh-CN" dirty="0">
                <a:latin typeface="Times New Roman" panose="02020603050405020304" pitchFamily="18" charset="0"/>
                <a:cs typeface="Times New Roman" panose="02020603050405020304" pitchFamily="18" charset="0"/>
              </a:rPr>
              <a:t>NTU RGB+D </a:t>
            </a:r>
            <a:r>
              <a:rPr lang="zh-CN" altLang="en-US" dirty="0">
                <a:latin typeface="Times New Roman" panose="02020603050405020304" pitchFamily="18" charset="0"/>
                <a:cs typeface="Times New Roman" panose="02020603050405020304" pitchFamily="18" charset="0"/>
              </a:rPr>
              <a:t>数据集：</a:t>
            </a:r>
            <a:r>
              <a:rPr lang="zh-CN" altLang="zh-CN" dirty="0">
                <a:effectLst/>
                <a:latin typeface="Times New Roman" panose="02020603050405020304" pitchFamily="18" charset="0"/>
                <a:cs typeface="Times New Roman" panose="02020603050405020304" pitchFamily="18" charset="0"/>
              </a:rPr>
              <a:t>包含</a:t>
            </a:r>
            <a:r>
              <a:rPr lang="en-US" altLang="zh-CN" b="1" dirty="0">
                <a:solidFill>
                  <a:schemeClr val="accent1"/>
                </a:solidFill>
                <a:effectLst/>
                <a:latin typeface="Times New Roman" panose="02020603050405020304" pitchFamily="18" charset="0"/>
                <a:cs typeface="Times New Roman" panose="02020603050405020304" pitchFamily="18" charset="0"/>
              </a:rPr>
              <a:t>40</a:t>
            </a:r>
            <a:r>
              <a:rPr lang="zh-CN" altLang="zh-CN" b="1" dirty="0">
                <a:solidFill>
                  <a:schemeClr val="accent1"/>
                </a:solidFill>
                <a:effectLst/>
                <a:latin typeface="Times New Roman" panose="02020603050405020304" pitchFamily="18" charset="0"/>
                <a:cs typeface="Times New Roman" panose="02020603050405020304" pitchFamily="18" charset="0"/>
              </a:rPr>
              <a:t>名受试者</a:t>
            </a:r>
            <a:r>
              <a:rPr lang="zh-CN" altLang="zh-CN" dirty="0">
                <a:effectLst/>
                <a:latin typeface="Times New Roman" panose="02020603050405020304" pitchFamily="18" charset="0"/>
                <a:cs typeface="Times New Roman" panose="02020603050405020304" pitchFamily="18" charset="0"/>
              </a:rPr>
              <a:t>执行的</a:t>
            </a:r>
            <a:r>
              <a:rPr lang="en-US" altLang="zh-CN" b="1" dirty="0">
                <a:solidFill>
                  <a:schemeClr val="accent1"/>
                </a:solidFill>
                <a:effectLst/>
                <a:latin typeface="Times New Roman" panose="02020603050405020304" pitchFamily="18" charset="0"/>
                <a:cs typeface="Times New Roman" panose="02020603050405020304" pitchFamily="18" charset="0"/>
              </a:rPr>
              <a:t>60</a:t>
            </a:r>
            <a:r>
              <a:rPr lang="zh-CN" altLang="zh-CN" b="1" dirty="0">
                <a:solidFill>
                  <a:schemeClr val="accent1"/>
                </a:solidFill>
                <a:effectLst/>
                <a:latin typeface="Times New Roman" panose="02020603050405020304" pitchFamily="18" charset="0"/>
                <a:cs typeface="Times New Roman" panose="02020603050405020304" pitchFamily="18" charset="0"/>
              </a:rPr>
              <a:t>类动作</a:t>
            </a:r>
            <a:r>
              <a:rPr lang="en-US" altLang="zh-CN" dirty="0">
                <a:effectLst/>
                <a:latin typeface="Times New Roman" panose="02020603050405020304" pitchFamily="18" charset="0"/>
                <a:cs typeface="Times New Roman" panose="02020603050405020304" pitchFamily="18" charset="0"/>
              </a:rPr>
              <a:t>,</a:t>
            </a:r>
            <a:r>
              <a:rPr lang="zh-CN" altLang="zh-CN" dirty="0">
                <a:effectLst/>
                <a:latin typeface="Times New Roman" panose="02020603050405020304" pitchFamily="18" charset="0"/>
                <a:cs typeface="Times New Roman" panose="02020603050405020304" pitchFamily="18" charset="0"/>
              </a:rPr>
              <a:t>共</a:t>
            </a:r>
            <a:r>
              <a:rPr lang="en-US" altLang="zh-CN" b="1" dirty="0">
                <a:solidFill>
                  <a:schemeClr val="accent1"/>
                </a:solidFill>
                <a:effectLst/>
                <a:latin typeface="Times New Roman" panose="02020603050405020304" pitchFamily="18" charset="0"/>
                <a:cs typeface="Times New Roman" panose="02020603050405020304" pitchFamily="18" charset="0"/>
              </a:rPr>
              <a:t>56880</a:t>
            </a:r>
            <a:r>
              <a:rPr lang="zh-CN" altLang="zh-CN" b="1" dirty="0">
                <a:solidFill>
                  <a:schemeClr val="accent1"/>
                </a:solidFill>
                <a:effectLst/>
                <a:latin typeface="Times New Roman" panose="02020603050405020304" pitchFamily="18" charset="0"/>
                <a:cs typeface="Times New Roman" panose="02020603050405020304" pitchFamily="18" charset="0"/>
              </a:rPr>
              <a:t>个动作序列</a:t>
            </a:r>
            <a:r>
              <a:rPr lang="zh-CN" altLang="zh-CN" dirty="0">
                <a:effectLst/>
                <a:latin typeface="Times New Roman" panose="02020603050405020304" pitchFamily="18" charset="0"/>
                <a:cs typeface="Times New Roman" panose="02020603050405020304" pitchFamily="18" charset="0"/>
              </a:rPr>
              <a:t>。在全部的</a:t>
            </a:r>
            <a:r>
              <a:rPr lang="en-US" altLang="zh-CN" dirty="0">
                <a:effectLst/>
                <a:latin typeface="Times New Roman" panose="02020603050405020304" pitchFamily="18" charset="0"/>
                <a:cs typeface="Times New Roman" panose="02020603050405020304" pitchFamily="18" charset="0"/>
              </a:rPr>
              <a:t>60</a:t>
            </a:r>
            <a:r>
              <a:rPr lang="zh-CN" altLang="zh-CN" dirty="0">
                <a:effectLst/>
                <a:latin typeface="Times New Roman" panose="02020603050405020304" pitchFamily="18" charset="0"/>
                <a:cs typeface="Times New Roman" panose="02020603050405020304" pitchFamily="18" charset="0"/>
              </a:rPr>
              <a:t>个动作类别中，</a:t>
            </a:r>
            <a:r>
              <a:rPr lang="zh-CN" altLang="zh-CN" b="1" dirty="0">
                <a:solidFill>
                  <a:schemeClr val="accent1"/>
                </a:solidFill>
                <a:effectLst/>
                <a:latin typeface="Times New Roman" panose="02020603050405020304" pitchFamily="18" charset="0"/>
                <a:cs typeface="Times New Roman" panose="02020603050405020304" pitchFamily="18" charset="0"/>
              </a:rPr>
              <a:t>前</a:t>
            </a:r>
            <a:r>
              <a:rPr lang="en-US" altLang="zh-CN" b="1" dirty="0">
                <a:solidFill>
                  <a:schemeClr val="accent1"/>
                </a:solidFill>
                <a:effectLst/>
                <a:latin typeface="Times New Roman" panose="02020603050405020304" pitchFamily="18" charset="0"/>
                <a:cs typeface="Times New Roman" panose="02020603050405020304" pitchFamily="18" charset="0"/>
              </a:rPr>
              <a:t>50</a:t>
            </a:r>
            <a:r>
              <a:rPr lang="zh-CN" altLang="zh-CN" b="1" dirty="0">
                <a:solidFill>
                  <a:schemeClr val="accent1"/>
                </a:solidFill>
                <a:effectLst/>
                <a:latin typeface="Times New Roman" panose="02020603050405020304" pitchFamily="18" charset="0"/>
                <a:cs typeface="Times New Roman" panose="02020603050405020304" pitchFamily="18" charset="0"/>
              </a:rPr>
              <a:t>个动作类别是单人动作</a:t>
            </a:r>
            <a:r>
              <a:rPr lang="zh-CN" altLang="zh-CN" dirty="0">
                <a:effectLst/>
                <a:latin typeface="Times New Roman" panose="02020603050405020304" pitchFamily="18" charset="0"/>
                <a:cs typeface="Times New Roman" panose="02020603050405020304" pitchFamily="18" charset="0"/>
              </a:rPr>
              <a:t>，</a:t>
            </a:r>
            <a:r>
              <a:rPr lang="zh-CN" altLang="zh-CN" b="1" dirty="0">
                <a:solidFill>
                  <a:schemeClr val="accent1"/>
                </a:solidFill>
                <a:effectLst/>
                <a:latin typeface="Times New Roman" panose="02020603050405020304" pitchFamily="18" charset="0"/>
                <a:cs typeface="Times New Roman" panose="02020603050405020304" pitchFamily="18" charset="0"/>
              </a:rPr>
              <a:t>后</a:t>
            </a:r>
            <a:r>
              <a:rPr lang="en-US" altLang="zh-CN" b="1" dirty="0">
                <a:solidFill>
                  <a:schemeClr val="accent1"/>
                </a:solidFill>
                <a:effectLst/>
                <a:latin typeface="Times New Roman" panose="02020603050405020304" pitchFamily="18" charset="0"/>
                <a:cs typeface="Times New Roman" panose="02020603050405020304" pitchFamily="18" charset="0"/>
              </a:rPr>
              <a:t>10</a:t>
            </a:r>
            <a:r>
              <a:rPr lang="zh-CN" altLang="zh-CN" b="1" dirty="0">
                <a:solidFill>
                  <a:schemeClr val="accent1"/>
                </a:solidFill>
                <a:effectLst/>
                <a:latin typeface="Times New Roman" panose="02020603050405020304" pitchFamily="18" charset="0"/>
                <a:cs typeface="Times New Roman" panose="02020603050405020304" pitchFamily="18" charset="0"/>
              </a:rPr>
              <a:t>个动作类别是双人交互动作</a:t>
            </a:r>
            <a:r>
              <a:rPr lang="zh-CN" altLang="zh-CN" dirty="0">
                <a:effectLst/>
                <a:latin typeface="Times New Roman" panose="02020603050405020304" pitchFamily="18" charset="0"/>
                <a:cs typeface="Times New Roman" panose="02020603050405020304" pitchFamily="18" charset="0"/>
              </a:rPr>
              <a:t>，每个</a:t>
            </a:r>
            <a:r>
              <a:rPr lang="zh-CN" altLang="zh-CN" b="1" dirty="0">
                <a:solidFill>
                  <a:schemeClr val="accent1"/>
                </a:solidFill>
                <a:effectLst/>
                <a:latin typeface="Times New Roman" panose="02020603050405020304" pitchFamily="18" charset="0"/>
                <a:cs typeface="Times New Roman" panose="02020603050405020304" pitchFamily="18" charset="0"/>
              </a:rPr>
              <a:t>人体采集</a:t>
            </a:r>
            <a:r>
              <a:rPr lang="en-US" altLang="zh-CN" b="1" dirty="0">
                <a:solidFill>
                  <a:schemeClr val="accent1"/>
                </a:solidFill>
                <a:effectLst/>
                <a:latin typeface="Times New Roman" panose="02020603050405020304" pitchFamily="18" charset="0"/>
                <a:cs typeface="Times New Roman" panose="02020603050405020304" pitchFamily="18" charset="0"/>
              </a:rPr>
              <a:t>25</a:t>
            </a:r>
            <a:r>
              <a:rPr lang="zh-CN" altLang="zh-CN" b="1" dirty="0">
                <a:solidFill>
                  <a:schemeClr val="accent1"/>
                </a:solidFill>
                <a:effectLst/>
                <a:latin typeface="Times New Roman" panose="02020603050405020304" pitchFamily="18" charset="0"/>
                <a:cs typeface="Times New Roman" panose="02020603050405020304" pitchFamily="18" charset="0"/>
              </a:rPr>
              <a:t>个关节点</a:t>
            </a:r>
            <a:r>
              <a:rPr lang="zh-CN" altLang="zh-CN" dirty="0">
                <a:effectLst/>
                <a:latin typeface="Times New Roman" panose="02020603050405020304" pitchFamily="18" charset="0"/>
                <a:cs typeface="Times New Roman" panose="02020603050405020304" pitchFamily="18" charset="0"/>
              </a:rPr>
              <a:t>。数据集</a:t>
            </a:r>
            <a:r>
              <a:rPr lang="zh-CN" altLang="en-US" dirty="0">
                <a:effectLst/>
                <a:latin typeface="Times New Roman" panose="02020603050405020304" pitchFamily="18" charset="0"/>
                <a:cs typeface="Times New Roman" panose="02020603050405020304" pitchFamily="18" charset="0"/>
              </a:rPr>
              <a:t>评价基准</a:t>
            </a:r>
            <a:r>
              <a:rPr lang="zh-CN" altLang="zh-CN" dirty="0">
                <a:effectLst/>
                <a:latin typeface="Times New Roman" panose="02020603050405020304" pitchFamily="18" charset="0"/>
                <a:cs typeface="Times New Roman" panose="02020603050405020304" pitchFamily="18" charset="0"/>
              </a:rPr>
              <a:t>有两种，分别为</a:t>
            </a:r>
            <a:r>
              <a:rPr lang="zh-CN" altLang="zh-CN" b="1" dirty="0">
                <a:solidFill>
                  <a:schemeClr val="accent1"/>
                </a:solidFill>
                <a:effectLst/>
                <a:latin typeface="Times New Roman" panose="02020603050405020304" pitchFamily="18" charset="0"/>
                <a:cs typeface="Times New Roman" panose="02020603050405020304" pitchFamily="18" charset="0"/>
              </a:rPr>
              <a:t>基于不同行为主体</a:t>
            </a:r>
            <a:r>
              <a:rPr lang="en-US" altLang="zh-CN" b="1" dirty="0">
                <a:solidFill>
                  <a:schemeClr val="accent1"/>
                </a:solidFill>
                <a:effectLst/>
                <a:latin typeface="Times New Roman" panose="02020603050405020304" pitchFamily="18" charset="0"/>
                <a:cs typeface="Times New Roman" panose="02020603050405020304" pitchFamily="18" charset="0"/>
              </a:rPr>
              <a:t>(Cross Subject</a:t>
            </a:r>
            <a:r>
              <a:rPr lang="zh-CN" altLang="zh-CN" b="1" dirty="0">
                <a:solidFill>
                  <a:schemeClr val="accent1"/>
                </a:solidFill>
                <a:effectLst/>
                <a:latin typeface="Times New Roman" panose="02020603050405020304" pitchFamily="18" charset="0"/>
                <a:cs typeface="Times New Roman" panose="02020603050405020304" pitchFamily="18" charset="0"/>
              </a:rPr>
              <a:t>，</a:t>
            </a:r>
            <a:r>
              <a:rPr lang="en-US" altLang="zh-CN" b="1" dirty="0">
                <a:solidFill>
                  <a:schemeClr val="accent1"/>
                </a:solidFill>
                <a:effectLst/>
                <a:latin typeface="Times New Roman" panose="02020603050405020304" pitchFamily="18" charset="0"/>
                <a:cs typeface="Times New Roman" panose="02020603050405020304" pitchFamily="18" charset="0"/>
              </a:rPr>
              <a:t>X-Sub)</a:t>
            </a:r>
            <a:r>
              <a:rPr lang="zh-CN" altLang="zh-CN" dirty="0">
                <a:effectLst/>
                <a:latin typeface="Times New Roman" panose="02020603050405020304" pitchFamily="18" charset="0"/>
                <a:cs typeface="Times New Roman" panose="02020603050405020304" pitchFamily="18" charset="0"/>
              </a:rPr>
              <a:t>和</a:t>
            </a:r>
            <a:r>
              <a:rPr lang="zh-CN" altLang="zh-CN" b="1" dirty="0">
                <a:solidFill>
                  <a:schemeClr val="accent1"/>
                </a:solidFill>
                <a:effectLst/>
                <a:latin typeface="Times New Roman" panose="02020603050405020304" pitchFamily="18" charset="0"/>
                <a:cs typeface="Times New Roman" panose="02020603050405020304" pitchFamily="18" charset="0"/>
              </a:rPr>
              <a:t>基于不同拍摄角度（</a:t>
            </a:r>
            <a:r>
              <a:rPr lang="en-US" altLang="zh-CN" b="1" dirty="0">
                <a:solidFill>
                  <a:schemeClr val="accent1"/>
                </a:solidFill>
                <a:effectLst/>
                <a:latin typeface="Times New Roman" panose="02020603050405020304" pitchFamily="18" charset="0"/>
                <a:cs typeface="Times New Roman" panose="02020603050405020304" pitchFamily="18" charset="0"/>
              </a:rPr>
              <a:t>Cross View</a:t>
            </a:r>
            <a:r>
              <a:rPr lang="zh-CN" altLang="zh-CN" b="1" dirty="0">
                <a:solidFill>
                  <a:schemeClr val="accent1"/>
                </a:solidFill>
                <a:effectLst/>
                <a:latin typeface="Times New Roman" panose="02020603050405020304" pitchFamily="18" charset="0"/>
                <a:cs typeface="Times New Roman" panose="02020603050405020304" pitchFamily="18" charset="0"/>
              </a:rPr>
              <a:t>，</a:t>
            </a:r>
            <a:r>
              <a:rPr lang="en-US" altLang="zh-CN" b="1" dirty="0">
                <a:solidFill>
                  <a:schemeClr val="accent1"/>
                </a:solidFill>
                <a:effectLst/>
                <a:latin typeface="Times New Roman" panose="02020603050405020304" pitchFamily="18" charset="0"/>
                <a:cs typeface="Times New Roman" panose="02020603050405020304" pitchFamily="18" charset="0"/>
              </a:rPr>
              <a:t>X-View</a:t>
            </a:r>
            <a:r>
              <a:rPr lang="zh-CN" altLang="zh-CN" b="1" dirty="0">
                <a:solidFill>
                  <a:schemeClr val="accent1"/>
                </a:solidFill>
                <a:effectLst/>
                <a:latin typeface="Times New Roman" panose="02020603050405020304" pitchFamily="18" charset="0"/>
                <a:cs typeface="Times New Roman" panose="02020603050405020304" pitchFamily="18" charset="0"/>
              </a:rPr>
              <a:t>）</a:t>
            </a:r>
            <a:r>
              <a:rPr lang="zh-CN" altLang="en-US" dirty="0">
                <a:effectLst/>
                <a:latin typeface="Times New Roman" panose="02020603050405020304" pitchFamily="18" charset="0"/>
                <a:cs typeface="Times New Roman" panose="02020603050405020304" pitchFamily="18" charset="0"/>
              </a:rPr>
              <a:t>。</a:t>
            </a:r>
            <a:endParaRPr lang="en-US" altLang="zh-CN" dirty="0">
              <a:effectLst/>
              <a:latin typeface="Times New Roman" panose="02020603050405020304" pitchFamily="18" charset="0"/>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cs typeface="Times New Roman" panose="02020603050405020304" pitchFamily="18" charset="0"/>
              </a:rPr>
              <a:t>                     表</a:t>
            </a:r>
            <a:r>
              <a:rPr lang="en-US" altLang="zh-CN" dirty="0">
                <a:latin typeface="Times New Roman" panose="02020603050405020304" pitchFamily="18" charset="0"/>
                <a:cs typeface="Times New Roman" panose="02020603050405020304" pitchFamily="18" charset="0"/>
              </a:rPr>
              <a:t>1. </a:t>
            </a:r>
            <a:r>
              <a:rPr lang="zh-CN" altLang="en-US" dirty="0">
                <a:latin typeface="Times New Roman" panose="02020603050405020304" pitchFamily="18" charset="0"/>
                <a:cs typeface="Times New Roman" panose="02020603050405020304" pitchFamily="18" charset="0"/>
              </a:rPr>
              <a:t>与经典方法的性能对比                                    表</a:t>
            </a:r>
            <a:r>
              <a:rPr lang="en-US" altLang="zh-CN" dirty="0">
                <a:latin typeface="Times New Roman" panose="02020603050405020304" pitchFamily="18" charset="0"/>
                <a:cs typeface="Times New Roman" panose="02020603050405020304" pitchFamily="18" charset="0"/>
              </a:rPr>
              <a:t>2. </a:t>
            </a:r>
            <a:r>
              <a:rPr lang="zh-CN" altLang="en-US" dirty="0">
                <a:latin typeface="Times New Roman" panose="02020603050405020304" pitchFamily="18" charset="0"/>
                <a:cs typeface="Times New Roman" panose="02020603050405020304" pitchFamily="18" charset="0"/>
              </a:rPr>
              <a:t>与先进方法的复杂度对比</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14</a:t>
            </a:fld>
            <a:endParaRPr lang="en-US" altLang="zh-CN"/>
          </a:p>
        </p:txBody>
      </p:sp>
      <p:pic>
        <p:nvPicPr>
          <p:cNvPr id="10" name="图片 9">
            <a:extLst>
              <a:ext uri="{FF2B5EF4-FFF2-40B4-BE49-F238E27FC236}">
                <a16:creationId xmlns:a16="http://schemas.microsoft.com/office/drawing/2014/main" id="{945B85D5-2C45-15A3-4F33-AD7E84B5655B}"/>
              </a:ext>
            </a:extLst>
          </p:cNvPr>
          <p:cNvPicPr>
            <a:picLocks noChangeAspect="1"/>
          </p:cNvPicPr>
          <p:nvPr/>
        </p:nvPicPr>
        <p:blipFill>
          <a:blip r:embed="rId2"/>
          <a:stretch>
            <a:fillRect/>
          </a:stretch>
        </p:blipFill>
        <p:spPr>
          <a:xfrm>
            <a:off x="416379" y="3891794"/>
            <a:ext cx="5505450" cy="2447925"/>
          </a:xfrm>
          <a:prstGeom prst="rect">
            <a:avLst/>
          </a:prstGeom>
        </p:spPr>
      </p:pic>
      <p:pic>
        <p:nvPicPr>
          <p:cNvPr id="11" name="图片 10">
            <a:extLst>
              <a:ext uri="{FF2B5EF4-FFF2-40B4-BE49-F238E27FC236}">
                <a16:creationId xmlns:a16="http://schemas.microsoft.com/office/drawing/2014/main" id="{DBD0CCD8-6531-CBAB-972B-3ADDA295047F}"/>
              </a:ext>
            </a:extLst>
          </p:cNvPr>
          <p:cNvPicPr>
            <a:picLocks noChangeAspect="1"/>
          </p:cNvPicPr>
          <p:nvPr/>
        </p:nvPicPr>
        <p:blipFill>
          <a:blip r:embed="rId3"/>
          <a:stretch>
            <a:fillRect/>
          </a:stretch>
        </p:blipFill>
        <p:spPr>
          <a:xfrm>
            <a:off x="6096000" y="3900669"/>
            <a:ext cx="5457825" cy="1952625"/>
          </a:xfrm>
          <a:prstGeom prst="rect">
            <a:avLst/>
          </a:prstGeom>
        </p:spPr>
      </p:pic>
    </p:spTree>
    <p:extLst>
      <p:ext uri="{BB962C8B-B14F-4D97-AF65-F5344CB8AC3E}">
        <p14:creationId xmlns:p14="http://schemas.microsoft.com/office/powerpoint/2010/main" val="415367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C27A97-A654-3370-825B-647565C13D12}"/>
              </a:ext>
            </a:extLst>
          </p:cNvPr>
          <p:cNvSpPr>
            <a:spLocks noGrp="1"/>
          </p:cNvSpPr>
          <p:nvPr>
            <p:ph type="title"/>
          </p:nvPr>
        </p:nvSpPr>
        <p:spPr/>
        <p:txBody>
          <a:bodyPr/>
          <a:lstStyle/>
          <a:p>
            <a:r>
              <a:rPr lang="en-US" altLang="zh-CN" b="1" dirty="0"/>
              <a:t>3</a:t>
            </a:r>
            <a:r>
              <a:rPr lang="zh-CN" altLang="en-US" b="1" dirty="0"/>
              <a:t>工作介绍</a:t>
            </a:r>
            <a:endParaRPr lang="zh-CN" altLang="en-US" dirty="0"/>
          </a:p>
        </p:txBody>
      </p:sp>
      <p:sp>
        <p:nvSpPr>
          <p:cNvPr id="3" name="内容占位符 2">
            <a:extLst>
              <a:ext uri="{FF2B5EF4-FFF2-40B4-BE49-F238E27FC236}">
                <a16:creationId xmlns:a16="http://schemas.microsoft.com/office/drawing/2014/main" id="{CEAC96D8-3B97-B7A7-D33D-A0C95A081A69}"/>
              </a:ext>
            </a:extLst>
          </p:cNvPr>
          <p:cNvSpPr>
            <a:spLocks noGrp="1"/>
          </p:cNvSpPr>
          <p:nvPr>
            <p:ph idx="1"/>
          </p:nvPr>
        </p:nvSpPr>
        <p:spPr/>
        <p:txBody>
          <a:bodyPr>
            <a:noAutofit/>
          </a:bodyPr>
          <a:lstStyle/>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lgn="ctr">
              <a:buNone/>
            </a:pPr>
            <a:endParaRPr lang="en-US" altLang="zh-CN" dirty="0"/>
          </a:p>
          <a:p>
            <a:pPr marL="0" indent="0">
              <a:buNone/>
            </a:pPr>
            <a:r>
              <a:rPr lang="en-US" altLang="zh-CN" dirty="0"/>
              <a:t>             </a:t>
            </a:r>
            <a:r>
              <a:rPr lang="zh-CN" altLang="en-US" dirty="0"/>
              <a:t>图</a:t>
            </a:r>
            <a:r>
              <a:rPr lang="en-US" altLang="zh-CN" dirty="0"/>
              <a:t>9.</a:t>
            </a:r>
            <a:r>
              <a:rPr lang="zh-CN" altLang="en-US" dirty="0"/>
              <a:t>混淆矩阵                                  图</a:t>
            </a:r>
            <a:r>
              <a:rPr lang="en-US" altLang="zh-CN" dirty="0"/>
              <a:t>10. </a:t>
            </a:r>
            <a:r>
              <a:rPr lang="zh-CN" altLang="en-US" dirty="0"/>
              <a:t>特征可视化</a:t>
            </a:r>
          </a:p>
          <a:p>
            <a:pPr marL="0" indent="0">
              <a:buNone/>
            </a:pPr>
            <a:endParaRPr lang="zh-CN" altLang="en-US" dirty="0"/>
          </a:p>
        </p:txBody>
      </p:sp>
      <p:sp>
        <p:nvSpPr>
          <p:cNvPr id="4" name="日期占位符 3">
            <a:extLst>
              <a:ext uri="{FF2B5EF4-FFF2-40B4-BE49-F238E27FC236}">
                <a16:creationId xmlns:a16="http://schemas.microsoft.com/office/drawing/2014/main" id="{75D6F4A2-B1C0-D966-B914-6D6767A5532A}"/>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A67DB499-449F-8A1E-4396-09A9017ED16C}"/>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D283F579-0447-A669-3C36-6685D20BEC1A}"/>
              </a:ext>
            </a:extLst>
          </p:cNvPr>
          <p:cNvSpPr>
            <a:spLocks noGrp="1"/>
          </p:cNvSpPr>
          <p:nvPr>
            <p:ph type="sldNum" sz="quarter" idx="12"/>
          </p:nvPr>
        </p:nvSpPr>
        <p:spPr/>
        <p:txBody>
          <a:bodyPr/>
          <a:lstStyle/>
          <a:p>
            <a:fld id="{CF856BB3-76D9-4B5D-995C-68FA1768510B}" type="slidenum">
              <a:rPr lang="en-US" altLang="zh-CN" smtClean="0"/>
              <a:pPr/>
              <a:t>15</a:t>
            </a:fld>
            <a:endParaRPr lang="en-US" altLang="zh-CN" dirty="0"/>
          </a:p>
        </p:txBody>
      </p:sp>
      <p:pic>
        <p:nvPicPr>
          <p:cNvPr id="9" name="图片 8">
            <a:extLst>
              <a:ext uri="{FF2B5EF4-FFF2-40B4-BE49-F238E27FC236}">
                <a16:creationId xmlns:a16="http://schemas.microsoft.com/office/drawing/2014/main" id="{A72119BE-AFBB-D0EC-B27C-1479E8F5F1BF}"/>
              </a:ext>
            </a:extLst>
          </p:cNvPr>
          <p:cNvPicPr>
            <a:picLocks noChangeAspect="1"/>
          </p:cNvPicPr>
          <p:nvPr/>
        </p:nvPicPr>
        <p:blipFill>
          <a:blip r:embed="rId2"/>
          <a:stretch>
            <a:fillRect/>
          </a:stretch>
        </p:blipFill>
        <p:spPr>
          <a:xfrm>
            <a:off x="806998" y="1404257"/>
            <a:ext cx="4843068" cy="4368598"/>
          </a:xfrm>
          <a:prstGeom prst="rect">
            <a:avLst/>
          </a:prstGeom>
        </p:spPr>
      </p:pic>
      <p:pic>
        <p:nvPicPr>
          <p:cNvPr id="7" name="图片 6">
            <a:extLst>
              <a:ext uri="{FF2B5EF4-FFF2-40B4-BE49-F238E27FC236}">
                <a16:creationId xmlns:a16="http://schemas.microsoft.com/office/drawing/2014/main" id="{7DE62115-31FB-B407-EF51-53ABF63F4814}"/>
              </a:ext>
            </a:extLst>
          </p:cNvPr>
          <p:cNvPicPr>
            <a:picLocks noChangeAspect="1"/>
          </p:cNvPicPr>
          <p:nvPr/>
        </p:nvPicPr>
        <p:blipFill>
          <a:blip r:embed="rId3"/>
          <a:stretch>
            <a:fillRect/>
          </a:stretch>
        </p:blipFill>
        <p:spPr>
          <a:xfrm>
            <a:off x="6209094" y="1404256"/>
            <a:ext cx="5441482" cy="4368597"/>
          </a:xfrm>
          <a:prstGeom prst="rect">
            <a:avLst/>
          </a:prstGeom>
        </p:spPr>
      </p:pic>
    </p:spTree>
    <p:extLst>
      <p:ext uri="{BB962C8B-B14F-4D97-AF65-F5344CB8AC3E}">
        <p14:creationId xmlns:p14="http://schemas.microsoft.com/office/powerpoint/2010/main" val="409385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06CFC2-3665-411D-9562-6C63BC607FD2}"/>
              </a:ext>
            </a:extLst>
          </p:cNvPr>
          <p:cNvSpPr>
            <a:spLocks noGrp="1"/>
          </p:cNvSpPr>
          <p:nvPr>
            <p:ph type="title"/>
          </p:nvPr>
        </p:nvSpPr>
        <p:spPr/>
        <p:txBody>
          <a:bodyPr/>
          <a:lstStyle/>
          <a:p>
            <a:r>
              <a:rPr lang="en-US" altLang="zh-CN" b="1" dirty="0"/>
              <a:t>4</a:t>
            </a:r>
            <a:r>
              <a:rPr lang="zh-CN" altLang="en-US" b="1" dirty="0"/>
              <a:t>总结</a:t>
            </a:r>
          </a:p>
        </p:txBody>
      </p:sp>
      <p:sp>
        <p:nvSpPr>
          <p:cNvPr id="3" name="内容占位符 2">
            <a:extLst>
              <a:ext uri="{FF2B5EF4-FFF2-40B4-BE49-F238E27FC236}">
                <a16:creationId xmlns:a16="http://schemas.microsoft.com/office/drawing/2014/main" id="{BEAB37AF-9497-4B8C-BDDD-6E1C48C1CE45}"/>
              </a:ext>
            </a:extLst>
          </p:cNvPr>
          <p:cNvSpPr>
            <a:spLocks noGrp="1"/>
          </p:cNvSpPr>
          <p:nvPr>
            <p:ph idx="1"/>
          </p:nvPr>
        </p:nvSpPr>
        <p:spPr/>
        <p:txBody>
          <a:bodyPr>
            <a:noAutofit/>
          </a:bodyPr>
          <a:lstStyle/>
          <a:p>
            <a:pPr marL="0" indent="0">
              <a:buNone/>
            </a:pPr>
            <a:r>
              <a:rPr lang="zh-CN" altLang="en-US" b="1" dirty="0">
                <a:solidFill>
                  <a:schemeClr val="accent1"/>
                </a:solidFill>
              </a:rPr>
              <a:t>研究思路：</a:t>
            </a:r>
            <a:endParaRPr lang="en-US" altLang="zh-CN" b="1" dirty="0">
              <a:solidFill>
                <a:schemeClr val="accent1"/>
              </a:solidFill>
            </a:endParaRPr>
          </a:p>
          <a:p>
            <a:pPr marL="457200" indent="-457200">
              <a:buFont typeface="+mj-lt"/>
              <a:buAutoNum type="arabicPeriod"/>
            </a:pPr>
            <a:r>
              <a:rPr lang="zh-CN" altLang="en-US" dirty="0"/>
              <a:t>首先梳理当前方向</a:t>
            </a:r>
            <a:r>
              <a:rPr lang="zh-CN" altLang="en-US" b="1" dirty="0">
                <a:solidFill>
                  <a:schemeClr val="accent1"/>
                </a:solidFill>
              </a:rPr>
              <a:t>近</a:t>
            </a:r>
            <a:r>
              <a:rPr lang="en-US" altLang="zh-CN" b="1" dirty="0">
                <a:solidFill>
                  <a:schemeClr val="accent1"/>
                </a:solidFill>
                <a:latin typeface="Times New Roman" panose="02020603050405020304" pitchFamily="18" charset="0"/>
                <a:cs typeface="Times New Roman" panose="02020603050405020304" pitchFamily="18" charset="0"/>
              </a:rPr>
              <a:t>5</a:t>
            </a:r>
            <a:r>
              <a:rPr lang="zh-CN" altLang="en-US" b="1" dirty="0">
                <a:solidFill>
                  <a:schemeClr val="accent1"/>
                </a:solidFill>
              </a:rPr>
              <a:t>年的顶会论文</a:t>
            </a:r>
            <a:r>
              <a:rPr lang="zh-CN" altLang="en-US" dirty="0"/>
              <a:t>，找出研究方法</a:t>
            </a:r>
            <a:r>
              <a:rPr lang="zh-CN" altLang="en-US" b="1" dirty="0">
                <a:solidFill>
                  <a:schemeClr val="accent1"/>
                </a:solidFill>
              </a:rPr>
              <a:t>发展的思路</a:t>
            </a:r>
            <a:r>
              <a:rPr lang="zh-CN" altLang="en-US" dirty="0"/>
              <a:t>，以及</a:t>
            </a:r>
            <a:r>
              <a:rPr lang="zh-CN" altLang="en-US" b="1" dirty="0">
                <a:solidFill>
                  <a:schemeClr val="accent1"/>
                </a:solidFill>
              </a:rPr>
              <a:t>目前存在的问题</a:t>
            </a:r>
            <a:r>
              <a:rPr lang="zh-CN" altLang="en-US" dirty="0"/>
              <a:t>。</a:t>
            </a:r>
            <a:endParaRPr lang="en-US" altLang="zh-CN" dirty="0"/>
          </a:p>
          <a:p>
            <a:pPr marL="457200" indent="-457200">
              <a:buFont typeface="+mj-lt"/>
              <a:buAutoNum type="arabicPeriod"/>
            </a:pPr>
            <a:r>
              <a:rPr lang="zh-CN" altLang="en-US" dirty="0"/>
              <a:t>选择某一研究思路，并考虑解决其中存在的问题。</a:t>
            </a:r>
            <a:r>
              <a:rPr lang="zh-CN" altLang="en-US" b="1" dirty="0">
                <a:solidFill>
                  <a:schemeClr val="accent1"/>
                </a:solidFill>
              </a:rPr>
              <a:t>不求解决所有问题，专注深挖一个点</a:t>
            </a:r>
            <a:r>
              <a:rPr lang="zh-CN" altLang="en-US" dirty="0"/>
              <a:t>。</a:t>
            </a:r>
            <a:endParaRPr lang="en-US" altLang="zh-CN" dirty="0"/>
          </a:p>
          <a:p>
            <a:pPr marL="457200" indent="-457200">
              <a:buFont typeface="+mj-lt"/>
              <a:buAutoNum type="arabicPeriod"/>
            </a:pPr>
            <a:r>
              <a:rPr lang="zh-CN" altLang="en-US" dirty="0"/>
              <a:t>对于</a:t>
            </a:r>
            <a:r>
              <a:rPr lang="zh-CN" altLang="en-US" b="1" dirty="0">
                <a:solidFill>
                  <a:schemeClr val="accent1"/>
                </a:solidFill>
              </a:rPr>
              <a:t>顶刊论文</a:t>
            </a:r>
            <a:r>
              <a:rPr lang="zh-CN" altLang="en-US" dirty="0"/>
              <a:t>，模仿其</a:t>
            </a:r>
            <a:r>
              <a:rPr lang="zh-CN" altLang="en-US" b="1" dirty="0">
                <a:solidFill>
                  <a:schemeClr val="accent1"/>
                </a:solidFill>
              </a:rPr>
              <a:t>写作逻辑、技巧以及设计消融实验的思路</a:t>
            </a:r>
            <a:r>
              <a:rPr lang="zh-CN" altLang="en-US" dirty="0"/>
              <a:t>。</a:t>
            </a:r>
            <a:endParaRPr lang="en-US" altLang="zh-CN" dirty="0"/>
          </a:p>
          <a:p>
            <a:pPr marL="457200" indent="-457200">
              <a:buFont typeface="+mj-lt"/>
              <a:buAutoNum type="arabicPeriod"/>
            </a:pPr>
            <a:r>
              <a:rPr lang="zh-CN" altLang="en-US" b="1" dirty="0">
                <a:solidFill>
                  <a:schemeClr val="accent1"/>
                </a:solidFill>
              </a:rPr>
              <a:t>研究方向相近</a:t>
            </a:r>
            <a:r>
              <a:rPr lang="zh-CN" altLang="en-US" dirty="0"/>
              <a:t>的顶刊顶会论文也可以读一读，有助于</a:t>
            </a:r>
            <a:r>
              <a:rPr lang="zh-CN" altLang="en-US" b="1" dirty="0">
                <a:solidFill>
                  <a:schemeClr val="accent1"/>
                </a:solidFill>
              </a:rPr>
              <a:t>拓宽思维</a:t>
            </a:r>
            <a:r>
              <a:rPr lang="zh-CN" altLang="en-US" dirty="0"/>
              <a:t>。</a:t>
            </a:r>
            <a:endParaRPr lang="en-US" altLang="zh-CN" dirty="0"/>
          </a:p>
          <a:p>
            <a:pPr marL="457200" indent="-457200">
              <a:buFont typeface="+mj-lt"/>
              <a:buAutoNum type="arabicPeriod"/>
            </a:pPr>
            <a:r>
              <a:rPr lang="zh-CN" altLang="en-US" dirty="0"/>
              <a:t>论文阅读要</a:t>
            </a:r>
            <a:r>
              <a:rPr lang="zh-CN" altLang="en-US" b="1" dirty="0">
                <a:solidFill>
                  <a:schemeClr val="accent1"/>
                </a:solidFill>
              </a:rPr>
              <a:t>详略得当</a:t>
            </a:r>
            <a:r>
              <a:rPr lang="zh-CN" altLang="en-US" dirty="0"/>
              <a:t>。</a:t>
            </a:r>
            <a:endParaRPr lang="en-US" altLang="zh-CN" dirty="0"/>
          </a:p>
          <a:p>
            <a:pPr marL="457200" indent="-457200">
              <a:buFont typeface="+mj-lt"/>
              <a:buAutoNum type="arabicPeriod"/>
            </a:pPr>
            <a:r>
              <a:rPr lang="zh-CN" altLang="en-US" dirty="0"/>
              <a:t>要有</a:t>
            </a:r>
            <a:r>
              <a:rPr lang="zh-CN" altLang="en-US" b="1" dirty="0">
                <a:solidFill>
                  <a:schemeClr val="accent1"/>
                </a:solidFill>
              </a:rPr>
              <a:t>目的性</a:t>
            </a:r>
            <a:r>
              <a:rPr lang="zh-CN" altLang="en-US" dirty="0"/>
              <a:t>地挖掘创新点，丰富研究内容。</a:t>
            </a:r>
            <a:endParaRPr lang="en-US" altLang="zh-CN" dirty="0"/>
          </a:p>
          <a:p>
            <a:pPr marL="0" indent="0">
              <a:buNone/>
            </a:pPr>
            <a:r>
              <a:rPr lang="zh-CN" altLang="en-US" b="1" dirty="0">
                <a:solidFill>
                  <a:schemeClr val="accent1"/>
                </a:solidFill>
              </a:rPr>
              <a:t>实验设置：</a:t>
            </a:r>
            <a:endParaRPr lang="en-US" altLang="zh-CN" b="1" dirty="0">
              <a:solidFill>
                <a:schemeClr val="accent1"/>
              </a:solidFill>
            </a:endParaRPr>
          </a:p>
          <a:p>
            <a:pPr marL="457200" indent="-457200">
              <a:buFont typeface="+mj-lt"/>
              <a:buAutoNum type="arabicPeriod"/>
            </a:pPr>
            <a:r>
              <a:rPr lang="zh-CN" altLang="en-US" dirty="0"/>
              <a:t>每一个</a:t>
            </a:r>
            <a:r>
              <a:rPr lang="zh-CN" altLang="en-US" b="1" dirty="0">
                <a:solidFill>
                  <a:schemeClr val="accent1"/>
                </a:solidFill>
              </a:rPr>
              <a:t>消融实验</a:t>
            </a:r>
            <a:r>
              <a:rPr lang="zh-CN" altLang="en-US" dirty="0"/>
              <a:t>要有一个</a:t>
            </a:r>
            <a:r>
              <a:rPr lang="zh-CN" altLang="en-US" b="1" dirty="0">
                <a:solidFill>
                  <a:schemeClr val="accent1"/>
                </a:solidFill>
              </a:rPr>
              <a:t>明确的目的</a:t>
            </a:r>
            <a:r>
              <a:rPr lang="zh-CN" altLang="en-US" dirty="0"/>
              <a:t>（</a:t>
            </a:r>
            <a:r>
              <a:rPr lang="zh-CN" altLang="en-US" b="1" dirty="0">
                <a:solidFill>
                  <a:schemeClr val="accent1"/>
                </a:solidFill>
              </a:rPr>
              <a:t>证明某一模块的有效性</a:t>
            </a:r>
            <a:r>
              <a:rPr lang="zh-CN" altLang="en-US" dirty="0"/>
              <a:t>、</a:t>
            </a:r>
            <a:r>
              <a:rPr lang="zh-CN" altLang="en-US" b="1" dirty="0">
                <a:solidFill>
                  <a:schemeClr val="accent1"/>
                </a:solidFill>
              </a:rPr>
              <a:t>选择最佳参数值</a:t>
            </a:r>
            <a:r>
              <a:rPr lang="zh-CN" altLang="en-US" dirty="0"/>
              <a:t>等）。</a:t>
            </a:r>
            <a:endParaRPr lang="en-US" altLang="zh-CN" dirty="0"/>
          </a:p>
          <a:p>
            <a:pPr marL="457200" indent="-457200">
              <a:buFont typeface="+mj-lt"/>
              <a:buAutoNum type="arabicPeriod"/>
            </a:pPr>
            <a:r>
              <a:rPr lang="zh-CN" altLang="en-US" dirty="0"/>
              <a:t>与</a:t>
            </a:r>
            <a:r>
              <a:rPr lang="zh-CN" altLang="en-US" b="1" dirty="0">
                <a:solidFill>
                  <a:schemeClr val="accent1"/>
                </a:solidFill>
              </a:rPr>
              <a:t>最新方法</a:t>
            </a:r>
            <a:r>
              <a:rPr lang="zh-CN" altLang="en-US" dirty="0"/>
              <a:t>对比（</a:t>
            </a:r>
            <a:r>
              <a:rPr lang="zh-CN" altLang="en-US" b="1" dirty="0">
                <a:solidFill>
                  <a:schemeClr val="accent1"/>
                </a:solidFill>
              </a:rPr>
              <a:t>性能</a:t>
            </a:r>
            <a:r>
              <a:rPr lang="zh-CN" altLang="en-US" dirty="0"/>
              <a:t>、</a:t>
            </a:r>
            <a:r>
              <a:rPr lang="zh-CN" altLang="en-US" b="1" dirty="0">
                <a:solidFill>
                  <a:schemeClr val="accent1"/>
                </a:solidFill>
              </a:rPr>
              <a:t>时间复杂度</a:t>
            </a:r>
            <a:r>
              <a:rPr lang="zh-CN" altLang="en-US" dirty="0"/>
              <a:t>、</a:t>
            </a:r>
            <a:r>
              <a:rPr lang="zh-CN" altLang="en-US" b="1" dirty="0">
                <a:solidFill>
                  <a:schemeClr val="accent1"/>
                </a:solidFill>
              </a:rPr>
              <a:t>空间复杂度</a:t>
            </a:r>
            <a:r>
              <a:rPr lang="zh-CN" altLang="en-US" dirty="0"/>
              <a:t>等）。</a:t>
            </a:r>
            <a:endParaRPr lang="en-US" altLang="zh-CN" dirty="0"/>
          </a:p>
          <a:p>
            <a:pPr marL="457200" indent="-457200">
              <a:buFont typeface="+mj-lt"/>
              <a:buAutoNum type="arabicPeriod"/>
            </a:pPr>
            <a:r>
              <a:rPr lang="zh-CN" altLang="en-US" b="1" dirty="0">
                <a:solidFill>
                  <a:schemeClr val="accent1"/>
                </a:solidFill>
              </a:rPr>
              <a:t>图像</a:t>
            </a:r>
            <a:r>
              <a:rPr lang="zh-CN" altLang="en-US" dirty="0"/>
              <a:t>和</a:t>
            </a:r>
            <a:r>
              <a:rPr lang="zh-CN" altLang="en-US" b="1" dirty="0">
                <a:solidFill>
                  <a:schemeClr val="accent1"/>
                </a:solidFill>
              </a:rPr>
              <a:t>表格</a:t>
            </a:r>
            <a:r>
              <a:rPr lang="zh-CN" altLang="en-US" dirty="0"/>
              <a:t>都要使用。</a:t>
            </a:r>
            <a:endParaRPr lang="en-US" altLang="zh-CN" dirty="0"/>
          </a:p>
          <a:p>
            <a:pPr marL="457200" indent="-457200">
              <a:buFont typeface="+mj-lt"/>
              <a:buAutoNum type="arabicPeriod"/>
            </a:pPr>
            <a:r>
              <a:rPr lang="zh-CN" altLang="en-US" dirty="0"/>
              <a:t>论文中所描述的方法的优点，需要</a:t>
            </a:r>
            <a:r>
              <a:rPr lang="zh-CN" altLang="en-US" b="1" dirty="0">
                <a:solidFill>
                  <a:schemeClr val="accent1"/>
                </a:solidFill>
              </a:rPr>
              <a:t>通过实验去一一论证，且实验结果的分析要饱满。</a:t>
            </a:r>
            <a:endParaRPr lang="en-US" altLang="zh-CN" dirty="0"/>
          </a:p>
          <a:p>
            <a:pPr marL="0" indent="0">
              <a:buNone/>
            </a:pPr>
            <a:endParaRPr lang="en-US" altLang="zh-CN" dirty="0"/>
          </a:p>
          <a:p>
            <a:pPr marL="457200" indent="-457200">
              <a:buFont typeface="+mj-lt"/>
              <a:buAutoNum type="arabicPeriod"/>
            </a:pPr>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dirty="0"/>
          </a:p>
          <a:p>
            <a:pPr marL="0" indent="0">
              <a:buNone/>
            </a:pPr>
            <a:endParaRPr lang="zh-CN" altLang="en-US" dirty="0"/>
          </a:p>
        </p:txBody>
      </p:sp>
      <p:sp>
        <p:nvSpPr>
          <p:cNvPr id="4" name="日期占位符 3">
            <a:extLst>
              <a:ext uri="{FF2B5EF4-FFF2-40B4-BE49-F238E27FC236}">
                <a16:creationId xmlns:a16="http://schemas.microsoft.com/office/drawing/2014/main" id="{818DB23C-3ED6-491D-92DE-BC68D81603E7}"/>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981E643F-0531-45C6-A795-E05A81C7C791}"/>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6AD9C92E-2826-40FE-A1D6-A1BB617AE239}"/>
              </a:ext>
            </a:extLst>
          </p:cNvPr>
          <p:cNvSpPr>
            <a:spLocks noGrp="1"/>
          </p:cNvSpPr>
          <p:nvPr>
            <p:ph type="sldNum" sz="quarter" idx="12"/>
          </p:nvPr>
        </p:nvSpPr>
        <p:spPr/>
        <p:txBody>
          <a:bodyPr/>
          <a:lstStyle/>
          <a:p>
            <a:fld id="{CF856BB3-76D9-4B5D-995C-68FA1768510B}" type="slidenum">
              <a:rPr lang="en-US" altLang="zh-CN" smtClean="0"/>
              <a:pPr/>
              <a:t>16</a:t>
            </a:fld>
            <a:endParaRPr lang="en-US" altLang="zh-CN"/>
          </a:p>
        </p:txBody>
      </p:sp>
    </p:spTree>
    <p:extLst>
      <p:ext uri="{BB962C8B-B14F-4D97-AF65-F5344CB8AC3E}">
        <p14:creationId xmlns:p14="http://schemas.microsoft.com/office/powerpoint/2010/main" val="273561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lstStyle/>
          <a:p>
            <a:r>
              <a:rPr lang="zh-CN" altLang="en-US" b="1" dirty="0"/>
              <a:t>主要内容</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rmAutofit/>
          </a:bodyPr>
          <a:lstStyle/>
          <a:p>
            <a:pPr>
              <a:lnSpc>
                <a:spcPct val="150000"/>
              </a:lnSpc>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第一部分：个人简介</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第二部分：研究方向</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第三部分：工作介绍</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第四部分：总结</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2</a:t>
            </a:fld>
            <a:endParaRPr lang="en-US" altLang="zh-CN"/>
          </a:p>
        </p:txBody>
      </p:sp>
    </p:spTree>
    <p:extLst>
      <p:ext uri="{BB962C8B-B14F-4D97-AF65-F5344CB8AC3E}">
        <p14:creationId xmlns:p14="http://schemas.microsoft.com/office/powerpoint/2010/main" val="216903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lstStyle/>
          <a:p>
            <a:r>
              <a:rPr lang="en-US" altLang="zh-CN" b="1" dirty="0"/>
              <a:t>1</a:t>
            </a:r>
            <a:r>
              <a:rPr lang="zh-CN" altLang="en-US" b="1" dirty="0"/>
              <a:t>个人简介</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lstStyle/>
          <a:p>
            <a:pPr>
              <a:lnSpc>
                <a:spcPct val="150000"/>
              </a:lnSpc>
            </a:pPr>
            <a:r>
              <a:rPr lang="zh-CN" altLang="en-US" dirty="0">
                <a:latin typeface="Times New Roman" panose="02020603050405020304" pitchFamily="18" charset="0"/>
                <a:cs typeface="Times New Roman" panose="02020603050405020304" pitchFamily="18" charset="0"/>
              </a:rPr>
              <a:t>研究方向</a:t>
            </a:r>
            <a:r>
              <a:rPr lang="en-US" altLang="zh-CN"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：机器学习、深度学习和人体行为识别</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dirty="0">
                <a:latin typeface="Times New Roman" panose="02020603050405020304" pitchFamily="18" charset="0"/>
                <a:cs typeface="Times New Roman" panose="02020603050405020304" pitchFamily="18" charset="0"/>
              </a:rPr>
              <a:t>研究方向</a:t>
            </a:r>
            <a:r>
              <a:rPr lang="en-US" altLang="zh-CN" dirty="0">
                <a:latin typeface="Times New Roman" panose="02020603050405020304" pitchFamily="18" charset="0"/>
                <a:cs typeface="Times New Roman" panose="02020603050405020304" pitchFamily="18" charset="0"/>
              </a:rPr>
              <a:t>2</a:t>
            </a:r>
            <a:r>
              <a:rPr lang="zh-CN" altLang="en-US" dirty="0">
                <a:latin typeface="Times New Roman" panose="02020603050405020304" pitchFamily="18" charset="0"/>
                <a:cs typeface="Times New Roman" panose="02020603050405020304" pitchFamily="18" charset="0"/>
              </a:rPr>
              <a:t>：半监督学习和目标检测</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dirty="0">
                <a:latin typeface="Times New Roman" panose="02020603050405020304" pitchFamily="18" charset="0"/>
                <a:cs typeface="Times New Roman" panose="02020603050405020304" pitchFamily="18" charset="0"/>
              </a:rPr>
              <a:t>个人网站：</a:t>
            </a:r>
            <a:r>
              <a:rPr lang="en-US" altLang="zh-CN" dirty="0">
                <a:latin typeface="Times New Roman" panose="02020603050405020304" pitchFamily="18" charset="0"/>
                <a:cs typeface="Times New Roman" panose="02020603050405020304" pitchFamily="18" charset="0"/>
                <a:hlinkClick r:id="rId2"/>
              </a:rPr>
              <a:t>https://renfun.github.io/</a:t>
            </a:r>
            <a:endParaRPr lang="en-US" altLang="zh-CN" dirty="0">
              <a:latin typeface="Times New Roman" panose="02020603050405020304" pitchFamily="18" charset="0"/>
              <a:cs typeface="Times New Roman" panose="02020603050405020304" pitchFamily="18" charset="0"/>
            </a:endParaRPr>
          </a:p>
          <a:p>
            <a:r>
              <a:rPr lang="zh-CN" altLang="en-US" dirty="0"/>
              <a:t>论文：</a:t>
            </a:r>
            <a:endParaRPr lang="en-US" altLang="zh-CN" dirty="0"/>
          </a:p>
          <a:p>
            <a:pPr marL="914400" lvl="1" indent="-457200">
              <a:buFont typeface="+mj-lt"/>
              <a:buAutoNum type="arabicPeriod"/>
            </a:pPr>
            <a:r>
              <a:rPr lang="en-US" altLang="zh-CN" sz="2000" b="1" dirty="0">
                <a:latin typeface="Times New Roman" panose="02020603050405020304" pitchFamily="18" charset="0"/>
                <a:cs typeface="Times New Roman" panose="02020603050405020304" pitchFamily="18" charset="0"/>
              </a:rPr>
              <a:t>Fang Ren</a:t>
            </a:r>
            <a:r>
              <a:rPr lang="en-US" altLang="zh-CN" sz="2000" dirty="0">
                <a:latin typeface="Times New Roman" panose="02020603050405020304" pitchFamily="18" charset="0"/>
                <a:cs typeface="Times New Roman" panose="02020603050405020304" pitchFamily="18" charset="0"/>
              </a:rPr>
              <a:t>, Chao Tang, Anyang Tong, Wenjian Wang, “Skeleton-Based Human Action Recognition by Fusing Attention Based Three-stream Convolutional Neural Network and SVM”, Multimedia Tools and Applications (</a:t>
            </a:r>
            <a:r>
              <a:rPr lang="en-US" altLang="zh-CN" sz="2000" b="1" dirty="0">
                <a:latin typeface="Times New Roman" panose="02020603050405020304" pitchFamily="18" charset="0"/>
                <a:cs typeface="Times New Roman" panose="02020603050405020304" pitchFamily="18" charset="0"/>
              </a:rPr>
              <a:t>SCI</a:t>
            </a:r>
            <a:r>
              <a:rPr lang="zh-CN" altLang="en-US" sz="2000" b="1" dirty="0">
                <a:latin typeface="Times New Roman" panose="02020603050405020304" pitchFamily="18" charset="0"/>
                <a:cs typeface="Times New Roman" panose="02020603050405020304" pitchFamily="18" charset="0"/>
              </a:rPr>
              <a:t>收录</a:t>
            </a:r>
            <a:r>
              <a:rPr lang="en-US" altLang="zh-CN" sz="2000" b="1" dirty="0">
                <a:latin typeface="Times New Roman" panose="02020603050405020304" pitchFamily="18" charset="0"/>
                <a:cs typeface="Times New Roman" panose="02020603050405020304" pitchFamily="18" charset="0"/>
              </a:rPr>
              <a:t>, JCR Q2,</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CCF C</a:t>
            </a:r>
            <a:r>
              <a:rPr lang="zh-CN" altLang="en-US" sz="2000" b="1" dirty="0">
                <a:latin typeface="Times New Roman" panose="02020603050405020304" pitchFamily="18" charset="0"/>
                <a:cs typeface="Times New Roman" panose="02020603050405020304" pitchFamily="18" charset="0"/>
              </a:rPr>
              <a:t>类国际期刊</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在线出版</a:t>
            </a:r>
            <a:r>
              <a:rPr lang="en-US" altLang="zh-CN" sz="2000" b="1" dirty="0">
                <a:latin typeface="Times New Roman" panose="02020603050405020304" pitchFamily="18" charset="0"/>
                <a:cs typeface="Times New Roman" panose="02020603050405020304" pitchFamily="18" charset="0"/>
              </a:rPr>
              <a:t>)</a:t>
            </a: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3</a:t>
            </a:fld>
            <a:endParaRPr lang="en-US" altLang="zh-CN"/>
          </a:p>
        </p:txBody>
      </p:sp>
      <p:pic>
        <p:nvPicPr>
          <p:cNvPr id="8" name="图片 7">
            <a:extLst>
              <a:ext uri="{FF2B5EF4-FFF2-40B4-BE49-F238E27FC236}">
                <a16:creationId xmlns:a16="http://schemas.microsoft.com/office/drawing/2014/main" id="{5BC96EC8-5316-7A2B-2017-12AAEE911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483" y="1237090"/>
            <a:ext cx="4462105" cy="5615233"/>
          </a:xfrm>
          <a:prstGeom prst="rect">
            <a:avLst/>
          </a:prstGeom>
        </p:spPr>
      </p:pic>
    </p:spTree>
    <p:extLst>
      <p:ext uri="{BB962C8B-B14F-4D97-AF65-F5344CB8AC3E}">
        <p14:creationId xmlns:p14="http://schemas.microsoft.com/office/powerpoint/2010/main" val="38374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lstStyle/>
          <a:p>
            <a:r>
              <a:rPr lang="en-US" altLang="zh-CN" b="1" dirty="0"/>
              <a:t>2</a:t>
            </a:r>
            <a:r>
              <a:rPr lang="zh-CN" altLang="en-US" b="1" dirty="0"/>
              <a:t>研究方向</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Autofit/>
          </a:bodyPr>
          <a:lstStyle/>
          <a:p>
            <a:pPr marL="0" indent="0" algn="just">
              <a:lnSpc>
                <a:spcPct val="150000"/>
              </a:lnSpc>
              <a:buNone/>
            </a:pPr>
            <a:r>
              <a:rPr lang="zh-CN" altLang="en-US" b="1" dirty="0">
                <a:solidFill>
                  <a:schemeClr val="accent1"/>
                </a:solidFill>
              </a:rPr>
              <a:t>人体行为识别</a:t>
            </a:r>
            <a:r>
              <a:rPr lang="zh-CN" altLang="en-US" dirty="0"/>
              <a:t>是计算机视觉领域的热门研究方向，传统的行为识别是基于</a:t>
            </a:r>
            <a:r>
              <a:rPr lang="en-US" altLang="zh-CN" b="1" dirty="0">
                <a:solidFill>
                  <a:schemeClr val="accent1"/>
                </a:solidFill>
                <a:latin typeface="Times New Roman" panose="02020603050405020304" pitchFamily="18" charset="0"/>
                <a:cs typeface="Times New Roman" panose="02020603050405020304" pitchFamily="18" charset="0"/>
              </a:rPr>
              <a:t>RGB</a:t>
            </a:r>
            <a:r>
              <a:rPr lang="zh-CN" altLang="en-US" b="1" dirty="0">
                <a:solidFill>
                  <a:schemeClr val="accent1"/>
                </a:solidFill>
              </a:rPr>
              <a:t>图像（视频）</a:t>
            </a:r>
            <a:r>
              <a:rPr lang="zh-CN" altLang="en-US" dirty="0"/>
              <a:t>展开的。</a:t>
            </a:r>
            <a:r>
              <a:rPr lang="zh-CN" altLang="en-US" b="1" dirty="0">
                <a:solidFill>
                  <a:schemeClr val="accent1"/>
                </a:solidFill>
              </a:rPr>
              <a:t>有监督的人体行为识别</a:t>
            </a:r>
            <a:r>
              <a:rPr lang="zh-CN" altLang="en-US" dirty="0"/>
              <a:t>是通过学习有标签数据的特征，然后根据特征对行为的类别进行预测。随着传感器技术的发展，</a:t>
            </a:r>
            <a:r>
              <a:rPr lang="zh-CN" altLang="en-US" b="1" dirty="0">
                <a:solidFill>
                  <a:schemeClr val="accent1"/>
                </a:solidFill>
              </a:rPr>
              <a:t>骨架图</a:t>
            </a:r>
            <a:r>
              <a:rPr lang="zh-CN" altLang="en-US" dirty="0"/>
              <a:t>、</a:t>
            </a:r>
            <a:r>
              <a:rPr lang="zh-CN" altLang="en-US" b="1" dirty="0">
                <a:solidFill>
                  <a:schemeClr val="accent1"/>
                </a:solidFill>
              </a:rPr>
              <a:t>深度图</a:t>
            </a:r>
            <a:r>
              <a:rPr lang="zh-CN" altLang="en-US" dirty="0"/>
              <a:t>、</a:t>
            </a:r>
            <a:r>
              <a:rPr lang="zh-CN" altLang="en-US" b="1" dirty="0">
                <a:solidFill>
                  <a:schemeClr val="accent1"/>
                </a:solidFill>
              </a:rPr>
              <a:t>红外图</a:t>
            </a:r>
            <a:r>
              <a:rPr lang="zh-CN" altLang="en-US" dirty="0"/>
              <a:t>以及</a:t>
            </a:r>
            <a:r>
              <a:rPr lang="en-US" altLang="zh-CN" b="1" dirty="0">
                <a:solidFill>
                  <a:schemeClr val="accent1"/>
                </a:solidFill>
                <a:latin typeface="Times New Roman" panose="02020603050405020304" pitchFamily="18" charset="0"/>
                <a:cs typeface="Times New Roman" panose="02020603050405020304" pitchFamily="18" charset="0"/>
              </a:rPr>
              <a:t>3D</a:t>
            </a:r>
            <a:r>
              <a:rPr lang="zh-CN" altLang="en-US" b="1" dirty="0">
                <a:solidFill>
                  <a:schemeClr val="accent1"/>
                </a:solidFill>
              </a:rPr>
              <a:t>点云</a:t>
            </a:r>
            <a:r>
              <a:rPr lang="zh-CN" altLang="en-US" dirty="0"/>
              <a:t>等形式的数据受到越来越多研究人员的关注。</a:t>
            </a:r>
            <a:endParaRPr lang="en-US" altLang="zh-CN" dirty="0"/>
          </a:p>
          <a:p>
            <a:pPr marL="0" indent="0" algn="just">
              <a:lnSpc>
                <a:spcPct val="150000"/>
              </a:lnSpc>
              <a:buNone/>
            </a:pPr>
            <a:endParaRPr lang="en-US" altLang="zh-CN" dirty="0"/>
          </a:p>
          <a:p>
            <a:pPr marL="0" indent="0" algn="just">
              <a:lnSpc>
                <a:spcPct val="150000"/>
              </a:lnSpc>
              <a:buNone/>
            </a:pPr>
            <a:endParaRPr lang="en-US" altLang="zh-CN" dirty="0"/>
          </a:p>
          <a:p>
            <a:pPr marL="0" indent="0" algn="just">
              <a:lnSpc>
                <a:spcPct val="150000"/>
              </a:lnSpc>
              <a:buNone/>
            </a:pPr>
            <a:endParaRPr lang="en-US" altLang="zh-CN" dirty="0"/>
          </a:p>
          <a:p>
            <a:pPr marL="0" indent="0" algn="ctr">
              <a:lnSpc>
                <a:spcPct val="150000"/>
              </a:lnSpc>
              <a:buNone/>
            </a:pPr>
            <a:endParaRPr lang="en-US" altLang="zh-CN" dirty="0"/>
          </a:p>
          <a:p>
            <a:pPr marL="0" indent="0" algn="ctr">
              <a:lnSpc>
                <a:spcPct val="150000"/>
              </a:lnSpc>
              <a:buNone/>
            </a:pPr>
            <a:r>
              <a:rPr lang="zh-CN" altLang="en-US" dirty="0"/>
              <a:t>图</a:t>
            </a:r>
            <a:r>
              <a:rPr lang="en-US" altLang="zh-CN" dirty="0"/>
              <a:t>1. </a:t>
            </a:r>
            <a:r>
              <a:rPr lang="zh-CN" altLang="en-US" dirty="0"/>
              <a:t>不同数据形式的展示</a:t>
            </a:r>
            <a:endParaRPr lang="en-US" altLang="zh-CN" dirty="0"/>
          </a:p>
          <a:p>
            <a:pPr marL="0" indent="0" algn="just">
              <a:lnSpc>
                <a:spcPct val="150000"/>
              </a:lnSpc>
              <a:buNone/>
            </a:pPr>
            <a:endParaRPr lang="en-US" altLang="zh-CN" dirty="0"/>
          </a:p>
          <a:p>
            <a:pPr marL="0" indent="0" algn="just">
              <a:lnSpc>
                <a:spcPct val="150000"/>
              </a:lnSpc>
              <a:buNone/>
            </a:pPr>
            <a:endParaRPr lang="en-US" altLang="zh-CN" dirty="0"/>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5/30/2023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4</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pic>
        <p:nvPicPr>
          <p:cNvPr id="13" name="图片 12">
            <a:extLst>
              <a:ext uri="{FF2B5EF4-FFF2-40B4-BE49-F238E27FC236}">
                <a16:creationId xmlns:a16="http://schemas.microsoft.com/office/drawing/2014/main" id="{782F2040-AC1E-E962-C134-CD1AEF097CB6}"/>
              </a:ext>
            </a:extLst>
          </p:cNvPr>
          <p:cNvPicPr>
            <a:picLocks noChangeAspect="1"/>
          </p:cNvPicPr>
          <p:nvPr/>
        </p:nvPicPr>
        <p:blipFill>
          <a:blip r:embed="rId2"/>
          <a:stretch>
            <a:fillRect/>
          </a:stretch>
        </p:blipFill>
        <p:spPr>
          <a:xfrm>
            <a:off x="727427" y="3080557"/>
            <a:ext cx="8977458" cy="1884916"/>
          </a:xfrm>
          <a:prstGeom prst="rect">
            <a:avLst/>
          </a:prstGeom>
        </p:spPr>
      </p:pic>
      <p:pic>
        <p:nvPicPr>
          <p:cNvPr id="17" name="图片 16">
            <a:extLst>
              <a:ext uri="{FF2B5EF4-FFF2-40B4-BE49-F238E27FC236}">
                <a16:creationId xmlns:a16="http://schemas.microsoft.com/office/drawing/2014/main" id="{CDD39245-A0C5-A558-F76A-D7006EC3E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181" y="3071675"/>
            <a:ext cx="1985705" cy="1884916"/>
          </a:xfrm>
          <a:prstGeom prst="rect">
            <a:avLst/>
          </a:prstGeom>
        </p:spPr>
      </p:pic>
      <p:sp>
        <p:nvSpPr>
          <p:cNvPr id="5" name="文本框 4">
            <a:extLst>
              <a:ext uri="{FF2B5EF4-FFF2-40B4-BE49-F238E27FC236}">
                <a16:creationId xmlns:a16="http://schemas.microsoft.com/office/drawing/2014/main" id="{0D128937-9D2F-22BF-83A9-6A0D56E55E39}"/>
              </a:ext>
            </a:extLst>
          </p:cNvPr>
          <p:cNvSpPr txBox="1"/>
          <p:nvPr/>
        </p:nvSpPr>
        <p:spPr>
          <a:xfrm>
            <a:off x="1158059" y="4974341"/>
            <a:ext cx="1142623"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(a)  RGB </a:t>
            </a:r>
            <a:endParaRPr lang="zh-CN" altLang="en-US" sz="20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724A0FEF-637F-AD3F-FDFD-EF787EEF1C37}"/>
              </a:ext>
            </a:extLst>
          </p:cNvPr>
          <p:cNvSpPr txBox="1"/>
          <p:nvPr/>
        </p:nvSpPr>
        <p:spPr>
          <a:xfrm>
            <a:off x="3245796" y="4975824"/>
            <a:ext cx="1607288"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(b)  Skeleton </a:t>
            </a:r>
            <a:endParaRPr lang="zh-CN" altLang="en-US" sz="20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2E535355-52B4-7186-B8D6-4B0C7E823C24}"/>
              </a:ext>
            </a:extLst>
          </p:cNvPr>
          <p:cNvSpPr txBox="1"/>
          <p:nvPr/>
        </p:nvSpPr>
        <p:spPr>
          <a:xfrm>
            <a:off x="7862192" y="4975819"/>
            <a:ext cx="1589614"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(d) Infrared </a:t>
            </a:r>
            <a:endParaRPr lang="zh-CN" altLang="en-US" sz="20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74AFF490-B46F-DECF-D4FB-575DD0602996}"/>
              </a:ext>
            </a:extLst>
          </p:cNvPr>
          <p:cNvSpPr txBox="1"/>
          <p:nvPr/>
        </p:nvSpPr>
        <p:spPr>
          <a:xfrm>
            <a:off x="5573226" y="4968421"/>
            <a:ext cx="1589614"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(c) Depth </a:t>
            </a:r>
            <a:endParaRPr lang="zh-CN" altLang="en-US" sz="20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5CBEEFBF-3060-7E8D-BA4A-46830ACD59EE}"/>
              </a:ext>
            </a:extLst>
          </p:cNvPr>
          <p:cNvSpPr txBox="1"/>
          <p:nvPr/>
        </p:nvSpPr>
        <p:spPr>
          <a:xfrm>
            <a:off x="9966206" y="4966941"/>
            <a:ext cx="1841094"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(e) Point Cloud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91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lstStyle/>
          <a:p>
            <a:r>
              <a:rPr lang="en-US" altLang="zh-CN" b="1" dirty="0"/>
              <a:t>2</a:t>
            </a:r>
            <a:r>
              <a:rPr lang="zh-CN" altLang="en-US" b="1" dirty="0"/>
              <a:t>研究方向</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rmAutofit/>
          </a:bodyPr>
          <a:lstStyle/>
          <a:p>
            <a:pPr marL="0" indent="0" algn="just">
              <a:lnSpc>
                <a:spcPct val="150000"/>
              </a:lnSpc>
              <a:buNone/>
            </a:pPr>
            <a:r>
              <a:rPr lang="zh-CN" altLang="en-US" dirty="0"/>
              <a:t>骨架人体行为识别：人体结构信息由骨架关节点表示，人体的某一动作可以看成骨架关节点在空间和时间两个维度上的运动。通过提取人体骨架关节点的时间和空间特征以完成动作类别的预测。</a:t>
            </a:r>
            <a:endParaRPr lang="en-US" altLang="zh-CN" dirty="0"/>
          </a:p>
          <a:p>
            <a:pPr marL="0" indent="0" algn="just">
              <a:lnSpc>
                <a:spcPct val="150000"/>
              </a:lnSpc>
              <a:buNone/>
            </a:pPr>
            <a:r>
              <a:rPr lang="zh-CN" altLang="en-US" dirty="0"/>
              <a:t>骨架数据的优点：</a:t>
            </a:r>
            <a:endParaRPr lang="en-US" altLang="zh-CN" dirty="0"/>
          </a:p>
          <a:p>
            <a:pPr algn="just">
              <a:lnSpc>
                <a:spcPct val="150000"/>
              </a:lnSpc>
            </a:pPr>
            <a:r>
              <a:rPr lang="zh-CN" altLang="en-US" b="1" dirty="0">
                <a:solidFill>
                  <a:schemeClr val="accent1"/>
                </a:solidFill>
              </a:rPr>
              <a:t>包含人体结构信息</a:t>
            </a:r>
            <a:endParaRPr lang="en-US" altLang="zh-CN" b="1" dirty="0">
              <a:solidFill>
                <a:schemeClr val="accent1"/>
              </a:solidFill>
            </a:endParaRPr>
          </a:p>
          <a:p>
            <a:pPr algn="just">
              <a:lnSpc>
                <a:spcPct val="150000"/>
              </a:lnSpc>
            </a:pPr>
            <a:r>
              <a:rPr lang="zh-CN" altLang="en-US" b="1" dirty="0">
                <a:solidFill>
                  <a:schemeClr val="accent1"/>
                </a:solidFill>
              </a:rPr>
              <a:t>数据量小，语义高</a:t>
            </a:r>
            <a:endParaRPr lang="en-US" altLang="zh-CN" dirty="0"/>
          </a:p>
          <a:p>
            <a:pPr algn="just">
              <a:lnSpc>
                <a:spcPct val="150000"/>
              </a:lnSpc>
            </a:pPr>
            <a:r>
              <a:rPr lang="zh-CN" altLang="en-US" b="1" dirty="0">
                <a:solidFill>
                  <a:schemeClr val="accent1"/>
                </a:solidFill>
              </a:rPr>
              <a:t>对于复杂背景、光照等外部干扰因素具有强大的适应性</a:t>
            </a:r>
            <a:endParaRPr lang="en-US" altLang="zh-CN" b="1" dirty="0">
              <a:solidFill>
                <a:schemeClr val="accent1"/>
              </a:solidFill>
            </a:endParaRPr>
          </a:p>
          <a:p>
            <a:pPr algn="just">
              <a:lnSpc>
                <a:spcPct val="150000"/>
              </a:lnSpc>
            </a:pPr>
            <a:endParaRPr lang="en-US" altLang="zh-CN" dirty="0"/>
          </a:p>
          <a:p>
            <a:pPr marL="0" indent="0" algn="just">
              <a:lnSpc>
                <a:spcPct val="150000"/>
              </a:lnSpc>
              <a:buNone/>
            </a:pPr>
            <a:endParaRPr lang="zh-CN" altLang="en-US" dirty="0"/>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5/30/2023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5</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spTree>
    <p:extLst>
      <p:ext uri="{BB962C8B-B14F-4D97-AF65-F5344CB8AC3E}">
        <p14:creationId xmlns:p14="http://schemas.microsoft.com/office/powerpoint/2010/main" val="29108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lstStyle/>
          <a:p>
            <a:r>
              <a:rPr lang="en-US" altLang="zh-CN" b="1" dirty="0"/>
              <a:t>2</a:t>
            </a:r>
            <a:r>
              <a:rPr lang="zh-CN" altLang="en-US" b="1" dirty="0"/>
              <a:t>研究方向</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rmAutofit/>
          </a:bodyPr>
          <a:lstStyle/>
          <a:p>
            <a:pPr marL="0" indent="0">
              <a:lnSpc>
                <a:spcPct val="150000"/>
              </a:lnSpc>
              <a:buNone/>
            </a:pPr>
            <a:r>
              <a:rPr lang="zh-CN" altLang="en-US" dirty="0"/>
              <a:t>骨架人体行为识别方向的主要方法：</a:t>
            </a:r>
            <a:endParaRPr lang="en-US" altLang="zh-CN" dirty="0"/>
          </a:p>
          <a:p>
            <a:pPr>
              <a:lnSpc>
                <a:spcPct val="150000"/>
              </a:lnSpc>
            </a:pPr>
            <a:r>
              <a:rPr lang="zh-CN" altLang="en-US" dirty="0">
                <a:latin typeface="Times New Roman" panose="02020603050405020304" pitchFamily="18" charset="0"/>
                <a:cs typeface="Times New Roman" panose="02020603050405020304" pitchFamily="18" charset="0"/>
              </a:rPr>
              <a:t>基于卷积神经网络（</a:t>
            </a:r>
            <a:r>
              <a:rPr lang="en-US" altLang="zh-CN" dirty="0">
                <a:effectLst/>
                <a:latin typeface="Times New Roman" panose="02020603050405020304" pitchFamily="18" charset="0"/>
                <a:cs typeface="Times New Roman" panose="02020603050405020304" pitchFamily="18" charset="0"/>
              </a:rPr>
              <a:t>Convolutional</a:t>
            </a:r>
            <a:r>
              <a:rPr lang="en-US" altLang="zh-CN" dirty="0">
                <a:latin typeface="Times New Roman" panose="02020603050405020304" pitchFamily="18" charset="0"/>
                <a:cs typeface="Times New Roman" panose="02020603050405020304" pitchFamily="18" charset="0"/>
              </a:rPr>
              <a:t> </a:t>
            </a:r>
            <a:r>
              <a:rPr lang="en-US" altLang="zh-CN" dirty="0">
                <a:effectLst/>
                <a:latin typeface="Times New Roman" panose="02020603050405020304" pitchFamily="18" charset="0"/>
                <a:cs typeface="Times New Roman" panose="02020603050405020304" pitchFamily="18" charset="0"/>
              </a:rPr>
              <a:t>Neural Network</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a:t>
            </a:r>
            <a:r>
              <a:rPr lang="en-US" altLang="zh-CN" dirty="0">
                <a:effectLst/>
                <a:latin typeface="Times New Roman" panose="02020603050405020304" pitchFamily="18" charset="0"/>
                <a:cs typeface="Times New Roman" panose="02020603050405020304" pitchFamily="18" charset="0"/>
              </a:rPr>
              <a:t>CNN</a:t>
            </a:r>
            <a:r>
              <a:rPr lang="zh-CN" altLang="en-US" dirty="0">
                <a:effectLst/>
                <a:latin typeface="Times New Roman" panose="02020603050405020304" pitchFamily="18" charset="0"/>
                <a:cs typeface="Times New Roman" panose="02020603050405020304" pitchFamily="18" charset="0"/>
              </a:rPr>
              <a:t>）</a:t>
            </a:r>
            <a:endParaRPr lang="en-US" altLang="zh-CN" dirty="0">
              <a:effectLst/>
              <a:latin typeface="Times New Roman" panose="02020603050405020304" pitchFamily="18" charset="0"/>
              <a:cs typeface="Times New Roman" panose="02020603050405020304" pitchFamily="18" charset="0"/>
            </a:endParaRPr>
          </a:p>
          <a:p>
            <a:pPr>
              <a:lnSpc>
                <a:spcPct val="150000"/>
              </a:lnSpc>
            </a:pPr>
            <a:r>
              <a:rPr lang="zh-CN" altLang="en-US" dirty="0">
                <a:effectLst/>
                <a:latin typeface="Times New Roman" panose="02020603050405020304" pitchFamily="18" charset="0"/>
                <a:cs typeface="Times New Roman" panose="02020603050405020304" pitchFamily="18" charset="0"/>
              </a:rPr>
              <a:t>基于循环神经网络</a:t>
            </a:r>
            <a:r>
              <a:rPr lang="zh-CN" altLang="en-US" dirty="0">
                <a:latin typeface="Times New Roman" panose="02020603050405020304" pitchFamily="18" charset="0"/>
                <a:cs typeface="Times New Roman" panose="02020603050405020304" pitchFamily="18" charset="0"/>
              </a:rPr>
              <a:t>（</a:t>
            </a:r>
            <a:r>
              <a:rPr lang="en-US" altLang="zh-CN" dirty="0">
                <a:effectLst/>
                <a:latin typeface="Times New Roman" panose="02020603050405020304" pitchFamily="18" charset="0"/>
                <a:cs typeface="Times New Roman" panose="02020603050405020304" pitchFamily="18" charset="0"/>
              </a:rPr>
              <a:t>Recurrent Neural Network</a:t>
            </a:r>
            <a:r>
              <a:rPr lang="zh-CN" altLang="en-US" dirty="0">
                <a:effectLst/>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r>
              <a:rPr lang="en-US" altLang="zh-CN" dirty="0">
                <a:effectLst/>
                <a:latin typeface="Times New Roman" panose="02020603050405020304" pitchFamily="18" charset="0"/>
                <a:cs typeface="Times New Roman" panose="02020603050405020304" pitchFamily="18" charset="0"/>
              </a:rPr>
              <a:t>RNN</a:t>
            </a:r>
            <a:r>
              <a:rPr lang="zh-CN" altLang="en-US" dirty="0">
                <a:effectLst/>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dirty="0">
                <a:latin typeface="Times New Roman" panose="02020603050405020304" pitchFamily="18" charset="0"/>
                <a:cs typeface="Times New Roman" panose="02020603050405020304" pitchFamily="18" charset="0"/>
              </a:rPr>
              <a:t>基于图卷积神经网络（</a:t>
            </a:r>
            <a:r>
              <a:rPr lang="en-US" altLang="zh-CN" dirty="0">
                <a:effectLst/>
                <a:latin typeface="Times New Roman" panose="02020603050405020304" pitchFamily="18" charset="0"/>
                <a:cs typeface="Times New Roman" panose="02020603050405020304" pitchFamily="18" charset="0"/>
              </a:rPr>
              <a:t>Graph Convolutional Network</a:t>
            </a:r>
            <a:r>
              <a:rPr lang="zh-CN" altLang="en-US" dirty="0">
                <a:effectLst/>
                <a:latin typeface="Times New Roman" panose="02020603050405020304" pitchFamily="18" charset="0"/>
                <a:cs typeface="Times New Roman" panose="02020603050405020304" pitchFamily="18" charset="0"/>
              </a:rPr>
              <a:t>，</a:t>
            </a:r>
            <a:r>
              <a:rPr lang="en-US" altLang="zh-CN" dirty="0">
                <a:effectLst/>
                <a:latin typeface="Times New Roman" panose="02020603050405020304" pitchFamily="18" charset="0"/>
                <a:cs typeface="Times New Roman" panose="02020603050405020304" pitchFamily="18" charset="0"/>
              </a:rPr>
              <a:t>GCN</a:t>
            </a:r>
            <a:r>
              <a:rPr lang="zh-CN" altLang="en-US" dirty="0">
                <a:effectLst/>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dirty="0">
                <a:latin typeface="Times New Roman" panose="02020603050405020304" pitchFamily="18" charset="0"/>
                <a:cs typeface="Times New Roman" panose="02020603050405020304" pitchFamily="18" charset="0"/>
              </a:rPr>
              <a:t>基于</a:t>
            </a:r>
            <a:r>
              <a:rPr lang="en-US" altLang="zh-CN" dirty="0">
                <a:latin typeface="Times New Roman" panose="02020603050405020304" pitchFamily="18" charset="0"/>
                <a:cs typeface="Times New Roman" panose="02020603050405020304" pitchFamily="18" charset="0"/>
              </a:rPr>
              <a:t>Transformer</a:t>
            </a:r>
            <a:r>
              <a:rPr lang="zh-CN" altLang="en-US" dirty="0">
                <a:latin typeface="Times New Roman" panose="02020603050405020304" pitchFamily="18" charset="0"/>
                <a:cs typeface="Times New Roman" panose="02020603050405020304" pitchFamily="18" charset="0"/>
              </a:rPr>
              <a:t>模型</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dirty="0">
                <a:latin typeface="Times New Roman" panose="02020603050405020304" pitchFamily="18" charset="0"/>
                <a:cs typeface="Times New Roman" panose="02020603050405020304" pitchFamily="18" charset="0"/>
              </a:rPr>
              <a:t>混合模型</a:t>
            </a:r>
          </a:p>
          <a:p>
            <a:pPr algn="just">
              <a:lnSpc>
                <a:spcPct val="150000"/>
              </a:lnSpc>
            </a:pPr>
            <a:endParaRPr lang="zh-CN" altLang="en-US" dirty="0"/>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5/30/2023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6</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spTree>
    <p:extLst>
      <p:ext uri="{BB962C8B-B14F-4D97-AF65-F5344CB8AC3E}">
        <p14:creationId xmlns:p14="http://schemas.microsoft.com/office/powerpoint/2010/main" val="7533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9D598F-2483-4FD5-9293-95730EC511C7}"/>
              </a:ext>
            </a:extLst>
          </p:cNvPr>
          <p:cNvSpPr>
            <a:spLocks noGrp="1"/>
          </p:cNvSpPr>
          <p:nvPr>
            <p:ph type="title"/>
          </p:nvPr>
        </p:nvSpPr>
        <p:spPr/>
        <p:txBody>
          <a:bodyPr/>
          <a:lstStyle/>
          <a:p>
            <a:r>
              <a:rPr lang="en-US" altLang="zh-CN" b="1" dirty="0"/>
              <a:t>2</a:t>
            </a:r>
            <a:r>
              <a:rPr lang="zh-CN" altLang="en-US" b="1" dirty="0"/>
              <a:t>研究方向</a:t>
            </a:r>
          </a:p>
        </p:txBody>
      </p:sp>
      <p:sp>
        <p:nvSpPr>
          <p:cNvPr id="3" name="内容占位符 2">
            <a:extLst>
              <a:ext uri="{FF2B5EF4-FFF2-40B4-BE49-F238E27FC236}">
                <a16:creationId xmlns:a16="http://schemas.microsoft.com/office/drawing/2014/main" id="{545FA018-07A3-475F-83C5-67EE23D04473}"/>
              </a:ext>
            </a:extLst>
          </p:cNvPr>
          <p:cNvSpPr>
            <a:spLocks noGrp="1"/>
          </p:cNvSpPr>
          <p:nvPr>
            <p:ph idx="1"/>
          </p:nvPr>
        </p:nvSpPr>
        <p:spPr/>
        <p:txBody>
          <a:bodyPr>
            <a:normAutofit/>
          </a:bodyPr>
          <a:lstStyle/>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pPr marL="0" indent="0" algn="ctr">
              <a:lnSpc>
                <a:spcPct val="150000"/>
              </a:lnSpc>
              <a:buNone/>
            </a:pPr>
            <a:r>
              <a:rPr lang="zh-CN" altLang="en-US" dirty="0"/>
              <a:t>图</a:t>
            </a:r>
            <a:r>
              <a:rPr lang="en-US" altLang="zh-CN" dirty="0"/>
              <a:t>2. </a:t>
            </a:r>
            <a:r>
              <a:rPr lang="zh-CN" altLang="en-US" dirty="0"/>
              <a:t>经典方法展示</a:t>
            </a:r>
            <a:endParaRPr lang="en-US" altLang="zh-CN" dirty="0"/>
          </a:p>
        </p:txBody>
      </p:sp>
      <p:sp>
        <p:nvSpPr>
          <p:cNvPr id="4" name="日期占位符 3">
            <a:extLst>
              <a:ext uri="{FF2B5EF4-FFF2-40B4-BE49-F238E27FC236}">
                <a16:creationId xmlns:a16="http://schemas.microsoft.com/office/drawing/2014/main" id="{44B3E765-7281-4152-A439-09852AF403BE}"/>
              </a:ext>
            </a:extLst>
          </p:cNvPr>
          <p:cNvSpPr>
            <a:spLocks noGrp="1"/>
          </p:cNvSpPr>
          <p:nvPr>
            <p:ph type="dt" sz="half" idx="10"/>
          </p:nvPr>
        </p:nvSpPr>
        <p:spPr/>
        <p:txBody>
          <a:bodyPr/>
          <a:lstStyle/>
          <a:p>
            <a:fld id="{33637805-D81B-484D-8925-FFB519E0F8AA}" type="datetime1">
              <a:rPr lang="en-US" altLang="zh-CN" smtClean="0"/>
              <a:t>5/30/2023</a:t>
            </a:fld>
            <a:endParaRPr lang="zh-CN" altLang="en-US"/>
          </a:p>
        </p:txBody>
      </p:sp>
      <p:sp>
        <p:nvSpPr>
          <p:cNvPr id="6" name="灯片编号占位符 5">
            <a:extLst>
              <a:ext uri="{FF2B5EF4-FFF2-40B4-BE49-F238E27FC236}">
                <a16:creationId xmlns:a16="http://schemas.microsoft.com/office/drawing/2014/main" id="{1A9D46D0-C7BD-4B54-BCB4-D8AD70DB5D4F}"/>
              </a:ext>
            </a:extLst>
          </p:cNvPr>
          <p:cNvSpPr>
            <a:spLocks noGrp="1"/>
          </p:cNvSpPr>
          <p:nvPr>
            <p:ph type="sldNum" sz="quarter" idx="12"/>
          </p:nvPr>
        </p:nvSpPr>
        <p:spPr/>
        <p:txBody>
          <a:bodyPr/>
          <a:lstStyle/>
          <a:p>
            <a:fld id="{CF856BB3-76D9-4B5D-995C-68FA1768510B}" type="slidenum">
              <a:rPr lang="zh-CN" altLang="en-US" smtClean="0"/>
              <a:t>7</a:t>
            </a:fld>
            <a:endParaRPr lang="zh-CN" altLang="en-US"/>
          </a:p>
        </p:txBody>
      </p:sp>
      <p:sp>
        <p:nvSpPr>
          <p:cNvPr id="8" name="页脚占位符 7">
            <a:extLst>
              <a:ext uri="{FF2B5EF4-FFF2-40B4-BE49-F238E27FC236}">
                <a16:creationId xmlns:a16="http://schemas.microsoft.com/office/drawing/2014/main" id="{A43BAECB-26FE-4E05-8930-2851DC8188AE}"/>
              </a:ext>
            </a:extLst>
          </p:cNvPr>
          <p:cNvSpPr>
            <a:spLocks noGrp="1"/>
          </p:cNvSpPr>
          <p:nvPr>
            <p:ph type="ftr" sz="quarter" idx="11"/>
          </p:nvPr>
        </p:nvSpPr>
        <p:spPr/>
        <p:txBody>
          <a:bodyPr/>
          <a:lstStyle/>
          <a:p>
            <a:r>
              <a:rPr lang="zh-CN" altLang="en-US"/>
              <a:t>合肥学院 人工智能与大数据学院</a:t>
            </a:r>
            <a:endParaRPr lang="en-US" altLang="zh-CN" dirty="0"/>
          </a:p>
        </p:txBody>
      </p:sp>
      <p:pic>
        <p:nvPicPr>
          <p:cNvPr id="5" name="图片 4">
            <a:extLst>
              <a:ext uri="{FF2B5EF4-FFF2-40B4-BE49-F238E27FC236}">
                <a16:creationId xmlns:a16="http://schemas.microsoft.com/office/drawing/2014/main" id="{C058AE61-199F-BBA7-EBC7-F6C5A8275F0E}"/>
              </a:ext>
            </a:extLst>
          </p:cNvPr>
          <p:cNvPicPr>
            <a:picLocks noChangeAspect="1"/>
          </p:cNvPicPr>
          <p:nvPr/>
        </p:nvPicPr>
        <p:blipFill>
          <a:blip r:embed="rId2"/>
          <a:stretch>
            <a:fillRect/>
          </a:stretch>
        </p:blipFill>
        <p:spPr>
          <a:xfrm>
            <a:off x="2324489" y="1342976"/>
            <a:ext cx="7543021" cy="4172048"/>
          </a:xfrm>
          <a:prstGeom prst="rect">
            <a:avLst/>
          </a:prstGeom>
        </p:spPr>
      </p:pic>
    </p:spTree>
    <p:extLst>
      <p:ext uri="{BB962C8B-B14F-4D97-AF65-F5344CB8AC3E}">
        <p14:creationId xmlns:p14="http://schemas.microsoft.com/office/powerpoint/2010/main" val="221772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lstStyle/>
          <a:p>
            <a:r>
              <a:rPr lang="en-US" altLang="zh-CN" b="1" dirty="0"/>
              <a:t>3</a:t>
            </a:r>
            <a:r>
              <a:rPr lang="zh-CN" altLang="en-US" b="1" dirty="0"/>
              <a:t>工作介绍</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b="1" dirty="0">
                <a:solidFill>
                  <a:schemeClr val="accent1"/>
                </a:solidFill>
                <a:latin typeface="Times New Roman" panose="02020603050405020304" pitchFamily="18" charset="0"/>
                <a:cs typeface="Times New Roman" panose="02020603050405020304" pitchFamily="18" charset="0"/>
              </a:rPr>
              <a:t>创新点</a:t>
            </a:r>
            <a:r>
              <a:rPr lang="en-US" altLang="zh-CN" b="1" dirty="0">
                <a:solidFill>
                  <a:schemeClr val="accent1"/>
                </a:solidFill>
                <a:latin typeface="Times New Roman" panose="02020603050405020304" pitchFamily="18" charset="0"/>
                <a:cs typeface="Times New Roman" panose="02020603050405020304" pitchFamily="18" charset="0"/>
              </a:rPr>
              <a:t>1</a:t>
            </a:r>
            <a:r>
              <a:rPr lang="zh-CN" altLang="en-US" b="1" dirty="0">
                <a:solidFill>
                  <a:schemeClr val="accent1"/>
                </a:solidFill>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RGB</a:t>
            </a:r>
            <a:r>
              <a:rPr lang="zh-CN" altLang="en-US" dirty="0">
                <a:latin typeface="Times New Roman" panose="02020603050405020304" pitchFamily="18" charset="0"/>
                <a:cs typeface="Times New Roman" panose="02020603050405020304" pitchFamily="18" charset="0"/>
              </a:rPr>
              <a:t>图像是由三通道的像素点组成（</a:t>
            </a:r>
            <a:r>
              <a:rPr lang="en-US" altLang="zh-CN" dirty="0">
                <a:latin typeface="Times New Roman" panose="02020603050405020304" pitchFamily="18" charset="0"/>
                <a:cs typeface="Times New Roman" panose="02020603050405020304" pitchFamily="18" charset="0"/>
              </a:rPr>
              <a:t>3×height×width</a:t>
            </a:r>
            <a:r>
              <a:rPr lang="zh-CN" altLang="en-US" dirty="0">
                <a:latin typeface="Times New Roman" panose="02020603050405020304" pitchFamily="18" charset="0"/>
                <a:cs typeface="Times New Roman" panose="02020603050405020304" pitchFamily="18" charset="0"/>
              </a:rPr>
              <a:t>），为了使</a:t>
            </a:r>
            <a:r>
              <a:rPr lang="en-US" altLang="zh-CN" dirty="0">
                <a:latin typeface="Times New Roman" panose="02020603050405020304" pitchFamily="18" charset="0"/>
                <a:cs typeface="Times New Roman" panose="02020603050405020304" pitchFamily="18" charset="0"/>
              </a:rPr>
              <a:t>CNN</a:t>
            </a:r>
            <a:r>
              <a:rPr lang="zh-CN" altLang="en-US" dirty="0">
                <a:latin typeface="Times New Roman" panose="02020603050405020304" pitchFamily="18" charset="0"/>
                <a:cs typeface="Times New Roman" panose="02020603050405020304" pitchFamily="18" charset="0"/>
              </a:rPr>
              <a:t>模型可以处理骨架数据，我们尝试将骨架数据转换成</a:t>
            </a:r>
            <a:r>
              <a:rPr lang="zh-CN" altLang="en-US" b="1" dirty="0">
                <a:solidFill>
                  <a:schemeClr val="accent1"/>
                </a:solidFill>
                <a:latin typeface="Times New Roman" panose="02020603050405020304" pitchFamily="18" charset="0"/>
                <a:cs typeface="Times New Roman" panose="02020603050405020304" pitchFamily="18" charset="0"/>
              </a:rPr>
              <a:t>伪图像形式</a:t>
            </a:r>
            <a:r>
              <a:rPr lang="zh-CN" altLang="en-US" dirty="0">
                <a:latin typeface="Times New Roman" panose="02020603050405020304" pitchFamily="18" charset="0"/>
                <a:cs typeface="Times New Roman" panose="02020603050405020304" pitchFamily="18" charset="0"/>
              </a:rPr>
              <a:t>。我们将人体骨架中的每一个关节都描述成一个像素点，</a:t>
            </a:r>
            <a:r>
              <a:rPr lang="zh-CN" altLang="en-US" b="1" dirty="0">
                <a:solidFill>
                  <a:schemeClr val="accent1"/>
                </a:solidFill>
                <a:latin typeface="Times New Roman" panose="02020603050405020304" pitchFamily="18" charset="0"/>
                <a:cs typeface="Times New Roman" panose="02020603050405020304" pitchFamily="18" charset="0"/>
              </a:rPr>
              <a:t>像素点上的值就是对应关节的坐标，</a:t>
            </a:r>
            <a:r>
              <a:rPr lang="en-US" altLang="zh-CN" b="1" dirty="0">
                <a:solidFill>
                  <a:schemeClr val="accent1"/>
                </a:solidFill>
                <a:latin typeface="Times New Roman" panose="02020603050405020304" pitchFamily="18" charset="0"/>
                <a:cs typeface="Times New Roman" panose="02020603050405020304" pitchFamily="18" charset="0"/>
              </a:rPr>
              <a:t>3D</a:t>
            </a:r>
            <a:r>
              <a:rPr lang="zh-CN" altLang="en-US" b="1" dirty="0">
                <a:solidFill>
                  <a:schemeClr val="accent1"/>
                </a:solidFill>
                <a:latin typeface="Times New Roman" panose="02020603050405020304" pitchFamily="18" charset="0"/>
                <a:cs typeface="Times New Roman" panose="02020603050405020304" pitchFamily="18" charset="0"/>
              </a:rPr>
              <a:t>坐标对应了三通道，一行对应一帧骨架信息，多行即表示一个动作序列。</a:t>
            </a:r>
            <a:endParaRPr lang="en-US" altLang="zh-CN" b="1" dirty="0">
              <a:solidFill>
                <a:schemeClr val="accent1"/>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r>
              <a:rPr lang="zh-CN" altLang="en-US" dirty="0">
                <a:latin typeface="Times New Roman" panose="02020603050405020304" pitchFamily="18" charset="0"/>
                <a:cs typeface="Times New Roman" panose="02020603050405020304" pitchFamily="18" charset="0"/>
              </a:rPr>
              <a:t>图</a:t>
            </a:r>
            <a:r>
              <a:rPr lang="en-US" altLang="zh-CN" dirty="0">
                <a:latin typeface="Times New Roman" panose="02020603050405020304" pitchFamily="18" charset="0"/>
                <a:cs typeface="Times New Roman" panose="02020603050405020304" pitchFamily="18" charset="0"/>
              </a:rPr>
              <a:t>3. RGB</a:t>
            </a:r>
            <a:r>
              <a:rPr lang="zh-CN" altLang="en-US" dirty="0">
                <a:latin typeface="Times New Roman" panose="02020603050405020304" pitchFamily="18" charset="0"/>
                <a:cs typeface="Times New Roman" panose="02020603050405020304" pitchFamily="18" charset="0"/>
              </a:rPr>
              <a:t>图像的像素点和人体骨架的关节点</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8</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图片 10">
            <a:extLst>
              <a:ext uri="{FF2B5EF4-FFF2-40B4-BE49-F238E27FC236}">
                <a16:creationId xmlns:a16="http://schemas.microsoft.com/office/drawing/2014/main" id="{E0A6F2FF-3A5B-57D7-6636-76D52D77D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539" y="3260325"/>
            <a:ext cx="2532990" cy="2532990"/>
          </a:xfrm>
          <a:prstGeom prst="rect">
            <a:avLst/>
          </a:prstGeom>
        </p:spPr>
      </p:pic>
      <p:pic>
        <p:nvPicPr>
          <p:cNvPr id="12" name="图片 11">
            <a:extLst>
              <a:ext uri="{FF2B5EF4-FFF2-40B4-BE49-F238E27FC236}">
                <a16:creationId xmlns:a16="http://schemas.microsoft.com/office/drawing/2014/main" id="{060403B5-D2C5-3621-F8EC-7CB964AA3C66}"/>
              </a:ext>
            </a:extLst>
          </p:cNvPr>
          <p:cNvPicPr>
            <a:picLocks noChangeAspect="1"/>
          </p:cNvPicPr>
          <p:nvPr/>
        </p:nvPicPr>
        <p:blipFill rotWithShape="1">
          <a:blip r:embed="rId3"/>
          <a:srcRect r="53093"/>
          <a:stretch/>
        </p:blipFill>
        <p:spPr>
          <a:xfrm>
            <a:off x="4761411" y="3159307"/>
            <a:ext cx="2706314" cy="2624601"/>
          </a:xfrm>
          <a:prstGeom prst="rect">
            <a:avLst/>
          </a:prstGeom>
        </p:spPr>
      </p:pic>
      <p:grpSp>
        <p:nvGrpSpPr>
          <p:cNvPr id="297" name="Google Shape;2615;p41">
            <a:extLst>
              <a:ext uri="{FF2B5EF4-FFF2-40B4-BE49-F238E27FC236}">
                <a16:creationId xmlns:a16="http://schemas.microsoft.com/office/drawing/2014/main" id="{73BFD6CC-4DEE-1F57-BB26-61E3BA60E124}"/>
              </a:ext>
            </a:extLst>
          </p:cNvPr>
          <p:cNvGrpSpPr/>
          <p:nvPr/>
        </p:nvGrpSpPr>
        <p:grpSpPr>
          <a:xfrm>
            <a:off x="7954393" y="3260324"/>
            <a:ext cx="2467991" cy="2523583"/>
            <a:chOff x="5448325" y="610550"/>
            <a:chExt cx="2742700" cy="2742000"/>
          </a:xfrm>
        </p:grpSpPr>
        <p:sp>
          <p:nvSpPr>
            <p:cNvPr id="298" name="Google Shape;2616;p41">
              <a:extLst>
                <a:ext uri="{FF2B5EF4-FFF2-40B4-BE49-F238E27FC236}">
                  <a16:creationId xmlns:a16="http://schemas.microsoft.com/office/drawing/2014/main" id="{805E3BF3-3DB4-EE93-60EB-DA46316F22E7}"/>
                </a:ext>
              </a:extLst>
            </p:cNvPr>
            <p:cNvSpPr/>
            <p:nvPr/>
          </p:nvSpPr>
          <p:spPr>
            <a:xfrm>
              <a:off x="5448325" y="6105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617;p41">
              <a:extLst>
                <a:ext uri="{FF2B5EF4-FFF2-40B4-BE49-F238E27FC236}">
                  <a16:creationId xmlns:a16="http://schemas.microsoft.com/office/drawing/2014/main" id="{680870BA-41C5-0DF2-DD95-DB07893B6964}"/>
                </a:ext>
              </a:extLst>
            </p:cNvPr>
            <p:cNvSpPr/>
            <p:nvPr/>
          </p:nvSpPr>
          <p:spPr>
            <a:xfrm>
              <a:off x="5722525" y="6105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618;p41">
              <a:extLst>
                <a:ext uri="{FF2B5EF4-FFF2-40B4-BE49-F238E27FC236}">
                  <a16:creationId xmlns:a16="http://schemas.microsoft.com/office/drawing/2014/main" id="{0BBF90E8-0E35-6E36-07F6-485B33592F2E}"/>
                </a:ext>
              </a:extLst>
            </p:cNvPr>
            <p:cNvSpPr/>
            <p:nvPr/>
          </p:nvSpPr>
          <p:spPr>
            <a:xfrm>
              <a:off x="5996725" y="6105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619;p41">
              <a:extLst>
                <a:ext uri="{FF2B5EF4-FFF2-40B4-BE49-F238E27FC236}">
                  <a16:creationId xmlns:a16="http://schemas.microsoft.com/office/drawing/2014/main" id="{F6762AD2-5924-B4D0-14A2-EFE1D9E967F4}"/>
                </a:ext>
              </a:extLst>
            </p:cNvPr>
            <p:cNvSpPr/>
            <p:nvPr/>
          </p:nvSpPr>
          <p:spPr>
            <a:xfrm>
              <a:off x="62709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620;p41">
              <a:extLst>
                <a:ext uri="{FF2B5EF4-FFF2-40B4-BE49-F238E27FC236}">
                  <a16:creationId xmlns:a16="http://schemas.microsoft.com/office/drawing/2014/main" id="{D955081C-0962-AB0E-90B8-B95337987472}"/>
                </a:ext>
              </a:extLst>
            </p:cNvPr>
            <p:cNvSpPr/>
            <p:nvPr/>
          </p:nvSpPr>
          <p:spPr>
            <a:xfrm>
              <a:off x="65451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621;p41">
              <a:extLst>
                <a:ext uri="{FF2B5EF4-FFF2-40B4-BE49-F238E27FC236}">
                  <a16:creationId xmlns:a16="http://schemas.microsoft.com/office/drawing/2014/main" id="{E73D05C6-3526-C426-A959-06F66388AE9E}"/>
                </a:ext>
              </a:extLst>
            </p:cNvPr>
            <p:cNvSpPr/>
            <p:nvPr/>
          </p:nvSpPr>
          <p:spPr>
            <a:xfrm>
              <a:off x="68193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622;p41">
              <a:extLst>
                <a:ext uri="{FF2B5EF4-FFF2-40B4-BE49-F238E27FC236}">
                  <a16:creationId xmlns:a16="http://schemas.microsoft.com/office/drawing/2014/main" id="{68E4A9D5-C4EB-07AD-7542-F8E1D538C7F9}"/>
                </a:ext>
              </a:extLst>
            </p:cNvPr>
            <p:cNvSpPr/>
            <p:nvPr/>
          </p:nvSpPr>
          <p:spPr>
            <a:xfrm>
              <a:off x="70935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623;p41">
              <a:extLst>
                <a:ext uri="{FF2B5EF4-FFF2-40B4-BE49-F238E27FC236}">
                  <a16:creationId xmlns:a16="http://schemas.microsoft.com/office/drawing/2014/main" id="{DA8D5596-4F51-CDF6-34FA-B56782117DA7}"/>
                </a:ext>
              </a:extLst>
            </p:cNvPr>
            <p:cNvSpPr/>
            <p:nvPr/>
          </p:nvSpPr>
          <p:spPr>
            <a:xfrm>
              <a:off x="73677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624;p41">
              <a:extLst>
                <a:ext uri="{FF2B5EF4-FFF2-40B4-BE49-F238E27FC236}">
                  <a16:creationId xmlns:a16="http://schemas.microsoft.com/office/drawing/2014/main" id="{C505FC8D-A096-840C-986D-216F9F4D1CEE}"/>
                </a:ext>
              </a:extLst>
            </p:cNvPr>
            <p:cNvSpPr/>
            <p:nvPr/>
          </p:nvSpPr>
          <p:spPr>
            <a:xfrm>
              <a:off x="76419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625;p41">
              <a:extLst>
                <a:ext uri="{FF2B5EF4-FFF2-40B4-BE49-F238E27FC236}">
                  <a16:creationId xmlns:a16="http://schemas.microsoft.com/office/drawing/2014/main" id="{8FA4BD35-3350-E37A-470E-5ED6562898F0}"/>
                </a:ext>
              </a:extLst>
            </p:cNvPr>
            <p:cNvSpPr/>
            <p:nvPr/>
          </p:nvSpPr>
          <p:spPr>
            <a:xfrm>
              <a:off x="7916125" y="610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626;p41">
              <a:extLst>
                <a:ext uri="{FF2B5EF4-FFF2-40B4-BE49-F238E27FC236}">
                  <a16:creationId xmlns:a16="http://schemas.microsoft.com/office/drawing/2014/main" id="{68F9032C-A9D8-81E2-CB1B-FA3367F736AB}"/>
                </a:ext>
              </a:extLst>
            </p:cNvPr>
            <p:cNvSpPr/>
            <p:nvPr/>
          </p:nvSpPr>
          <p:spPr>
            <a:xfrm>
              <a:off x="5448325" y="8847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627;p41">
              <a:extLst>
                <a:ext uri="{FF2B5EF4-FFF2-40B4-BE49-F238E27FC236}">
                  <a16:creationId xmlns:a16="http://schemas.microsoft.com/office/drawing/2014/main" id="{7E8994C5-E7E8-30D4-2E4E-E219F31934F3}"/>
                </a:ext>
              </a:extLst>
            </p:cNvPr>
            <p:cNvSpPr/>
            <p:nvPr/>
          </p:nvSpPr>
          <p:spPr>
            <a:xfrm>
              <a:off x="5722525" y="8847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628;p41">
              <a:extLst>
                <a:ext uri="{FF2B5EF4-FFF2-40B4-BE49-F238E27FC236}">
                  <a16:creationId xmlns:a16="http://schemas.microsoft.com/office/drawing/2014/main" id="{C46B0D41-1217-134B-5270-9204A955B746}"/>
                </a:ext>
              </a:extLst>
            </p:cNvPr>
            <p:cNvSpPr/>
            <p:nvPr/>
          </p:nvSpPr>
          <p:spPr>
            <a:xfrm>
              <a:off x="5996725" y="8847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629;p41">
              <a:extLst>
                <a:ext uri="{FF2B5EF4-FFF2-40B4-BE49-F238E27FC236}">
                  <a16:creationId xmlns:a16="http://schemas.microsoft.com/office/drawing/2014/main" id="{1C3485C6-41AE-48AA-5F8E-9424E631EDA7}"/>
                </a:ext>
              </a:extLst>
            </p:cNvPr>
            <p:cNvSpPr/>
            <p:nvPr/>
          </p:nvSpPr>
          <p:spPr>
            <a:xfrm>
              <a:off x="62709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630;p41">
              <a:extLst>
                <a:ext uri="{FF2B5EF4-FFF2-40B4-BE49-F238E27FC236}">
                  <a16:creationId xmlns:a16="http://schemas.microsoft.com/office/drawing/2014/main" id="{ACCF7655-5497-25B6-3D86-F6068DFE1852}"/>
                </a:ext>
              </a:extLst>
            </p:cNvPr>
            <p:cNvSpPr/>
            <p:nvPr/>
          </p:nvSpPr>
          <p:spPr>
            <a:xfrm>
              <a:off x="65451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631;p41">
              <a:extLst>
                <a:ext uri="{FF2B5EF4-FFF2-40B4-BE49-F238E27FC236}">
                  <a16:creationId xmlns:a16="http://schemas.microsoft.com/office/drawing/2014/main" id="{70BDB13C-7195-C635-F1F5-39CE82CCED07}"/>
                </a:ext>
              </a:extLst>
            </p:cNvPr>
            <p:cNvSpPr/>
            <p:nvPr/>
          </p:nvSpPr>
          <p:spPr>
            <a:xfrm>
              <a:off x="68193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632;p41">
              <a:extLst>
                <a:ext uri="{FF2B5EF4-FFF2-40B4-BE49-F238E27FC236}">
                  <a16:creationId xmlns:a16="http://schemas.microsoft.com/office/drawing/2014/main" id="{5F08F2BD-6569-ED37-FE9E-619082054E1C}"/>
                </a:ext>
              </a:extLst>
            </p:cNvPr>
            <p:cNvSpPr/>
            <p:nvPr/>
          </p:nvSpPr>
          <p:spPr>
            <a:xfrm>
              <a:off x="70935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633;p41">
              <a:extLst>
                <a:ext uri="{FF2B5EF4-FFF2-40B4-BE49-F238E27FC236}">
                  <a16:creationId xmlns:a16="http://schemas.microsoft.com/office/drawing/2014/main" id="{747EC778-1F77-8C76-4EDF-B954EB804212}"/>
                </a:ext>
              </a:extLst>
            </p:cNvPr>
            <p:cNvSpPr/>
            <p:nvPr/>
          </p:nvSpPr>
          <p:spPr>
            <a:xfrm>
              <a:off x="73677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634;p41">
              <a:extLst>
                <a:ext uri="{FF2B5EF4-FFF2-40B4-BE49-F238E27FC236}">
                  <a16:creationId xmlns:a16="http://schemas.microsoft.com/office/drawing/2014/main" id="{2416A79D-6120-F679-7CB9-D0D18614BE9D}"/>
                </a:ext>
              </a:extLst>
            </p:cNvPr>
            <p:cNvSpPr/>
            <p:nvPr/>
          </p:nvSpPr>
          <p:spPr>
            <a:xfrm>
              <a:off x="76419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635;p41">
              <a:extLst>
                <a:ext uri="{FF2B5EF4-FFF2-40B4-BE49-F238E27FC236}">
                  <a16:creationId xmlns:a16="http://schemas.microsoft.com/office/drawing/2014/main" id="{371C66F6-CF76-B0AC-8DD2-B07D63859CFF}"/>
                </a:ext>
              </a:extLst>
            </p:cNvPr>
            <p:cNvSpPr/>
            <p:nvPr/>
          </p:nvSpPr>
          <p:spPr>
            <a:xfrm>
              <a:off x="7916125" y="884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636;p41">
              <a:extLst>
                <a:ext uri="{FF2B5EF4-FFF2-40B4-BE49-F238E27FC236}">
                  <a16:creationId xmlns:a16="http://schemas.microsoft.com/office/drawing/2014/main" id="{5513EBB3-4B99-3284-2577-030F6871ED0C}"/>
                </a:ext>
              </a:extLst>
            </p:cNvPr>
            <p:cNvSpPr/>
            <p:nvPr/>
          </p:nvSpPr>
          <p:spPr>
            <a:xfrm>
              <a:off x="5449025" y="11589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637;p41">
              <a:extLst>
                <a:ext uri="{FF2B5EF4-FFF2-40B4-BE49-F238E27FC236}">
                  <a16:creationId xmlns:a16="http://schemas.microsoft.com/office/drawing/2014/main" id="{9642A9DB-1C59-7725-59B8-673C3C9BE6F8}"/>
                </a:ext>
              </a:extLst>
            </p:cNvPr>
            <p:cNvSpPr/>
            <p:nvPr/>
          </p:nvSpPr>
          <p:spPr>
            <a:xfrm>
              <a:off x="5723225" y="11589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638;p41">
              <a:extLst>
                <a:ext uri="{FF2B5EF4-FFF2-40B4-BE49-F238E27FC236}">
                  <a16:creationId xmlns:a16="http://schemas.microsoft.com/office/drawing/2014/main" id="{0C6A04CA-B1B1-13FD-3FDF-56986640BA40}"/>
                </a:ext>
              </a:extLst>
            </p:cNvPr>
            <p:cNvSpPr/>
            <p:nvPr/>
          </p:nvSpPr>
          <p:spPr>
            <a:xfrm>
              <a:off x="5997425" y="1158950"/>
              <a:ext cx="274200" cy="2742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639;p41">
              <a:extLst>
                <a:ext uri="{FF2B5EF4-FFF2-40B4-BE49-F238E27FC236}">
                  <a16:creationId xmlns:a16="http://schemas.microsoft.com/office/drawing/2014/main" id="{4148A540-C81B-FED9-7D58-2795FD433B10}"/>
                </a:ext>
              </a:extLst>
            </p:cNvPr>
            <p:cNvSpPr/>
            <p:nvPr/>
          </p:nvSpPr>
          <p:spPr>
            <a:xfrm>
              <a:off x="62716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640;p41">
              <a:extLst>
                <a:ext uri="{FF2B5EF4-FFF2-40B4-BE49-F238E27FC236}">
                  <a16:creationId xmlns:a16="http://schemas.microsoft.com/office/drawing/2014/main" id="{36CF3AAF-D999-A482-4369-A3A8B33BB095}"/>
                </a:ext>
              </a:extLst>
            </p:cNvPr>
            <p:cNvSpPr/>
            <p:nvPr/>
          </p:nvSpPr>
          <p:spPr>
            <a:xfrm>
              <a:off x="65458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641;p41">
              <a:extLst>
                <a:ext uri="{FF2B5EF4-FFF2-40B4-BE49-F238E27FC236}">
                  <a16:creationId xmlns:a16="http://schemas.microsoft.com/office/drawing/2014/main" id="{996E3B05-A4F2-3785-76A0-F14A0843090A}"/>
                </a:ext>
              </a:extLst>
            </p:cNvPr>
            <p:cNvSpPr/>
            <p:nvPr/>
          </p:nvSpPr>
          <p:spPr>
            <a:xfrm>
              <a:off x="68200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642;p41">
              <a:extLst>
                <a:ext uri="{FF2B5EF4-FFF2-40B4-BE49-F238E27FC236}">
                  <a16:creationId xmlns:a16="http://schemas.microsoft.com/office/drawing/2014/main" id="{012098B7-BFF9-8097-47EC-10A8C33E8C79}"/>
                </a:ext>
              </a:extLst>
            </p:cNvPr>
            <p:cNvSpPr/>
            <p:nvPr/>
          </p:nvSpPr>
          <p:spPr>
            <a:xfrm>
              <a:off x="70942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643;p41">
              <a:extLst>
                <a:ext uri="{FF2B5EF4-FFF2-40B4-BE49-F238E27FC236}">
                  <a16:creationId xmlns:a16="http://schemas.microsoft.com/office/drawing/2014/main" id="{D7CB13CC-3D6A-8A0E-3B99-EF946D76791A}"/>
                </a:ext>
              </a:extLst>
            </p:cNvPr>
            <p:cNvSpPr/>
            <p:nvPr/>
          </p:nvSpPr>
          <p:spPr>
            <a:xfrm>
              <a:off x="73684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644;p41">
              <a:extLst>
                <a:ext uri="{FF2B5EF4-FFF2-40B4-BE49-F238E27FC236}">
                  <a16:creationId xmlns:a16="http://schemas.microsoft.com/office/drawing/2014/main" id="{D829E377-3E8E-A959-D51F-807D2A0A8BF7}"/>
                </a:ext>
              </a:extLst>
            </p:cNvPr>
            <p:cNvSpPr/>
            <p:nvPr/>
          </p:nvSpPr>
          <p:spPr>
            <a:xfrm>
              <a:off x="76426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645;p41">
              <a:extLst>
                <a:ext uri="{FF2B5EF4-FFF2-40B4-BE49-F238E27FC236}">
                  <a16:creationId xmlns:a16="http://schemas.microsoft.com/office/drawing/2014/main" id="{DCF10698-5A4A-1537-4E87-7DB46315CEC3}"/>
                </a:ext>
              </a:extLst>
            </p:cNvPr>
            <p:cNvSpPr/>
            <p:nvPr/>
          </p:nvSpPr>
          <p:spPr>
            <a:xfrm>
              <a:off x="7916825" y="1158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646;p41">
              <a:extLst>
                <a:ext uri="{FF2B5EF4-FFF2-40B4-BE49-F238E27FC236}">
                  <a16:creationId xmlns:a16="http://schemas.microsoft.com/office/drawing/2014/main" id="{829D279B-D91E-18EF-3F65-7916EEC63032}"/>
                </a:ext>
              </a:extLst>
            </p:cNvPr>
            <p:cNvSpPr/>
            <p:nvPr/>
          </p:nvSpPr>
          <p:spPr>
            <a:xfrm>
              <a:off x="54490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647;p41">
              <a:extLst>
                <a:ext uri="{FF2B5EF4-FFF2-40B4-BE49-F238E27FC236}">
                  <a16:creationId xmlns:a16="http://schemas.microsoft.com/office/drawing/2014/main" id="{2DAF5BBE-0533-5D1D-BBA5-A3871B8AFE1F}"/>
                </a:ext>
              </a:extLst>
            </p:cNvPr>
            <p:cNvSpPr/>
            <p:nvPr/>
          </p:nvSpPr>
          <p:spPr>
            <a:xfrm>
              <a:off x="57232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648;p41">
              <a:extLst>
                <a:ext uri="{FF2B5EF4-FFF2-40B4-BE49-F238E27FC236}">
                  <a16:creationId xmlns:a16="http://schemas.microsoft.com/office/drawing/2014/main" id="{EDBC4334-28AF-5975-A586-12E33AD673FA}"/>
                </a:ext>
              </a:extLst>
            </p:cNvPr>
            <p:cNvSpPr/>
            <p:nvPr/>
          </p:nvSpPr>
          <p:spPr>
            <a:xfrm>
              <a:off x="59974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649;p41">
              <a:extLst>
                <a:ext uri="{FF2B5EF4-FFF2-40B4-BE49-F238E27FC236}">
                  <a16:creationId xmlns:a16="http://schemas.microsoft.com/office/drawing/2014/main" id="{756763F2-9746-567B-C621-6326E316562B}"/>
                </a:ext>
              </a:extLst>
            </p:cNvPr>
            <p:cNvSpPr/>
            <p:nvPr/>
          </p:nvSpPr>
          <p:spPr>
            <a:xfrm>
              <a:off x="62716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650;p41">
              <a:extLst>
                <a:ext uri="{FF2B5EF4-FFF2-40B4-BE49-F238E27FC236}">
                  <a16:creationId xmlns:a16="http://schemas.microsoft.com/office/drawing/2014/main" id="{B84B8F93-C0DD-834C-C690-8AE106A3D81E}"/>
                </a:ext>
              </a:extLst>
            </p:cNvPr>
            <p:cNvSpPr/>
            <p:nvPr/>
          </p:nvSpPr>
          <p:spPr>
            <a:xfrm>
              <a:off x="65458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651;p41">
              <a:extLst>
                <a:ext uri="{FF2B5EF4-FFF2-40B4-BE49-F238E27FC236}">
                  <a16:creationId xmlns:a16="http://schemas.microsoft.com/office/drawing/2014/main" id="{54560C9F-16AE-6D66-FB75-FCB32B7F2259}"/>
                </a:ext>
              </a:extLst>
            </p:cNvPr>
            <p:cNvSpPr/>
            <p:nvPr/>
          </p:nvSpPr>
          <p:spPr>
            <a:xfrm>
              <a:off x="68200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652;p41">
              <a:extLst>
                <a:ext uri="{FF2B5EF4-FFF2-40B4-BE49-F238E27FC236}">
                  <a16:creationId xmlns:a16="http://schemas.microsoft.com/office/drawing/2014/main" id="{B955F389-8063-7B03-FB7E-26E6ECF24E28}"/>
                </a:ext>
              </a:extLst>
            </p:cNvPr>
            <p:cNvSpPr/>
            <p:nvPr/>
          </p:nvSpPr>
          <p:spPr>
            <a:xfrm>
              <a:off x="70942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653;p41">
              <a:extLst>
                <a:ext uri="{FF2B5EF4-FFF2-40B4-BE49-F238E27FC236}">
                  <a16:creationId xmlns:a16="http://schemas.microsoft.com/office/drawing/2014/main" id="{B2646A3B-294D-EF75-B33A-1C4B501F4E5D}"/>
                </a:ext>
              </a:extLst>
            </p:cNvPr>
            <p:cNvSpPr/>
            <p:nvPr/>
          </p:nvSpPr>
          <p:spPr>
            <a:xfrm>
              <a:off x="73684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654;p41">
              <a:extLst>
                <a:ext uri="{FF2B5EF4-FFF2-40B4-BE49-F238E27FC236}">
                  <a16:creationId xmlns:a16="http://schemas.microsoft.com/office/drawing/2014/main" id="{1726754C-F888-CC22-A1CD-18D65E0B7B3B}"/>
                </a:ext>
              </a:extLst>
            </p:cNvPr>
            <p:cNvSpPr/>
            <p:nvPr/>
          </p:nvSpPr>
          <p:spPr>
            <a:xfrm>
              <a:off x="76426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655;p41">
              <a:extLst>
                <a:ext uri="{FF2B5EF4-FFF2-40B4-BE49-F238E27FC236}">
                  <a16:creationId xmlns:a16="http://schemas.microsoft.com/office/drawing/2014/main" id="{A37E3589-870F-A2EB-FCA9-9DD2F63DA3FF}"/>
                </a:ext>
              </a:extLst>
            </p:cNvPr>
            <p:cNvSpPr/>
            <p:nvPr/>
          </p:nvSpPr>
          <p:spPr>
            <a:xfrm>
              <a:off x="7916825" y="1433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656;p41">
              <a:extLst>
                <a:ext uri="{FF2B5EF4-FFF2-40B4-BE49-F238E27FC236}">
                  <a16:creationId xmlns:a16="http://schemas.microsoft.com/office/drawing/2014/main" id="{C3FFAE16-F6D5-CD26-02F1-0A1E883C12A6}"/>
                </a:ext>
              </a:extLst>
            </p:cNvPr>
            <p:cNvSpPr/>
            <p:nvPr/>
          </p:nvSpPr>
          <p:spPr>
            <a:xfrm>
              <a:off x="54490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657;p41">
              <a:extLst>
                <a:ext uri="{FF2B5EF4-FFF2-40B4-BE49-F238E27FC236}">
                  <a16:creationId xmlns:a16="http://schemas.microsoft.com/office/drawing/2014/main" id="{4BFF6BEE-06EC-924B-775E-6E777755E82A}"/>
                </a:ext>
              </a:extLst>
            </p:cNvPr>
            <p:cNvSpPr/>
            <p:nvPr/>
          </p:nvSpPr>
          <p:spPr>
            <a:xfrm>
              <a:off x="57232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658;p41">
              <a:extLst>
                <a:ext uri="{FF2B5EF4-FFF2-40B4-BE49-F238E27FC236}">
                  <a16:creationId xmlns:a16="http://schemas.microsoft.com/office/drawing/2014/main" id="{FB209A42-FC3E-C2D1-DB85-5FB568621E6F}"/>
                </a:ext>
              </a:extLst>
            </p:cNvPr>
            <p:cNvSpPr/>
            <p:nvPr/>
          </p:nvSpPr>
          <p:spPr>
            <a:xfrm>
              <a:off x="59974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659;p41">
              <a:extLst>
                <a:ext uri="{FF2B5EF4-FFF2-40B4-BE49-F238E27FC236}">
                  <a16:creationId xmlns:a16="http://schemas.microsoft.com/office/drawing/2014/main" id="{607DAC4B-AB33-69A1-CB32-C9C52B9FE719}"/>
                </a:ext>
              </a:extLst>
            </p:cNvPr>
            <p:cNvSpPr/>
            <p:nvPr/>
          </p:nvSpPr>
          <p:spPr>
            <a:xfrm>
              <a:off x="62716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660;p41">
              <a:extLst>
                <a:ext uri="{FF2B5EF4-FFF2-40B4-BE49-F238E27FC236}">
                  <a16:creationId xmlns:a16="http://schemas.microsoft.com/office/drawing/2014/main" id="{B77F2F1A-34C6-9B0A-303B-F66E9B3B5298}"/>
                </a:ext>
              </a:extLst>
            </p:cNvPr>
            <p:cNvSpPr/>
            <p:nvPr/>
          </p:nvSpPr>
          <p:spPr>
            <a:xfrm>
              <a:off x="65458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661;p41">
              <a:extLst>
                <a:ext uri="{FF2B5EF4-FFF2-40B4-BE49-F238E27FC236}">
                  <a16:creationId xmlns:a16="http://schemas.microsoft.com/office/drawing/2014/main" id="{5E44BB27-D0C4-5BFB-7DB2-896106C43A03}"/>
                </a:ext>
              </a:extLst>
            </p:cNvPr>
            <p:cNvSpPr/>
            <p:nvPr/>
          </p:nvSpPr>
          <p:spPr>
            <a:xfrm>
              <a:off x="68200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662;p41">
              <a:extLst>
                <a:ext uri="{FF2B5EF4-FFF2-40B4-BE49-F238E27FC236}">
                  <a16:creationId xmlns:a16="http://schemas.microsoft.com/office/drawing/2014/main" id="{468B35A8-903A-A94E-B664-6231EBE9125D}"/>
                </a:ext>
              </a:extLst>
            </p:cNvPr>
            <p:cNvSpPr/>
            <p:nvPr/>
          </p:nvSpPr>
          <p:spPr>
            <a:xfrm>
              <a:off x="70942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663;p41">
              <a:extLst>
                <a:ext uri="{FF2B5EF4-FFF2-40B4-BE49-F238E27FC236}">
                  <a16:creationId xmlns:a16="http://schemas.microsoft.com/office/drawing/2014/main" id="{D17FC4EE-F69D-F31D-959B-33AE6699D2B8}"/>
                </a:ext>
              </a:extLst>
            </p:cNvPr>
            <p:cNvSpPr/>
            <p:nvPr/>
          </p:nvSpPr>
          <p:spPr>
            <a:xfrm>
              <a:off x="73684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664;p41">
              <a:extLst>
                <a:ext uri="{FF2B5EF4-FFF2-40B4-BE49-F238E27FC236}">
                  <a16:creationId xmlns:a16="http://schemas.microsoft.com/office/drawing/2014/main" id="{F3E2571E-37DF-416C-F7E9-A96840A11084}"/>
                </a:ext>
              </a:extLst>
            </p:cNvPr>
            <p:cNvSpPr/>
            <p:nvPr/>
          </p:nvSpPr>
          <p:spPr>
            <a:xfrm>
              <a:off x="76426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665;p41">
              <a:extLst>
                <a:ext uri="{FF2B5EF4-FFF2-40B4-BE49-F238E27FC236}">
                  <a16:creationId xmlns:a16="http://schemas.microsoft.com/office/drawing/2014/main" id="{D38555D6-74D6-E28A-BC3A-0830BE0110BA}"/>
                </a:ext>
              </a:extLst>
            </p:cNvPr>
            <p:cNvSpPr/>
            <p:nvPr/>
          </p:nvSpPr>
          <p:spPr>
            <a:xfrm>
              <a:off x="7916825" y="1707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666;p41">
              <a:extLst>
                <a:ext uri="{FF2B5EF4-FFF2-40B4-BE49-F238E27FC236}">
                  <a16:creationId xmlns:a16="http://schemas.microsoft.com/office/drawing/2014/main" id="{BBD70233-0F89-2BAE-9363-1889720DA9B1}"/>
                </a:ext>
              </a:extLst>
            </p:cNvPr>
            <p:cNvSpPr/>
            <p:nvPr/>
          </p:nvSpPr>
          <p:spPr>
            <a:xfrm>
              <a:off x="54483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667;p41">
              <a:extLst>
                <a:ext uri="{FF2B5EF4-FFF2-40B4-BE49-F238E27FC236}">
                  <a16:creationId xmlns:a16="http://schemas.microsoft.com/office/drawing/2014/main" id="{703DFB40-9185-04DA-7789-F3F27FFCDF4B}"/>
                </a:ext>
              </a:extLst>
            </p:cNvPr>
            <p:cNvSpPr/>
            <p:nvPr/>
          </p:nvSpPr>
          <p:spPr>
            <a:xfrm>
              <a:off x="57225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668;p41">
              <a:extLst>
                <a:ext uri="{FF2B5EF4-FFF2-40B4-BE49-F238E27FC236}">
                  <a16:creationId xmlns:a16="http://schemas.microsoft.com/office/drawing/2014/main" id="{7543F67F-08B1-22AE-D188-9861F4E5BE7F}"/>
                </a:ext>
              </a:extLst>
            </p:cNvPr>
            <p:cNvSpPr/>
            <p:nvPr/>
          </p:nvSpPr>
          <p:spPr>
            <a:xfrm>
              <a:off x="59967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669;p41">
              <a:extLst>
                <a:ext uri="{FF2B5EF4-FFF2-40B4-BE49-F238E27FC236}">
                  <a16:creationId xmlns:a16="http://schemas.microsoft.com/office/drawing/2014/main" id="{794C7339-0747-E427-C506-8AF16FD9997B}"/>
                </a:ext>
              </a:extLst>
            </p:cNvPr>
            <p:cNvSpPr/>
            <p:nvPr/>
          </p:nvSpPr>
          <p:spPr>
            <a:xfrm>
              <a:off x="62709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670;p41">
              <a:extLst>
                <a:ext uri="{FF2B5EF4-FFF2-40B4-BE49-F238E27FC236}">
                  <a16:creationId xmlns:a16="http://schemas.microsoft.com/office/drawing/2014/main" id="{BCC43741-32A9-B3BA-B78D-71BAF91C6B64}"/>
                </a:ext>
              </a:extLst>
            </p:cNvPr>
            <p:cNvSpPr/>
            <p:nvPr/>
          </p:nvSpPr>
          <p:spPr>
            <a:xfrm>
              <a:off x="65451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671;p41">
              <a:extLst>
                <a:ext uri="{FF2B5EF4-FFF2-40B4-BE49-F238E27FC236}">
                  <a16:creationId xmlns:a16="http://schemas.microsoft.com/office/drawing/2014/main" id="{7C6C4556-825F-2227-4225-E9DED39E1F83}"/>
                </a:ext>
              </a:extLst>
            </p:cNvPr>
            <p:cNvSpPr/>
            <p:nvPr/>
          </p:nvSpPr>
          <p:spPr>
            <a:xfrm>
              <a:off x="68193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672;p41">
              <a:extLst>
                <a:ext uri="{FF2B5EF4-FFF2-40B4-BE49-F238E27FC236}">
                  <a16:creationId xmlns:a16="http://schemas.microsoft.com/office/drawing/2014/main" id="{F32E7DF9-7885-8749-3606-5C4597A90E52}"/>
                </a:ext>
              </a:extLst>
            </p:cNvPr>
            <p:cNvSpPr/>
            <p:nvPr/>
          </p:nvSpPr>
          <p:spPr>
            <a:xfrm>
              <a:off x="70935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673;p41">
              <a:extLst>
                <a:ext uri="{FF2B5EF4-FFF2-40B4-BE49-F238E27FC236}">
                  <a16:creationId xmlns:a16="http://schemas.microsoft.com/office/drawing/2014/main" id="{A1C56EAB-D263-67B3-7912-60781A306500}"/>
                </a:ext>
              </a:extLst>
            </p:cNvPr>
            <p:cNvSpPr/>
            <p:nvPr/>
          </p:nvSpPr>
          <p:spPr>
            <a:xfrm>
              <a:off x="73677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674;p41">
              <a:extLst>
                <a:ext uri="{FF2B5EF4-FFF2-40B4-BE49-F238E27FC236}">
                  <a16:creationId xmlns:a16="http://schemas.microsoft.com/office/drawing/2014/main" id="{0A4B93A5-0B8F-F434-37A4-1429462E6481}"/>
                </a:ext>
              </a:extLst>
            </p:cNvPr>
            <p:cNvSpPr/>
            <p:nvPr/>
          </p:nvSpPr>
          <p:spPr>
            <a:xfrm>
              <a:off x="76419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675;p41">
              <a:extLst>
                <a:ext uri="{FF2B5EF4-FFF2-40B4-BE49-F238E27FC236}">
                  <a16:creationId xmlns:a16="http://schemas.microsoft.com/office/drawing/2014/main" id="{C42D8306-626F-F6A4-0213-953639B40CB9}"/>
                </a:ext>
              </a:extLst>
            </p:cNvPr>
            <p:cNvSpPr/>
            <p:nvPr/>
          </p:nvSpPr>
          <p:spPr>
            <a:xfrm>
              <a:off x="7916125" y="19815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676;p41">
              <a:extLst>
                <a:ext uri="{FF2B5EF4-FFF2-40B4-BE49-F238E27FC236}">
                  <a16:creationId xmlns:a16="http://schemas.microsoft.com/office/drawing/2014/main" id="{9BDEA002-D935-2C6C-7963-45AC360A7670}"/>
                </a:ext>
              </a:extLst>
            </p:cNvPr>
            <p:cNvSpPr/>
            <p:nvPr/>
          </p:nvSpPr>
          <p:spPr>
            <a:xfrm>
              <a:off x="54483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677;p41">
              <a:extLst>
                <a:ext uri="{FF2B5EF4-FFF2-40B4-BE49-F238E27FC236}">
                  <a16:creationId xmlns:a16="http://schemas.microsoft.com/office/drawing/2014/main" id="{36403F79-9562-F09B-A73C-59B714564904}"/>
                </a:ext>
              </a:extLst>
            </p:cNvPr>
            <p:cNvSpPr/>
            <p:nvPr/>
          </p:nvSpPr>
          <p:spPr>
            <a:xfrm>
              <a:off x="57225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678;p41">
              <a:extLst>
                <a:ext uri="{FF2B5EF4-FFF2-40B4-BE49-F238E27FC236}">
                  <a16:creationId xmlns:a16="http://schemas.microsoft.com/office/drawing/2014/main" id="{2BEE8C08-8BBA-3981-89BE-A50DE476639B}"/>
                </a:ext>
              </a:extLst>
            </p:cNvPr>
            <p:cNvSpPr/>
            <p:nvPr/>
          </p:nvSpPr>
          <p:spPr>
            <a:xfrm>
              <a:off x="59967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679;p41">
              <a:extLst>
                <a:ext uri="{FF2B5EF4-FFF2-40B4-BE49-F238E27FC236}">
                  <a16:creationId xmlns:a16="http://schemas.microsoft.com/office/drawing/2014/main" id="{82914BCE-3E23-22A1-D8BE-CBF190850AAE}"/>
                </a:ext>
              </a:extLst>
            </p:cNvPr>
            <p:cNvSpPr/>
            <p:nvPr/>
          </p:nvSpPr>
          <p:spPr>
            <a:xfrm>
              <a:off x="62709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680;p41">
              <a:extLst>
                <a:ext uri="{FF2B5EF4-FFF2-40B4-BE49-F238E27FC236}">
                  <a16:creationId xmlns:a16="http://schemas.microsoft.com/office/drawing/2014/main" id="{31165A14-17ED-C0B9-419A-6AEE366B3875}"/>
                </a:ext>
              </a:extLst>
            </p:cNvPr>
            <p:cNvSpPr/>
            <p:nvPr/>
          </p:nvSpPr>
          <p:spPr>
            <a:xfrm>
              <a:off x="65451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681;p41">
              <a:extLst>
                <a:ext uri="{FF2B5EF4-FFF2-40B4-BE49-F238E27FC236}">
                  <a16:creationId xmlns:a16="http://schemas.microsoft.com/office/drawing/2014/main" id="{E1A6C163-39B6-A5B4-3460-7091702FD40F}"/>
                </a:ext>
              </a:extLst>
            </p:cNvPr>
            <p:cNvSpPr/>
            <p:nvPr/>
          </p:nvSpPr>
          <p:spPr>
            <a:xfrm>
              <a:off x="68193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682;p41">
              <a:extLst>
                <a:ext uri="{FF2B5EF4-FFF2-40B4-BE49-F238E27FC236}">
                  <a16:creationId xmlns:a16="http://schemas.microsoft.com/office/drawing/2014/main" id="{6B62D596-9907-5A10-1EFE-C3FA46F40846}"/>
                </a:ext>
              </a:extLst>
            </p:cNvPr>
            <p:cNvSpPr/>
            <p:nvPr/>
          </p:nvSpPr>
          <p:spPr>
            <a:xfrm>
              <a:off x="70935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683;p41">
              <a:extLst>
                <a:ext uri="{FF2B5EF4-FFF2-40B4-BE49-F238E27FC236}">
                  <a16:creationId xmlns:a16="http://schemas.microsoft.com/office/drawing/2014/main" id="{688F1D08-3258-4D72-E47D-4B6FE4E16BF3}"/>
                </a:ext>
              </a:extLst>
            </p:cNvPr>
            <p:cNvSpPr/>
            <p:nvPr/>
          </p:nvSpPr>
          <p:spPr>
            <a:xfrm>
              <a:off x="73677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684;p41">
              <a:extLst>
                <a:ext uri="{FF2B5EF4-FFF2-40B4-BE49-F238E27FC236}">
                  <a16:creationId xmlns:a16="http://schemas.microsoft.com/office/drawing/2014/main" id="{69970AD2-8ED9-208D-1B29-19D0AF771326}"/>
                </a:ext>
              </a:extLst>
            </p:cNvPr>
            <p:cNvSpPr/>
            <p:nvPr/>
          </p:nvSpPr>
          <p:spPr>
            <a:xfrm>
              <a:off x="76419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685;p41">
              <a:extLst>
                <a:ext uri="{FF2B5EF4-FFF2-40B4-BE49-F238E27FC236}">
                  <a16:creationId xmlns:a16="http://schemas.microsoft.com/office/drawing/2014/main" id="{B786BCC1-30C0-92B5-4227-A4E89F6CBA04}"/>
                </a:ext>
              </a:extLst>
            </p:cNvPr>
            <p:cNvSpPr/>
            <p:nvPr/>
          </p:nvSpPr>
          <p:spPr>
            <a:xfrm>
              <a:off x="7916125" y="22557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686;p41">
              <a:extLst>
                <a:ext uri="{FF2B5EF4-FFF2-40B4-BE49-F238E27FC236}">
                  <a16:creationId xmlns:a16="http://schemas.microsoft.com/office/drawing/2014/main" id="{55F95D0D-567E-8090-0C3E-9C1FE01DF71A}"/>
                </a:ext>
              </a:extLst>
            </p:cNvPr>
            <p:cNvSpPr/>
            <p:nvPr/>
          </p:nvSpPr>
          <p:spPr>
            <a:xfrm>
              <a:off x="54490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687;p41">
              <a:extLst>
                <a:ext uri="{FF2B5EF4-FFF2-40B4-BE49-F238E27FC236}">
                  <a16:creationId xmlns:a16="http://schemas.microsoft.com/office/drawing/2014/main" id="{7EB87D31-91D3-CC63-0AFC-0DB7D2D657B5}"/>
                </a:ext>
              </a:extLst>
            </p:cNvPr>
            <p:cNvSpPr/>
            <p:nvPr/>
          </p:nvSpPr>
          <p:spPr>
            <a:xfrm>
              <a:off x="57232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688;p41">
              <a:extLst>
                <a:ext uri="{FF2B5EF4-FFF2-40B4-BE49-F238E27FC236}">
                  <a16:creationId xmlns:a16="http://schemas.microsoft.com/office/drawing/2014/main" id="{B583A266-7BCB-03CD-3BC0-3C9F1126A9A7}"/>
                </a:ext>
              </a:extLst>
            </p:cNvPr>
            <p:cNvSpPr/>
            <p:nvPr/>
          </p:nvSpPr>
          <p:spPr>
            <a:xfrm>
              <a:off x="59974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689;p41">
              <a:extLst>
                <a:ext uri="{FF2B5EF4-FFF2-40B4-BE49-F238E27FC236}">
                  <a16:creationId xmlns:a16="http://schemas.microsoft.com/office/drawing/2014/main" id="{B3B60751-26D9-F036-EEDC-4365D6522E69}"/>
                </a:ext>
              </a:extLst>
            </p:cNvPr>
            <p:cNvSpPr/>
            <p:nvPr/>
          </p:nvSpPr>
          <p:spPr>
            <a:xfrm>
              <a:off x="62716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690;p41">
              <a:extLst>
                <a:ext uri="{FF2B5EF4-FFF2-40B4-BE49-F238E27FC236}">
                  <a16:creationId xmlns:a16="http://schemas.microsoft.com/office/drawing/2014/main" id="{B81FCF3F-C872-910D-F69B-ECC07437F135}"/>
                </a:ext>
              </a:extLst>
            </p:cNvPr>
            <p:cNvSpPr/>
            <p:nvPr/>
          </p:nvSpPr>
          <p:spPr>
            <a:xfrm>
              <a:off x="65458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691;p41">
              <a:extLst>
                <a:ext uri="{FF2B5EF4-FFF2-40B4-BE49-F238E27FC236}">
                  <a16:creationId xmlns:a16="http://schemas.microsoft.com/office/drawing/2014/main" id="{82E1F05B-FD0F-65AB-1570-A89796D06231}"/>
                </a:ext>
              </a:extLst>
            </p:cNvPr>
            <p:cNvSpPr/>
            <p:nvPr/>
          </p:nvSpPr>
          <p:spPr>
            <a:xfrm>
              <a:off x="68200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692;p41">
              <a:extLst>
                <a:ext uri="{FF2B5EF4-FFF2-40B4-BE49-F238E27FC236}">
                  <a16:creationId xmlns:a16="http://schemas.microsoft.com/office/drawing/2014/main" id="{E2AACABD-DD76-8C61-06E8-5829A326E950}"/>
                </a:ext>
              </a:extLst>
            </p:cNvPr>
            <p:cNvSpPr/>
            <p:nvPr/>
          </p:nvSpPr>
          <p:spPr>
            <a:xfrm>
              <a:off x="70942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693;p41">
              <a:extLst>
                <a:ext uri="{FF2B5EF4-FFF2-40B4-BE49-F238E27FC236}">
                  <a16:creationId xmlns:a16="http://schemas.microsoft.com/office/drawing/2014/main" id="{E06E6670-FA96-58A0-9AE5-2CBA7FE7F20E}"/>
                </a:ext>
              </a:extLst>
            </p:cNvPr>
            <p:cNvSpPr/>
            <p:nvPr/>
          </p:nvSpPr>
          <p:spPr>
            <a:xfrm>
              <a:off x="73684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694;p41">
              <a:extLst>
                <a:ext uri="{FF2B5EF4-FFF2-40B4-BE49-F238E27FC236}">
                  <a16:creationId xmlns:a16="http://schemas.microsoft.com/office/drawing/2014/main" id="{529A589E-BF75-AEA3-12FE-566E7BD4E2A9}"/>
                </a:ext>
              </a:extLst>
            </p:cNvPr>
            <p:cNvSpPr/>
            <p:nvPr/>
          </p:nvSpPr>
          <p:spPr>
            <a:xfrm>
              <a:off x="76426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695;p41">
              <a:extLst>
                <a:ext uri="{FF2B5EF4-FFF2-40B4-BE49-F238E27FC236}">
                  <a16:creationId xmlns:a16="http://schemas.microsoft.com/office/drawing/2014/main" id="{50A5668B-833F-4774-294F-AA627E9A1569}"/>
                </a:ext>
              </a:extLst>
            </p:cNvPr>
            <p:cNvSpPr/>
            <p:nvPr/>
          </p:nvSpPr>
          <p:spPr>
            <a:xfrm>
              <a:off x="7916825" y="25299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696;p41">
              <a:extLst>
                <a:ext uri="{FF2B5EF4-FFF2-40B4-BE49-F238E27FC236}">
                  <a16:creationId xmlns:a16="http://schemas.microsoft.com/office/drawing/2014/main" id="{191CBC7D-802D-4CCE-BF0D-0FE9DF6D70BF}"/>
                </a:ext>
              </a:extLst>
            </p:cNvPr>
            <p:cNvSpPr/>
            <p:nvPr/>
          </p:nvSpPr>
          <p:spPr>
            <a:xfrm>
              <a:off x="54490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697;p41">
              <a:extLst>
                <a:ext uri="{FF2B5EF4-FFF2-40B4-BE49-F238E27FC236}">
                  <a16:creationId xmlns:a16="http://schemas.microsoft.com/office/drawing/2014/main" id="{9ED207A8-A79E-9A70-5DCD-E270FD8162F4}"/>
                </a:ext>
              </a:extLst>
            </p:cNvPr>
            <p:cNvSpPr/>
            <p:nvPr/>
          </p:nvSpPr>
          <p:spPr>
            <a:xfrm>
              <a:off x="57232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698;p41">
              <a:extLst>
                <a:ext uri="{FF2B5EF4-FFF2-40B4-BE49-F238E27FC236}">
                  <a16:creationId xmlns:a16="http://schemas.microsoft.com/office/drawing/2014/main" id="{374575B7-43CD-7194-CF1B-63B8D76C317B}"/>
                </a:ext>
              </a:extLst>
            </p:cNvPr>
            <p:cNvSpPr/>
            <p:nvPr/>
          </p:nvSpPr>
          <p:spPr>
            <a:xfrm>
              <a:off x="59974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699;p41">
              <a:extLst>
                <a:ext uri="{FF2B5EF4-FFF2-40B4-BE49-F238E27FC236}">
                  <a16:creationId xmlns:a16="http://schemas.microsoft.com/office/drawing/2014/main" id="{32F48880-770B-4697-C96E-005C7BD6DB36}"/>
                </a:ext>
              </a:extLst>
            </p:cNvPr>
            <p:cNvSpPr/>
            <p:nvPr/>
          </p:nvSpPr>
          <p:spPr>
            <a:xfrm>
              <a:off x="62716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700;p41">
              <a:extLst>
                <a:ext uri="{FF2B5EF4-FFF2-40B4-BE49-F238E27FC236}">
                  <a16:creationId xmlns:a16="http://schemas.microsoft.com/office/drawing/2014/main" id="{B4B4C849-DB8F-C14F-E149-E41598B60C1F}"/>
                </a:ext>
              </a:extLst>
            </p:cNvPr>
            <p:cNvSpPr/>
            <p:nvPr/>
          </p:nvSpPr>
          <p:spPr>
            <a:xfrm>
              <a:off x="65458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701;p41">
              <a:extLst>
                <a:ext uri="{FF2B5EF4-FFF2-40B4-BE49-F238E27FC236}">
                  <a16:creationId xmlns:a16="http://schemas.microsoft.com/office/drawing/2014/main" id="{7B531EC7-0A33-09B2-AA22-3090B67A95A6}"/>
                </a:ext>
              </a:extLst>
            </p:cNvPr>
            <p:cNvSpPr/>
            <p:nvPr/>
          </p:nvSpPr>
          <p:spPr>
            <a:xfrm>
              <a:off x="68200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702;p41">
              <a:extLst>
                <a:ext uri="{FF2B5EF4-FFF2-40B4-BE49-F238E27FC236}">
                  <a16:creationId xmlns:a16="http://schemas.microsoft.com/office/drawing/2014/main" id="{504D1B19-DC19-C16B-125C-3C7965BDF470}"/>
                </a:ext>
              </a:extLst>
            </p:cNvPr>
            <p:cNvSpPr/>
            <p:nvPr/>
          </p:nvSpPr>
          <p:spPr>
            <a:xfrm>
              <a:off x="70942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703;p41">
              <a:extLst>
                <a:ext uri="{FF2B5EF4-FFF2-40B4-BE49-F238E27FC236}">
                  <a16:creationId xmlns:a16="http://schemas.microsoft.com/office/drawing/2014/main" id="{4F52B5A3-60DB-F4A0-0EB1-E860E799D6F3}"/>
                </a:ext>
              </a:extLst>
            </p:cNvPr>
            <p:cNvSpPr/>
            <p:nvPr/>
          </p:nvSpPr>
          <p:spPr>
            <a:xfrm>
              <a:off x="73684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704;p41">
              <a:extLst>
                <a:ext uri="{FF2B5EF4-FFF2-40B4-BE49-F238E27FC236}">
                  <a16:creationId xmlns:a16="http://schemas.microsoft.com/office/drawing/2014/main" id="{4E0AFB35-32DC-2E74-4301-62220690138D}"/>
                </a:ext>
              </a:extLst>
            </p:cNvPr>
            <p:cNvSpPr/>
            <p:nvPr/>
          </p:nvSpPr>
          <p:spPr>
            <a:xfrm>
              <a:off x="76426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705;p41">
              <a:extLst>
                <a:ext uri="{FF2B5EF4-FFF2-40B4-BE49-F238E27FC236}">
                  <a16:creationId xmlns:a16="http://schemas.microsoft.com/office/drawing/2014/main" id="{29927841-F812-67AE-EB51-1DA975DCDE0B}"/>
                </a:ext>
              </a:extLst>
            </p:cNvPr>
            <p:cNvSpPr/>
            <p:nvPr/>
          </p:nvSpPr>
          <p:spPr>
            <a:xfrm>
              <a:off x="7916825" y="28041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706;p41">
              <a:extLst>
                <a:ext uri="{FF2B5EF4-FFF2-40B4-BE49-F238E27FC236}">
                  <a16:creationId xmlns:a16="http://schemas.microsoft.com/office/drawing/2014/main" id="{41C2E203-C18F-88A9-11D1-6294C7E5E5BF}"/>
                </a:ext>
              </a:extLst>
            </p:cNvPr>
            <p:cNvSpPr/>
            <p:nvPr/>
          </p:nvSpPr>
          <p:spPr>
            <a:xfrm>
              <a:off x="54490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707;p41">
              <a:extLst>
                <a:ext uri="{FF2B5EF4-FFF2-40B4-BE49-F238E27FC236}">
                  <a16:creationId xmlns:a16="http://schemas.microsoft.com/office/drawing/2014/main" id="{13B421E2-2882-395B-5C57-9507B58F26F1}"/>
                </a:ext>
              </a:extLst>
            </p:cNvPr>
            <p:cNvSpPr/>
            <p:nvPr/>
          </p:nvSpPr>
          <p:spPr>
            <a:xfrm>
              <a:off x="57232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708;p41">
              <a:extLst>
                <a:ext uri="{FF2B5EF4-FFF2-40B4-BE49-F238E27FC236}">
                  <a16:creationId xmlns:a16="http://schemas.microsoft.com/office/drawing/2014/main" id="{8F0E5741-2DC1-B594-0B15-84FA13E2E763}"/>
                </a:ext>
              </a:extLst>
            </p:cNvPr>
            <p:cNvSpPr/>
            <p:nvPr/>
          </p:nvSpPr>
          <p:spPr>
            <a:xfrm>
              <a:off x="59974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709;p41">
              <a:extLst>
                <a:ext uri="{FF2B5EF4-FFF2-40B4-BE49-F238E27FC236}">
                  <a16:creationId xmlns:a16="http://schemas.microsoft.com/office/drawing/2014/main" id="{4FBC3083-6FDB-9AF0-091C-0503FF87D84C}"/>
                </a:ext>
              </a:extLst>
            </p:cNvPr>
            <p:cNvSpPr/>
            <p:nvPr/>
          </p:nvSpPr>
          <p:spPr>
            <a:xfrm>
              <a:off x="62716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710;p41">
              <a:extLst>
                <a:ext uri="{FF2B5EF4-FFF2-40B4-BE49-F238E27FC236}">
                  <a16:creationId xmlns:a16="http://schemas.microsoft.com/office/drawing/2014/main" id="{2E79938D-1CB9-1796-DD1D-3B9B2EACACFF}"/>
                </a:ext>
              </a:extLst>
            </p:cNvPr>
            <p:cNvSpPr/>
            <p:nvPr/>
          </p:nvSpPr>
          <p:spPr>
            <a:xfrm>
              <a:off x="65458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711;p41">
              <a:extLst>
                <a:ext uri="{FF2B5EF4-FFF2-40B4-BE49-F238E27FC236}">
                  <a16:creationId xmlns:a16="http://schemas.microsoft.com/office/drawing/2014/main" id="{1D271224-6EEA-BFE4-6FC4-6428104165BD}"/>
                </a:ext>
              </a:extLst>
            </p:cNvPr>
            <p:cNvSpPr/>
            <p:nvPr/>
          </p:nvSpPr>
          <p:spPr>
            <a:xfrm>
              <a:off x="68200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712;p41">
              <a:extLst>
                <a:ext uri="{FF2B5EF4-FFF2-40B4-BE49-F238E27FC236}">
                  <a16:creationId xmlns:a16="http://schemas.microsoft.com/office/drawing/2014/main" id="{368F6819-6AFF-F5D8-F616-4CB0983EB18A}"/>
                </a:ext>
              </a:extLst>
            </p:cNvPr>
            <p:cNvSpPr/>
            <p:nvPr/>
          </p:nvSpPr>
          <p:spPr>
            <a:xfrm>
              <a:off x="70942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713;p41">
              <a:extLst>
                <a:ext uri="{FF2B5EF4-FFF2-40B4-BE49-F238E27FC236}">
                  <a16:creationId xmlns:a16="http://schemas.microsoft.com/office/drawing/2014/main" id="{1D0AC8AD-C906-7D51-DB01-488312EACD21}"/>
                </a:ext>
              </a:extLst>
            </p:cNvPr>
            <p:cNvSpPr/>
            <p:nvPr/>
          </p:nvSpPr>
          <p:spPr>
            <a:xfrm>
              <a:off x="73684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714;p41">
              <a:extLst>
                <a:ext uri="{FF2B5EF4-FFF2-40B4-BE49-F238E27FC236}">
                  <a16:creationId xmlns:a16="http://schemas.microsoft.com/office/drawing/2014/main" id="{2B26AC93-5922-DA80-B3EE-29C3CE208716}"/>
                </a:ext>
              </a:extLst>
            </p:cNvPr>
            <p:cNvSpPr/>
            <p:nvPr/>
          </p:nvSpPr>
          <p:spPr>
            <a:xfrm>
              <a:off x="76426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715;p41">
              <a:extLst>
                <a:ext uri="{FF2B5EF4-FFF2-40B4-BE49-F238E27FC236}">
                  <a16:creationId xmlns:a16="http://schemas.microsoft.com/office/drawing/2014/main" id="{3C51360A-B7F6-F78B-CC74-BF99CD4B4490}"/>
                </a:ext>
              </a:extLst>
            </p:cNvPr>
            <p:cNvSpPr/>
            <p:nvPr/>
          </p:nvSpPr>
          <p:spPr>
            <a:xfrm>
              <a:off x="7916825" y="3078350"/>
              <a:ext cx="274200" cy="274200"/>
            </a:xfrm>
            <a:prstGeom prst="rect">
              <a:avLst/>
            </a:prstGeom>
            <a:solidFill>
              <a:srgbClr val="C9DAF8">
                <a:alpha val="396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235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D20896-EDFD-4EB6-ADF5-61E337C89975}"/>
              </a:ext>
            </a:extLst>
          </p:cNvPr>
          <p:cNvSpPr>
            <a:spLocks noGrp="1"/>
          </p:cNvSpPr>
          <p:nvPr>
            <p:ph type="title"/>
          </p:nvPr>
        </p:nvSpPr>
        <p:spPr/>
        <p:txBody>
          <a:bodyPr/>
          <a:lstStyle/>
          <a:p>
            <a:r>
              <a:rPr lang="en-US" altLang="zh-CN" b="1" dirty="0"/>
              <a:t>3</a:t>
            </a:r>
            <a:r>
              <a:rPr lang="zh-CN" altLang="en-US" b="1" dirty="0"/>
              <a:t>工作介绍</a:t>
            </a:r>
          </a:p>
        </p:txBody>
      </p:sp>
      <p:sp>
        <p:nvSpPr>
          <p:cNvPr id="3" name="内容占位符 2">
            <a:extLst>
              <a:ext uri="{FF2B5EF4-FFF2-40B4-BE49-F238E27FC236}">
                <a16:creationId xmlns:a16="http://schemas.microsoft.com/office/drawing/2014/main" id="{74B9246F-0FE8-4D5E-97B1-BE5C4A2EDE76}"/>
              </a:ext>
            </a:extLst>
          </p:cNvPr>
          <p:cNvSpPr>
            <a:spLocks noGrp="1"/>
          </p:cNvSpPr>
          <p:nvPr>
            <p:ph idx="1"/>
          </p:nvPr>
        </p:nvSpPr>
        <p:spPr/>
        <p:txBody>
          <a:bodyPr>
            <a:noAutofit/>
          </a:bodyPr>
          <a:lstStyle/>
          <a:p>
            <a:pPr marL="0" indent="0" algn="just">
              <a:lnSpc>
                <a:spcPct val="150000"/>
              </a:lnSpc>
              <a:buNone/>
            </a:pPr>
            <a:r>
              <a:rPr lang="zh-CN" altLang="en-US" b="1" dirty="0">
                <a:solidFill>
                  <a:schemeClr val="accent1"/>
                </a:solidFill>
                <a:latin typeface="Times New Roman" panose="02020603050405020304" pitchFamily="18" charset="0"/>
                <a:cs typeface="Times New Roman" panose="02020603050405020304" pitchFamily="18" charset="0"/>
              </a:rPr>
              <a:t>创新点</a:t>
            </a:r>
            <a:r>
              <a:rPr lang="en-US" altLang="zh-CN" b="1" dirty="0">
                <a:solidFill>
                  <a:schemeClr val="accent1"/>
                </a:solidFill>
                <a:latin typeface="Times New Roman" panose="02020603050405020304" pitchFamily="18" charset="0"/>
                <a:cs typeface="Times New Roman" panose="02020603050405020304" pitchFamily="18" charset="0"/>
              </a:rPr>
              <a:t>1</a:t>
            </a:r>
            <a:r>
              <a:rPr lang="zh-CN" altLang="en-US" b="1" dirty="0">
                <a:solidFill>
                  <a:schemeClr val="accent1"/>
                </a:solidFill>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为了使</a:t>
            </a:r>
            <a:r>
              <a:rPr lang="en-US" altLang="zh-CN" dirty="0">
                <a:latin typeface="Times New Roman" panose="02020603050405020304" pitchFamily="18" charset="0"/>
                <a:cs typeface="Times New Roman" panose="02020603050405020304" pitchFamily="18" charset="0"/>
              </a:rPr>
              <a:t>CNN</a:t>
            </a:r>
            <a:r>
              <a:rPr lang="zh-CN" altLang="en-US" dirty="0">
                <a:latin typeface="Times New Roman" panose="02020603050405020304" pitchFamily="18" charset="0"/>
                <a:cs typeface="Times New Roman" panose="02020603050405020304" pitchFamily="18" charset="0"/>
              </a:rPr>
              <a:t>更好地提取特征，我们采用了一种</a:t>
            </a:r>
            <a:r>
              <a:rPr lang="zh-CN" altLang="en-US" b="1" dirty="0">
                <a:solidFill>
                  <a:schemeClr val="accent1"/>
                </a:solidFill>
                <a:latin typeface="Times New Roman" panose="02020603050405020304" pitchFamily="18" charset="0"/>
                <a:cs typeface="Times New Roman" panose="02020603050405020304" pitchFamily="18" charset="0"/>
              </a:rPr>
              <a:t>新的骨架关节遍历顺序</a:t>
            </a:r>
            <a:r>
              <a:rPr lang="zh-CN" altLang="en-US" dirty="0">
                <a:latin typeface="Times New Roman" panose="02020603050405020304" pitchFamily="18" charset="0"/>
                <a:cs typeface="Times New Roman" panose="02020603050405020304" pitchFamily="18" charset="0"/>
              </a:rPr>
              <a:t>来建立人体模型，这</a:t>
            </a:r>
            <a:r>
              <a:rPr lang="zh-CN" altLang="en-US" b="1" dirty="0">
                <a:solidFill>
                  <a:schemeClr val="accent1"/>
                </a:solidFill>
                <a:latin typeface="Times New Roman" panose="02020603050405020304" pitchFamily="18" charset="0"/>
                <a:cs typeface="Times New Roman" panose="02020603050405020304" pitchFamily="18" charset="0"/>
              </a:rPr>
              <a:t>有利于保留相邻关节之间的关联性</a:t>
            </a:r>
            <a:r>
              <a:rPr lang="zh-CN" altLang="en-US" dirty="0">
                <a:latin typeface="Times New Roman" panose="02020603050405020304" pitchFamily="18" charset="0"/>
                <a:cs typeface="Times New Roman" panose="02020603050405020304" pitchFamily="18" charset="0"/>
              </a:rPr>
              <a:t>，也有利于高效、充分地提取关节的共同出现的特征。</a:t>
            </a:r>
            <a:endParaRPr lang="en-US" altLang="zh-CN" dirty="0">
              <a:latin typeface="Times New Roman" panose="02020603050405020304" pitchFamily="18" charset="0"/>
              <a:cs typeface="Times New Roman" panose="02020603050405020304" pitchFamily="18" charset="0"/>
            </a:endParaRPr>
          </a:p>
          <a:p>
            <a:pPr algn="just">
              <a:lnSpc>
                <a:spcPct val="150000"/>
              </a:lnSpc>
            </a:pPr>
            <a:endParaRPr lang="en-US" altLang="zh-CN" dirty="0">
              <a:latin typeface="Times New Roman" panose="02020603050405020304" pitchFamily="18" charset="0"/>
              <a:cs typeface="Times New Roman" panose="02020603050405020304" pitchFamily="18" charset="0"/>
            </a:endParaRPr>
          </a:p>
          <a:p>
            <a:pPr algn="just">
              <a:lnSpc>
                <a:spcPct val="150000"/>
              </a:lnSpc>
            </a:pPr>
            <a:endParaRPr lang="en-US" altLang="zh-CN" dirty="0">
              <a:latin typeface="Times New Roman" panose="02020603050405020304" pitchFamily="18" charset="0"/>
              <a:cs typeface="Times New Roman" panose="02020603050405020304" pitchFamily="18" charset="0"/>
            </a:endParaRPr>
          </a:p>
          <a:p>
            <a:pPr algn="just">
              <a:lnSpc>
                <a:spcPct val="150000"/>
              </a:lnSpc>
            </a:pPr>
            <a:endParaRPr lang="en-US" altLang="zh-CN" dirty="0">
              <a:latin typeface="Times New Roman" panose="02020603050405020304" pitchFamily="18" charset="0"/>
              <a:cs typeface="Times New Roman" panose="02020603050405020304" pitchFamily="18" charset="0"/>
            </a:endParaRPr>
          </a:p>
          <a:p>
            <a:pPr algn="just">
              <a:lnSpc>
                <a:spcPct val="150000"/>
              </a:lnSpc>
            </a:pP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a:p>
            <a:pPr marL="0" indent="0" algn="ctr">
              <a:lnSpc>
                <a:spcPct val="150000"/>
              </a:lnSpc>
              <a:buNone/>
            </a:pPr>
            <a:r>
              <a:rPr lang="zh-CN" altLang="en-US" dirty="0">
                <a:latin typeface="Times New Roman" panose="02020603050405020304" pitchFamily="18" charset="0"/>
                <a:cs typeface="Times New Roman" panose="02020603050405020304" pitchFamily="18" charset="0"/>
              </a:rPr>
              <a:t>图</a:t>
            </a:r>
            <a:r>
              <a:rPr lang="en-US" altLang="zh-CN" dirty="0">
                <a:latin typeface="Times New Roman" panose="02020603050405020304" pitchFamily="18" charset="0"/>
                <a:cs typeface="Times New Roman" panose="02020603050405020304" pitchFamily="18" charset="0"/>
              </a:rPr>
              <a:t>4. </a:t>
            </a:r>
            <a:r>
              <a:rPr lang="zh-CN" altLang="en-US" dirty="0">
                <a:latin typeface="Times New Roman" panose="02020603050405020304" pitchFamily="18" charset="0"/>
                <a:cs typeface="Times New Roman" panose="02020603050405020304" pitchFamily="18" charset="0"/>
              </a:rPr>
              <a:t>不同的关节点遍历顺序</a:t>
            </a:r>
            <a:endParaRPr lang="en-US" altLang="zh-CN" dirty="0">
              <a:latin typeface="Times New Roman" panose="02020603050405020304" pitchFamily="18" charset="0"/>
              <a:cs typeface="Times New Roman" panose="02020603050405020304" pitchFamily="18" charset="0"/>
            </a:endParaRPr>
          </a:p>
          <a:p>
            <a:pPr marL="0" indent="0" algn="just">
              <a:lnSpc>
                <a:spcPct val="150000"/>
              </a:lnSpc>
              <a:buNone/>
            </a:pPr>
            <a:endParaRPr lang="en-US" altLang="zh-CN" dirty="0">
              <a:latin typeface="Times New Roman" panose="02020603050405020304" pitchFamily="18" charset="0"/>
              <a:cs typeface="Times New Roman" panose="02020603050405020304" pitchFamily="18" charset="0"/>
            </a:endParaRPr>
          </a:p>
        </p:txBody>
      </p:sp>
      <p:sp>
        <p:nvSpPr>
          <p:cNvPr id="4" name="日期占位符 3">
            <a:extLst>
              <a:ext uri="{FF2B5EF4-FFF2-40B4-BE49-F238E27FC236}">
                <a16:creationId xmlns:a16="http://schemas.microsoft.com/office/drawing/2014/main" id="{D88F6FF0-235F-4F78-85D9-AF5D8171F044}"/>
              </a:ext>
            </a:extLst>
          </p:cNvPr>
          <p:cNvSpPr>
            <a:spLocks noGrp="1"/>
          </p:cNvSpPr>
          <p:nvPr>
            <p:ph type="dt" sz="half" idx="10"/>
          </p:nvPr>
        </p:nvSpPr>
        <p:spPr/>
        <p:txBody>
          <a:bodyPr/>
          <a:lstStyle/>
          <a:p>
            <a:fld id="{315BB34A-6131-4109-8499-25816707CCF8}" type="datetime1">
              <a:rPr lang="en-US" altLang="zh-CN" smtClean="0"/>
              <a:t>5/30/2023</a:t>
            </a:fld>
            <a:endParaRPr lang="en-US" altLang="zh-CN"/>
          </a:p>
        </p:txBody>
      </p:sp>
      <p:sp>
        <p:nvSpPr>
          <p:cNvPr id="5" name="页脚占位符 4">
            <a:extLst>
              <a:ext uri="{FF2B5EF4-FFF2-40B4-BE49-F238E27FC236}">
                <a16:creationId xmlns:a16="http://schemas.microsoft.com/office/drawing/2014/main" id="{D12F282E-28F2-4E06-9B68-8BB13A141CA0}"/>
              </a:ext>
            </a:extLst>
          </p:cNvPr>
          <p:cNvSpPr>
            <a:spLocks noGrp="1"/>
          </p:cNvSpPr>
          <p:nvPr>
            <p:ph type="ftr" sz="quarter" idx="11"/>
          </p:nvPr>
        </p:nvSpPr>
        <p:spPr/>
        <p:txBody>
          <a:bodyPr/>
          <a:lstStyle/>
          <a:p>
            <a:r>
              <a:rPr lang="zh-CN" altLang="en-US"/>
              <a:t>合肥学院 人工智能与大数据学院</a:t>
            </a:r>
            <a:endParaRPr lang="en-US" altLang="zh-CN" dirty="0"/>
          </a:p>
        </p:txBody>
      </p:sp>
      <p:sp>
        <p:nvSpPr>
          <p:cNvPr id="6" name="灯片编号占位符 5">
            <a:extLst>
              <a:ext uri="{FF2B5EF4-FFF2-40B4-BE49-F238E27FC236}">
                <a16:creationId xmlns:a16="http://schemas.microsoft.com/office/drawing/2014/main" id="{06E00E4E-4D72-47F0-AB6D-0402A162CDB0}"/>
              </a:ext>
            </a:extLst>
          </p:cNvPr>
          <p:cNvSpPr>
            <a:spLocks noGrp="1"/>
          </p:cNvSpPr>
          <p:nvPr>
            <p:ph type="sldNum" sz="quarter" idx="12"/>
          </p:nvPr>
        </p:nvSpPr>
        <p:spPr/>
        <p:txBody>
          <a:bodyPr/>
          <a:lstStyle/>
          <a:p>
            <a:fld id="{CF856BB3-76D9-4B5D-995C-68FA1768510B}" type="slidenum">
              <a:rPr lang="en-US" altLang="zh-CN" smtClean="0"/>
              <a:pPr/>
              <a:t>9</a:t>
            </a:fld>
            <a:endParaRPr lang="en-US" altLang="zh-CN"/>
          </a:p>
        </p:txBody>
      </p:sp>
      <p:sp>
        <p:nvSpPr>
          <p:cNvPr id="8" name="Rectangle 2">
            <a:extLst>
              <a:ext uri="{FF2B5EF4-FFF2-40B4-BE49-F238E27FC236}">
                <a16:creationId xmlns:a16="http://schemas.microsoft.com/office/drawing/2014/main" id="{B8212E9E-F5FA-5059-E738-CB2F0FCA6D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9BFFA0DC-657D-58FD-A60C-3154FB5D57F6}"/>
              </a:ext>
            </a:extLst>
          </p:cNvPr>
          <p:cNvGraphicFramePr>
            <a:graphicFrameLocks noChangeAspect="1"/>
          </p:cNvGraphicFramePr>
          <p:nvPr>
            <p:extLst>
              <p:ext uri="{D42A27DB-BD31-4B8C-83A1-F6EECF244321}">
                <p14:modId xmlns:p14="http://schemas.microsoft.com/office/powerpoint/2010/main" val="1019759397"/>
              </p:ext>
            </p:extLst>
          </p:nvPr>
        </p:nvGraphicFramePr>
        <p:xfrm>
          <a:off x="2843761" y="2426664"/>
          <a:ext cx="6504478" cy="2958716"/>
        </p:xfrm>
        <a:graphic>
          <a:graphicData uri="http://schemas.openxmlformats.org/presentationml/2006/ole">
            <mc:AlternateContent xmlns:mc="http://schemas.openxmlformats.org/markup-compatibility/2006">
              <mc:Choice xmlns:v="urn:schemas-microsoft-com:vml" Requires="v">
                <p:oleObj name="Visio" r:id="rId2" imgW="10048683" imgH="4571807" progId="Visio.Drawing.15">
                  <p:embed/>
                </p:oleObj>
              </mc:Choice>
              <mc:Fallback>
                <p:oleObj name="Visio" r:id="rId2" imgW="10048683" imgH="4571807" progId="Visio.Drawing.15">
                  <p:embed/>
                  <p:pic>
                    <p:nvPicPr>
                      <p:cNvPr id="9" name="对象 8">
                        <a:extLst>
                          <a:ext uri="{FF2B5EF4-FFF2-40B4-BE49-F238E27FC236}">
                            <a16:creationId xmlns:a16="http://schemas.microsoft.com/office/drawing/2014/main" id="{9BFFA0DC-657D-58FD-A60C-3154FB5D5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761" y="2426664"/>
                        <a:ext cx="6504478" cy="2958716"/>
                      </a:xfrm>
                      <a:prstGeom prst="rect">
                        <a:avLst/>
                      </a:prstGeom>
                      <a:noFill/>
                    </p:spPr>
                  </p:pic>
                </p:oleObj>
              </mc:Fallback>
            </mc:AlternateContent>
          </a:graphicData>
        </a:graphic>
      </p:graphicFrame>
    </p:spTree>
    <p:extLst>
      <p:ext uri="{BB962C8B-B14F-4D97-AF65-F5344CB8AC3E}">
        <p14:creationId xmlns:p14="http://schemas.microsoft.com/office/powerpoint/2010/main" val="303043385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1306</Words>
  <Application>Microsoft Office PowerPoint</Application>
  <PresentationFormat>宽屏</PresentationFormat>
  <Paragraphs>180</Paragraphs>
  <Slides>16</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16</vt:i4>
      </vt:variant>
    </vt:vector>
  </HeadingPairs>
  <TitlesOfParts>
    <vt:vector size="27" baseType="lpstr">
      <vt:lpstr>等线</vt:lpstr>
      <vt:lpstr>等线 Light</vt:lpstr>
      <vt:lpstr>黑体</vt:lpstr>
      <vt:lpstr>华光标题宋_CNKI</vt:lpstr>
      <vt:lpstr>宋体</vt:lpstr>
      <vt:lpstr>Arial</vt:lpstr>
      <vt:lpstr>Bahnschrift Condensed</vt:lpstr>
      <vt:lpstr>Times New Roman</vt:lpstr>
      <vt:lpstr>Office 主题​​</vt:lpstr>
      <vt:lpstr>Visio</vt:lpstr>
      <vt:lpstr>PDF</vt:lpstr>
      <vt:lpstr>基于注意力机制的三流卷积神经网络与支持向量机融合的骨架人体行为识别方法</vt:lpstr>
      <vt:lpstr>主要内容</vt:lpstr>
      <vt:lpstr>1个人简介</vt:lpstr>
      <vt:lpstr>2研究方向</vt:lpstr>
      <vt:lpstr>2研究方向</vt:lpstr>
      <vt:lpstr>2研究方向</vt:lpstr>
      <vt:lpstr>2研究方向</vt:lpstr>
      <vt:lpstr>3工作介绍</vt:lpstr>
      <vt:lpstr>3工作介绍</vt:lpstr>
      <vt:lpstr>3工作介绍</vt:lpstr>
      <vt:lpstr>3工作介绍</vt:lpstr>
      <vt:lpstr>3工作介绍</vt:lpstr>
      <vt:lpstr>3工作介绍</vt:lpstr>
      <vt:lpstr>3工作介绍</vt:lpstr>
      <vt:lpstr>3工作介绍</vt:lpstr>
      <vt:lpstr>4总结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 超</dc:creator>
  <cp:lastModifiedBy>RenFun</cp:lastModifiedBy>
  <cp:revision>310</cp:revision>
  <dcterms:created xsi:type="dcterms:W3CDTF">2022-01-08T09:47:48Z</dcterms:created>
  <dcterms:modified xsi:type="dcterms:W3CDTF">2023-05-30T05:30:54Z</dcterms:modified>
</cp:coreProperties>
</file>