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unknown"/>
  <Default Extension="png" ContentType="image/png"/>
  <Default Extension="rels" ContentType="application/vnd.openxmlformats-package.relationships+xml"/>
  <Default Extension="svg" ContentType="image/svg+xml"/>
  <Default Extension="vsdx" ContentType="application/vnd.ms-visio.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2"/>
  </p:notesMasterIdLst>
  <p:handoutMasterIdLst>
    <p:handoutMasterId r:id="rId73"/>
  </p:handoutMasterIdLst>
  <p:sldIdLst>
    <p:sldId id="308" r:id="rId2"/>
    <p:sldId id="309" r:id="rId3"/>
    <p:sldId id="270" r:id="rId4"/>
    <p:sldId id="311" r:id="rId5"/>
    <p:sldId id="312" r:id="rId6"/>
    <p:sldId id="350" r:id="rId7"/>
    <p:sldId id="313" r:id="rId8"/>
    <p:sldId id="314" r:id="rId9"/>
    <p:sldId id="336" r:id="rId10"/>
    <p:sldId id="315" r:id="rId11"/>
    <p:sldId id="310" r:id="rId12"/>
    <p:sldId id="316" r:id="rId13"/>
    <p:sldId id="259" r:id="rId14"/>
    <p:sldId id="346" r:id="rId15"/>
    <p:sldId id="338" r:id="rId16"/>
    <p:sldId id="264" r:id="rId17"/>
    <p:sldId id="278" r:id="rId18"/>
    <p:sldId id="326" r:id="rId19"/>
    <p:sldId id="327" r:id="rId20"/>
    <p:sldId id="288" r:id="rId21"/>
    <p:sldId id="325" r:id="rId22"/>
    <p:sldId id="289" r:id="rId23"/>
    <p:sldId id="290" r:id="rId24"/>
    <p:sldId id="262" r:id="rId25"/>
    <p:sldId id="265" r:id="rId26"/>
    <p:sldId id="260" r:id="rId27"/>
    <p:sldId id="339" r:id="rId28"/>
    <p:sldId id="320" r:id="rId29"/>
    <p:sldId id="319" r:id="rId30"/>
    <p:sldId id="267" r:id="rId31"/>
    <p:sldId id="305" r:id="rId32"/>
    <p:sldId id="306" r:id="rId33"/>
    <p:sldId id="292" r:id="rId34"/>
    <p:sldId id="261" r:id="rId35"/>
    <p:sldId id="351" r:id="rId36"/>
    <p:sldId id="271" r:id="rId37"/>
    <p:sldId id="274" r:id="rId38"/>
    <p:sldId id="322" r:id="rId39"/>
    <p:sldId id="334" r:id="rId40"/>
    <p:sldId id="335" r:id="rId41"/>
    <p:sldId id="273" r:id="rId42"/>
    <p:sldId id="294" r:id="rId43"/>
    <p:sldId id="324" r:id="rId44"/>
    <p:sldId id="323" r:id="rId45"/>
    <p:sldId id="280" r:id="rId46"/>
    <p:sldId id="295" r:id="rId47"/>
    <p:sldId id="277" r:id="rId48"/>
    <p:sldId id="296" r:id="rId49"/>
    <p:sldId id="276" r:id="rId50"/>
    <p:sldId id="297" r:id="rId51"/>
    <p:sldId id="301" r:id="rId52"/>
    <p:sldId id="302" r:id="rId53"/>
    <p:sldId id="283" r:id="rId54"/>
    <p:sldId id="303" r:id="rId55"/>
    <p:sldId id="275" r:id="rId56"/>
    <p:sldId id="304" r:id="rId57"/>
    <p:sldId id="284" r:id="rId58"/>
    <p:sldId id="298" r:id="rId59"/>
    <p:sldId id="282" r:id="rId60"/>
    <p:sldId id="299" r:id="rId61"/>
    <p:sldId id="281" r:id="rId62"/>
    <p:sldId id="300" r:id="rId63"/>
    <p:sldId id="342" r:id="rId64"/>
    <p:sldId id="343" r:id="rId65"/>
    <p:sldId id="348" r:id="rId66"/>
    <p:sldId id="352" r:id="rId67"/>
    <p:sldId id="269" r:id="rId68"/>
    <p:sldId id="268" r:id="rId69"/>
    <p:sldId id="349" r:id="rId70"/>
    <p:sldId id="345" r:id="rId71"/>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7" autoAdjust="0"/>
    <p:restoredTop sz="94660"/>
  </p:normalViewPr>
  <p:slideViewPr>
    <p:cSldViewPr snapToGrid="0">
      <p:cViewPr varScale="1">
        <p:scale>
          <a:sx n="114" d="100"/>
          <a:sy n="114" d="100"/>
        </p:scale>
        <p:origin x="300" y="114"/>
      </p:cViewPr>
      <p:guideLst/>
    </p:cSldViewPr>
  </p:slideViewPr>
  <p:notesTextViewPr>
    <p:cViewPr>
      <p:scale>
        <a:sx n="3" d="2"/>
        <a:sy n="3" d="2"/>
      </p:scale>
      <p:origin x="0" y="0"/>
    </p:cViewPr>
  </p:notesTextViewPr>
  <p:notesViewPr>
    <p:cSldViewPr snapToGrid="0">
      <p:cViewPr varScale="1">
        <p:scale>
          <a:sx n="62" d="100"/>
          <a:sy n="62" d="100"/>
        </p:scale>
        <p:origin x="3154" y="7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a:extLst>
              <a:ext uri="{FF2B5EF4-FFF2-40B4-BE49-F238E27FC236}">
                <a16:creationId xmlns:a16="http://schemas.microsoft.com/office/drawing/2014/main" id="{D3CA1F9B-DD55-4BEC-95E6-5E3C97EF2A9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a:extLst>
              <a:ext uri="{FF2B5EF4-FFF2-40B4-BE49-F238E27FC236}">
                <a16:creationId xmlns:a16="http://schemas.microsoft.com/office/drawing/2014/main" id="{047D7B30-1B66-41AA-8117-5A66F98B927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36D42D4-069A-438C-BC05-F62A80312157}" type="datetimeFigureOut">
              <a:rPr lang="zh-CN" altLang="en-US" smtClean="0"/>
              <a:t>2023/4/21</a:t>
            </a:fld>
            <a:endParaRPr lang="zh-CN" altLang="en-US"/>
          </a:p>
        </p:txBody>
      </p:sp>
      <p:sp>
        <p:nvSpPr>
          <p:cNvPr id="4" name="页脚占位符 3">
            <a:extLst>
              <a:ext uri="{FF2B5EF4-FFF2-40B4-BE49-F238E27FC236}">
                <a16:creationId xmlns:a16="http://schemas.microsoft.com/office/drawing/2014/main" id="{8CFE59E9-8BC0-4669-8BE2-0B58CA1329D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a:extLst>
              <a:ext uri="{FF2B5EF4-FFF2-40B4-BE49-F238E27FC236}">
                <a16:creationId xmlns:a16="http://schemas.microsoft.com/office/drawing/2014/main" id="{7D0C3D51-F400-4944-9ACF-88DF67AF094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98910EF-89CD-4162-8ADD-298D5B3DA2BA}" type="slidenum">
              <a:rPr lang="zh-CN" altLang="en-US" smtClean="0"/>
              <a:t>‹#›</a:t>
            </a:fld>
            <a:endParaRPr lang="zh-CN" altLang="en-US"/>
          </a:p>
        </p:txBody>
      </p:sp>
    </p:spTree>
    <p:extLst>
      <p:ext uri="{BB962C8B-B14F-4D97-AF65-F5344CB8AC3E}">
        <p14:creationId xmlns:p14="http://schemas.microsoft.com/office/powerpoint/2010/main" val="7517414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B25347-AFB8-420B-A143-9547A1E4DB31}" type="datetimeFigureOut">
              <a:rPr lang="zh-CN" altLang="en-US" smtClean="0"/>
              <a:t>2023/4/21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9CAFF6-9C2A-4480-8337-644FF1270A1E}" type="slidenum">
              <a:rPr lang="zh-CN" altLang="en-US" smtClean="0"/>
              <a:t>‹#›</a:t>
            </a:fld>
            <a:endParaRPr lang="zh-CN" altLang="en-US"/>
          </a:p>
        </p:txBody>
      </p:sp>
    </p:spTree>
    <p:extLst>
      <p:ext uri="{BB962C8B-B14F-4D97-AF65-F5344CB8AC3E}">
        <p14:creationId xmlns:p14="http://schemas.microsoft.com/office/powerpoint/2010/main" val="5904592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8A8AB52-B7F5-4512-BC9A-B9B2A8A7B9BF}"/>
              </a:ext>
            </a:extLst>
          </p:cNvPr>
          <p:cNvSpPr>
            <a:spLocks noGrp="1"/>
          </p:cNvSpPr>
          <p:nvPr>
            <p:ph type="ctrTitle"/>
          </p:nvPr>
        </p:nvSpPr>
        <p:spPr>
          <a:xfrm>
            <a:off x="1524000" y="1763485"/>
            <a:ext cx="9144000" cy="970870"/>
          </a:xfrm>
        </p:spPr>
        <p:txBody>
          <a:bodyPr anchor="b">
            <a:normAutofit/>
          </a:bodyPr>
          <a:lstStyle>
            <a:lvl1pPr algn="ctr">
              <a:defRPr sz="4400">
                <a:solidFill>
                  <a:srgbClr val="FF0000"/>
                </a:solidFill>
                <a:latin typeface="黑体" panose="02010609060101010101" pitchFamily="49" charset="-122"/>
                <a:ea typeface="黑体" panose="02010609060101010101" pitchFamily="49" charset="-122"/>
              </a:defRPr>
            </a:lvl1pPr>
          </a:lstStyle>
          <a:p>
            <a:r>
              <a:rPr lang="zh-CN" altLang="en-US" dirty="0"/>
              <a:t>单击此处编辑母版标题样式</a:t>
            </a:r>
          </a:p>
        </p:txBody>
      </p:sp>
      <p:sp>
        <p:nvSpPr>
          <p:cNvPr id="3" name="副标题 2">
            <a:extLst>
              <a:ext uri="{FF2B5EF4-FFF2-40B4-BE49-F238E27FC236}">
                <a16:creationId xmlns:a16="http://schemas.microsoft.com/office/drawing/2014/main" id="{A7B0E989-E73F-4D27-81A6-720AD9517656}"/>
              </a:ext>
            </a:extLst>
          </p:cNvPr>
          <p:cNvSpPr>
            <a:spLocks noGrp="1"/>
          </p:cNvSpPr>
          <p:nvPr>
            <p:ph type="subTitle" idx="1"/>
          </p:nvPr>
        </p:nvSpPr>
        <p:spPr>
          <a:xfrm>
            <a:off x="1524000" y="3463925"/>
            <a:ext cx="9144000" cy="1369331"/>
          </a:xfrm>
        </p:spPr>
        <p:txBody>
          <a:bodyPr>
            <a:normAutofit/>
          </a:bodyPr>
          <a:lstStyle>
            <a:lvl1pPr marL="0" indent="0" algn="ctr">
              <a:buNone/>
              <a:defRPr sz="3200" b="0">
                <a:solidFill>
                  <a:srgbClr val="0070C0"/>
                </a:solidFill>
                <a:latin typeface="黑体" panose="02010609060101010101" pitchFamily="49" charset="-122"/>
                <a:ea typeface="黑体" panose="02010609060101010101" pitchFamily="49" charset="-122"/>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a:extLst>
              <a:ext uri="{FF2B5EF4-FFF2-40B4-BE49-F238E27FC236}">
                <a16:creationId xmlns:a16="http://schemas.microsoft.com/office/drawing/2014/main" id="{B41226DC-DA6D-4C1C-BE2D-94F3F009B1B4}"/>
              </a:ext>
            </a:extLst>
          </p:cNvPr>
          <p:cNvSpPr>
            <a:spLocks noGrp="1"/>
          </p:cNvSpPr>
          <p:nvPr>
            <p:ph type="dt" sz="half" idx="10"/>
          </p:nvPr>
        </p:nvSpPr>
        <p:spPr>
          <a:xfrm>
            <a:off x="0" y="6492874"/>
            <a:ext cx="2743200" cy="365125"/>
          </a:xfrm>
        </p:spPr>
        <p:txBody>
          <a:bodyPr/>
          <a:lstStyle>
            <a:lvl1pPr>
              <a:defRPr sz="1400" b="1">
                <a:solidFill>
                  <a:srgbClr val="0070C0"/>
                </a:solidFill>
                <a:latin typeface="Times New Roman" panose="02020603050405020304" pitchFamily="18" charset="0"/>
                <a:cs typeface="Times New Roman" panose="02020603050405020304" pitchFamily="18" charset="0"/>
              </a:defRPr>
            </a:lvl1pPr>
          </a:lstStyle>
          <a:p>
            <a:fld id="{8959AFE9-D1B8-4FAB-8275-1C9D70B685B7}" type="datetime1">
              <a:rPr lang="en-US" altLang="zh-CN" smtClean="0"/>
              <a:t>4/21/2023</a:t>
            </a:fld>
            <a:endParaRPr lang="zh-CN" altLang="en-US"/>
          </a:p>
        </p:txBody>
      </p:sp>
      <p:sp>
        <p:nvSpPr>
          <p:cNvPr id="5" name="页脚占位符 4">
            <a:extLst>
              <a:ext uri="{FF2B5EF4-FFF2-40B4-BE49-F238E27FC236}">
                <a16:creationId xmlns:a16="http://schemas.microsoft.com/office/drawing/2014/main" id="{1743A67B-5303-4C86-9C17-C69B201B7066}"/>
              </a:ext>
            </a:extLst>
          </p:cNvPr>
          <p:cNvSpPr>
            <a:spLocks noGrp="1"/>
          </p:cNvSpPr>
          <p:nvPr>
            <p:ph type="ftr" sz="quarter" idx="11"/>
          </p:nvPr>
        </p:nvSpPr>
        <p:spPr>
          <a:xfrm>
            <a:off x="4038600" y="6492875"/>
            <a:ext cx="4114800" cy="365125"/>
          </a:xfrm>
          <a:effectLst>
            <a:outerShdw blurRad="50800" dist="38100" dir="5400000" algn="t" rotWithShape="0">
              <a:prstClr val="black">
                <a:alpha val="40000"/>
              </a:prstClr>
            </a:outerShdw>
          </a:effectLst>
        </p:spPr>
        <p:txBody>
          <a:bodyPr/>
          <a:lstStyle>
            <a:lvl1pPr>
              <a:defRPr sz="1400">
                <a:solidFill>
                  <a:srgbClr val="0070C0"/>
                </a:solidFill>
                <a:latin typeface="华光标题宋_CNKI" panose="02000500000000000000" pitchFamily="2" charset="-122"/>
                <a:ea typeface="华光标题宋_CNKI" panose="02000500000000000000" pitchFamily="2" charset="-122"/>
              </a:defRPr>
            </a:lvl1pPr>
          </a:lstStyle>
          <a:p>
            <a:r>
              <a:rPr lang="zh-CN" altLang="en-US"/>
              <a:t>合肥学院 人工智能与大数据学院</a:t>
            </a:r>
            <a:endParaRPr lang="en-US" altLang="zh-CN" dirty="0"/>
          </a:p>
        </p:txBody>
      </p:sp>
      <p:sp>
        <p:nvSpPr>
          <p:cNvPr id="6" name="灯片编号占位符 5">
            <a:extLst>
              <a:ext uri="{FF2B5EF4-FFF2-40B4-BE49-F238E27FC236}">
                <a16:creationId xmlns:a16="http://schemas.microsoft.com/office/drawing/2014/main" id="{78A7FA9E-8451-4EEE-961A-F4AF5FBF8682}"/>
              </a:ext>
            </a:extLst>
          </p:cNvPr>
          <p:cNvSpPr>
            <a:spLocks noGrp="1"/>
          </p:cNvSpPr>
          <p:nvPr>
            <p:ph type="sldNum" sz="quarter" idx="12"/>
          </p:nvPr>
        </p:nvSpPr>
        <p:spPr>
          <a:xfrm>
            <a:off x="9448800" y="6469288"/>
            <a:ext cx="2743200" cy="365125"/>
          </a:xfrm>
        </p:spPr>
        <p:txBody>
          <a:bodyPr/>
          <a:lstStyle>
            <a:lvl1pPr>
              <a:defRPr sz="1400" b="1">
                <a:solidFill>
                  <a:srgbClr val="0070C0"/>
                </a:solidFill>
                <a:latin typeface="Times New Roman" panose="02020603050405020304" pitchFamily="18" charset="0"/>
                <a:cs typeface="Times New Roman" panose="02020603050405020304" pitchFamily="18" charset="0"/>
              </a:defRPr>
            </a:lvl1pPr>
          </a:lstStyle>
          <a:p>
            <a:fld id="{CF856BB3-76D9-4B5D-995C-68FA1768510B}" type="slidenum">
              <a:rPr lang="zh-CN" altLang="en-US" smtClean="0"/>
              <a:pPr/>
              <a:t>‹#›</a:t>
            </a:fld>
            <a:endParaRPr lang="zh-CN" altLang="en-US"/>
          </a:p>
        </p:txBody>
      </p:sp>
      <p:pic>
        <p:nvPicPr>
          <p:cNvPr id="8" name="图片 7">
            <a:extLst>
              <a:ext uri="{FF2B5EF4-FFF2-40B4-BE49-F238E27FC236}">
                <a16:creationId xmlns:a16="http://schemas.microsoft.com/office/drawing/2014/main" id="{05FD8D62-9025-493A-A389-E6E238CB9A8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0947" y="103866"/>
            <a:ext cx="3478901" cy="1079245"/>
          </a:xfrm>
          <a:prstGeom prst="rect">
            <a:avLst/>
          </a:prstGeom>
          <a:effectLst>
            <a:outerShdw blurRad="50800" dist="38100" dir="5400000" algn="t" rotWithShape="0">
              <a:prstClr val="black">
                <a:alpha val="40000"/>
              </a:prstClr>
            </a:outerShdw>
          </a:effectLst>
        </p:spPr>
      </p:pic>
      <p:sp>
        <p:nvSpPr>
          <p:cNvPr id="9" name="矩形 8">
            <a:extLst>
              <a:ext uri="{FF2B5EF4-FFF2-40B4-BE49-F238E27FC236}">
                <a16:creationId xmlns:a16="http://schemas.microsoft.com/office/drawing/2014/main" id="{20A8496E-0FB9-4121-A942-0E767E83ED8B}"/>
              </a:ext>
            </a:extLst>
          </p:cNvPr>
          <p:cNvSpPr/>
          <p:nvPr userDrawn="1"/>
        </p:nvSpPr>
        <p:spPr>
          <a:xfrm>
            <a:off x="10414000" y="0"/>
            <a:ext cx="1778000" cy="892552"/>
          </a:xfrm>
          <a:prstGeom prst="rect">
            <a:avLst/>
          </a:prstGeom>
          <a:noFill/>
          <a:effectLst>
            <a:outerShdw blurRad="50800" dist="38100" dir="5400000" algn="t" rotWithShape="0">
              <a:prstClr val="black">
                <a:alpha val="40000"/>
              </a:prstClr>
            </a:outerShdw>
          </a:effectLst>
        </p:spPr>
        <p:txBody>
          <a:bodyPr wrap="square" lIns="91440" tIns="45720" rIns="91440" bIns="45720">
            <a:spAutoFit/>
          </a:bodyPr>
          <a:lstStyle/>
          <a:p>
            <a:pPr algn="ctr"/>
            <a:r>
              <a:rPr lang="en-US" altLang="zh-CN" sz="3600" b="0" cap="none" spc="0" dirty="0">
                <a:ln w="0"/>
                <a:solidFill>
                  <a:schemeClr val="accent2"/>
                </a:solidFill>
                <a:effectLst>
                  <a:outerShdw blurRad="38100" dist="25400" dir="5400000" algn="ctr" rotWithShape="0">
                    <a:srgbClr val="6E747A">
                      <a:alpha val="43000"/>
                    </a:srgbClr>
                  </a:outerShdw>
                </a:effectLst>
                <a:latin typeface="Bahnschrift Condensed" panose="020B0502040204020203" pitchFamily="34" charset="0"/>
              </a:rPr>
              <a:t>CV</a:t>
            </a:r>
            <a:r>
              <a:rPr lang="en-US" altLang="zh-CN" sz="3600" b="0" cap="none" spc="0" dirty="0">
                <a:ln w="0"/>
                <a:solidFill>
                  <a:srgbClr val="7030A0"/>
                </a:solidFill>
                <a:effectLst>
                  <a:outerShdw blurRad="38100" dist="25400" dir="5400000" algn="ctr" rotWithShape="0">
                    <a:srgbClr val="6E747A">
                      <a:alpha val="43000"/>
                    </a:srgbClr>
                  </a:outerShdw>
                </a:effectLst>
                <a:latin typeface="Bahnschrift Condensed" panose="020B0502040204020203" pitchFamily="34" charset="0"/>
              </a:rPr>
              <a:t> Group</a:t>
            </a:r>
          </a:p>
          <a:p>
            <a:pPr algn="ctr"/>
            <a:r>
              <a:rPr lang="en-US" altLang="zh-CN" sz="1600" b="0" cap="none" spc="0" dirty="0">
                <a:ln w="0"/>
                <a:solidFill>
                  <a:srgbClr val="0070C0"/>
                </a:solidFill>
                <a:effectLst>
                  <a:outerShdw blurRad="38100" dist="25400" dir="5400000" algn="ctr" rotWithShape="0">
                    <a:srgbClr val="6E747A">
                      <a:alpha val="43000"/>
                    </a:srgbClr>
                  </a:outerShdw>
                </a:effectLst>
                <a:latin typeface="Bahnschrift Condensed" panose="020B0502040204020203" pitchFamily="34" charset="0"/>
              </a:rPr>
              <a:t>Hefei University</a:t>
            </a:r>
            <a:endParaRPr lang="zh-CN" altLang="en-US" sz="1600" b="0" cap="none" spc="0" dirty="0">
              <a:ln w="0"/>
              <a:solidFill>
                <a:srgbClr val="0070C0"/>
              </a:solidFill>
              <a:effectLst>
                <a:outerShdw blurRad="38100" dist="25400" dir="5400000" algn="ctr" rotWithShape="0">
                  <a:srgbClr val="6E747A">
                    <a:alpha val="43000"/>
                  </a:srgbClr>
                </a:outerShdw>
              </a:effectLst>
              <a:latin typeface="Bahnschrift Condensed" panose="020B0502040204020203" pitchFamily="34" charset="0"/>
            </a:endParaRPr>
          </a:p>
        </p:txBody>
      </p:sp>
    </p:spTree>
    <p:extLst>
      <p:ext uri="{BB962C8B-B14F-4D97-AF65-F5344CB8AC3E}">
        <p14:creationId xmlns:p14="http://schemas.microsoft.com/office/powerpoint/2010/main" val="24729990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4D96D77-5F81-4D2A-A8E3-1268DE437CC3}"/>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8D08156-117F-4279-B42A-833591DB9885}"/>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C79912EC-9CA6-43C3-808E-F7DB7673A143}"/>
              </a:ext>
            </a:extLst>
          </p:cNvPr>
          <p:cNvSpPr>
            <a:spLocks noGrp="1"/>
          </p:cNvSpPr>
          <p:nvPr>
            <p:ph type="dt" sz="half" idx="10"/>
          </p:nvPr>
        </p:nvSpPr>
        <p:spPr/>
        <p:txBody>
          <a:bodyPr/>
          <a:lstStyle/>
          <a:p>
            <a:fld id="{96DBDE80-F0E7-4014-8D7C-9EA715398E87}" type="datetime1">
              <a:rPr lang="en-US" altLang="zh-CN" smtClean="0"/>
              <a:t>4/21/2023</a:t>
            </a:fld>
            <a:endParaRPr lang="zh-CN" altLang="en-US"/>
          </a:p>
        </p:txBody>
      </p:sp>
      <p:sp>
        <p:nvSpPr>
          <p:cNvPr id="5" name="页脚占位符 4">
            <a:extLst>
              <a:ext uri="{FF2B5EF4-FFF2-40B4-BE49-F238E27FC236}">
                <a16:creationId xmlns:a16="http://schemas.microsoft.com/office/drawing/2014/main" id="{5C3D3ADD-36F2-4D42-BA98-751CF987DBDD}"/>
              </a:ext>
            </a:extLst>
          </p:cNvPr>
          <p:cNvSpPr>
            <a:spLocks noGrp="1"/>
          </p:cNvSpPr>
          <p:nvPr>
            <p:ph type="ftr" sz="quarter" idx="11"/>
          </p:nvPr>
        </p:nvSpPr>
        <p:spPr/>
        <p:txBody>
          <a:bodyPr/>
          <a:lstStyle/>
          <a:p>
            <a:r>
              <a:rPr lang="zh-CN" altLang="en-US"/>
              <a:t>合肥学院 人工智能与大数据学院</a:t>
            </a:r>
          </a:p>
        </p:txBody>
      </p:sp>
      <p:sp>
        <p:nvSpPr>
          <p:cNvPr id="6" name="灯片编号占位符 5">
            <a:extLst>
              <a:ext uri="{FF2B5EF4-FFF2-40B4-BE49-F238E27FC236}">
                <a16:creationId xmlns:a16="http://schemas.microsoft.com/office/drawing/2014/main" id="{E9A502A3-AE4C-41AA-BA88-8C3AE7C96DDA}"/>
              </a:ext>
            </a:extLst>
          </p:cNvPr>
          <p:cNvSpPr>
            <a:spLocks noGrp="1"/>
          </p:cNvSpPr>
          <p:nvPr>
            <p:ph type="sldNum" sz="quarter" idx="12"/>
          </p:nvPr>
        </p:nvSpPr>
        <p:spPr/>
        <p:txBody>
          <a:bodyPr/>
          <a:lstStyle/>
          <a:p>
            <a:fld id="{CF856BB3-76D9-4B5D-995C-68FA1768510B}" type="slidenum">
              <a:rPr lang="zh-CN" altLang="en-US" smtClean="0"/>
              <a:t>‹#›</a:t>
            </a:fld>
            <a:endParaRPr lang="zh-CN" altLang="en-US"/>
          </a:p>
        </p:txBody>
      </p:sp>
    </p:spTree>
    <p:extLst>
      <p:ext uri="{BB962C8B-B14F-4D97-AF65-F5344CB8AC3E}">
        <p14:creationId xmlns:p14="http://schemas.microsoft.com/office/powerpoint/2010/main" val="28118167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4855B1-BE6D-4CE6-8291-D19CE6B120D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7A2C656D-0F37-44F0-82EF-0105E9F0D7C0}"/>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91404CB-C4F2-4F0A-8934-23E59824570C}"/>
              </a:ext>
            </a:extLst>
          </p:cNvPr>
          <p:cNvSpPr>
            <a:spLocks noGrp="1"/>
          </p:cNvSpPr>
          <p:nvPr>
            <p:ph type="dt" sz="half" idx="10"/>
          </p:nvPr>
        </p:nvSpPr>
        <p:spPr/>
        <p:txBody>
          <a:bodyPr/>
          <a:lstStyle/>
          <a:p>
            <a:fld id="{F93C7AA7-BDBC-4579-A208-3932871E7054}" type="datetime1">
              <a:rPr lang="en-US" altLang="zh-CN" smtClean="0"/>
              <a:t>4/21/2023</a:t>
            </a:fld>
            <a:endParaRPr lang="zh-CN" altLang="en-US"/>
          </a:p>
        </p:txBody>
      </p:sp>
      <p:sp>
        <p:nvSpPr>
          <p:cNvPr id="5" name="页脚占位符 4">
            <a:extLst>
              <a:ext uri="{FF2B5EF4-FFF2-40B4-BE49-F238E27FC236}">
                <a16:creationId xmlns:a16="http://schemas.microsoft.com/office/drawing/2014/main" id="{1E0BD0E7-1968-464F-AC95-DA18FFC33FC8}"/>
              </a:ext>
            </a:extLst>
          </p:cNvPr>
          <p:cNvSpPr>
            <a:spLocks noGrp="1"/>
          </p:cNvSpPr>
          <p:nvPr>
            <p:ph type="ftr" sz="quarter" idx="11"/>
          </p:nvPr>
        </p:nvSpPr>
        <p:spPr/>
        <p:txBody>
          <a:bodyPr/>
          <a:lstStyle/>
          <a:p>
            <a:r>
              <a:rPr lang="zh-CN" altLang="en-US"/>
              <a:t>合肥学院 人工智能与大数据学院</a:t>
            </a:r>
          </a:p>
        </p:txBody>
      </p:sp>
      <p:sp>
        <p:nvSpPr>
          <p:cNvPr id="6" name="灯片编号占位符 5">
            <a:extLst>
              <a:ext uri="{FF2B5EF4-FFF2-40B4-BE49-F238E27FC236}">
                <a16:creationId xmlns:a16="http://schemas.microsoft.com/office/drawing/2014/main" id="{A131F288-83D2-4DC5-94CC-48796A68E68B}"/>
              </a:ext>
            </a:extLst>
          </p:cNvPr>
          <p:cNvSpPr>
            <a:spLocks noGrp="1"/>
          </p:cNvSpPr>
          <p:nvPr>
            <p:ph type="sldNum" sz="quarter" idx="12"/>
          </p:nvPr>
        </p:nvSpPr>
        <p:spPr/>
        <p:txBody>
          <a:bodyPr/>
          <a:lstStyle/>
          <a:p>
            <a:fld id="{CF856BB3-76D9-4B5D-995C-68FA1768510B}" type="slidenum">
              <a:rPr lang="zh-CN" altLang="en-US" smtClean="0"/>
              <a:t>‹#›</a:t>
            </a:fld>
            <a:endParaRPr lang="zh-CN" altLang="en-US"/>
          </a:p>
        </p:txBody>
      </p:sp>
    </p:spTree>
    <p:extLst>
      <p:ext uri="{BB962C8B-B14F-4D97-AF65-F5344CB8AC3E}">
        <p14:creationId xmlns:p14="http://schemas.microsoft.com/office/powerpoint/2010/main" val="5890144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DB54118-D60E-494F-85FE-E1E78B562050}"/>
              </a:ext>
            </a:extLst>
          </p:cNvPr>
          <p:cNvSpPr>
            <a:spLocks noGrp="1"/>
          </p:cNvSpPr>
          <p:nvPr>
            <p:ph type="title"/>
          </p:nvPr>
        </p:nvSpPr>
        <p:spPr>
          <a:xfrm>
            <a:off x="416379" y="365126"/>
            <a:ext cx="11405507" cy="818696"/>
          </a:xfrm>
        </p:spPr>
        <p:txBody>
          <a:bodyPr>
            <a:normAutofit/>
          </a:bodyPr>
          <a:lstStyle>
            <a:lvl1pPr algn="ctr">
              <a:defRPr sz="3200">
                <a:latin typeface="黑体" panose="02010609060101010101" pitchFamily="49" charset="-122"/>
                <a:ea typeface="黑体" panose="02010609060101010101" pitchFamily="49" charset="-122"/>
              </a:defRPr>
            </a:lvl1pPr>
          </a:lstStyle>
          <a:p>
            <a:r>
              <a:rPr lang="zh-CN" altLang="en-US" dirty="0"/>
              <a:t>单击此处编辑母版标题样式</a:t>
            </a:r>
          </a:p>
        </p:txBody>
      </p:sp>
      <p:sp>
        <p:nvSpPr>
          <p:cNvPr id="3" name="内容占位符 2">
            <a:extLst>
              <a:ext uri="{FF2B5EF4-FFF2-40B4-BE49-F238E27FC236}">
                <a16:creationId xmlns:a16="http://schemas.microsoft.com/office/drawing/2014/main" id="{34527791-D254-4B61-8712-11FA4D40147D}"/>
              </a:ext>
            </a:extLst>
          </p:cNvPr>
          <p:cNvSpPr>
            <a:spLocks noGrp="1"/>
          </p:cNvSpPr>
          <p:nvPr>
            <p:ph idx="1"/>
          </p:nvPr>
        </p:nvSpPr>
        <p:spPr>
          <a:xfrm>
            <a:off x="416379" y="1404257"/>
            <a:ext cx="11405507" cy="4772706"/>
          </a:xfrm>
        </p:spPr>
        <p:txBody>
          <a:bodyPr/>
          <a:lstStyle>
            <a:lvl1pPr>
              <a:defRPr sz="2000">
                <a:latin typeface="宋体" panose="02010600030101010101" pitchFamily="2" charset="-122"/>
                <a:ea typeface="宋体" panose="02010600030101010101" pitchFamily="2" charset="-122"/>
              </a:defRPr>
            </a:lvl1pPr>
            <a:lvl2pPr>
              <a:defRPr sz="1800">
                <a:latin typeface="宋体" panose="02010600030101010101" pitchFamily="2" charset="-122"/>
                <a:ea typeface="宋体" panose="02010600030101010101" pitchFamily="2" charset="-122"/>
              </a:defRPr>
            </a:lvl2pPr>
            <a:lvl3pPr>
              <a:defRPr sz="1800"/>
            </a:lvl3pPr>
          </a:lstStyle>
          <a:p>
            <a:pPr lvl="0"/>
            <a:r>
              <a:rPr lang="zh-CN" altLang="en-US" dirty="0"/>
              <a:t>单击此处编辑母版文本样式</a:t>
            </a:r>
          </a:p>
          <a:p>
            <a:pPr lvl="1"/>
            <a:r>
              <a:rPr lang="zh-CN" altLang="en-US" dirty="0"/>
              <a:t>二级</a:t>
            </a:r>
          </a:p>
        </p:txBody>
      </p:sp>
      <p:sp>
        <p:nvSpPr>
          <p:cNvPr id="4" name="日期占位符 3">
            <a:extLst>
              <a:ext uri="{FF2B5EF4-FFF2-40B4-BE49-F238E27FC236}">
                <a16:creationId xmlns:a16="http://schemas.microsoft.com/office/drawing/2014/main" id="{D52F9C98-BBE5-458A-98F1-9C4F9CD587A6}"/>
              </a:ext>
            </a:extLst>
          </p:cNvPr>
          <p:cNvSpPr>
            <a:spLocks noGrp="1"/>
          </p:cNvSpPr>
          <p:nvPr>
            <p:ph type="dt" sz="half" idx="10"/>
          </p:nvPr>
        </p:nvSpPr>
        <p:spPr>
          <a:xfrm>
            <a:off x="0" y="6492874"/>
            <a:ext cx="2743200" cy="365125"/>
          </a:xfrm>
        </p:spPr>
        <p:txBody>
          <a:bodyPr vert="horz" lIns="91440" tIns="45720" rIns="91440" bIns="45720" rtlCol="0" anchor="ctr"/>
          <a:lstStyle>
            <a:lvl1pPr>
              <a:defRPr lang="zh-CN" altLang="en-US" sz="1400" b="1" smtClean="0">
                <a:solidFill>
                  <a:srgbClr val="0070C0"/>
                </a:solidFill>
                <a:latin typeface="Times New Roman" panose="02020603050405020304" pitchFamily="18" charset="0"/>
                <a:cs typeface="Times New Roman" panose="02020603050405020304" pitchFamily="18" charset="0"/>
              </a:defRPr>
            </a:lvl1pPr>
          </a:lstStyle>
          <a:p>
            <a:fld id="{315BB34A-6131-4109-8499-25816707CCF8}" type="datetime1">
              <a:rPr lang="en-US" altLang="zh-CN" smtClean="0"/>
              <a:t>4/21/2023</a:t>
            </a:fld>
            <a:endParaRPr lang="en-US" altLang="zh-CN"/>
          </a:p>
        </p:txBody>
      </p:sp>
      <p:sp>
        <p:nvSpPr>
          <p:cNvPr id="5" name="页脚占位符 4">
            <a:extLst>
              <a:ext uri="{FF2B5EF4-FFF2-40B4-BE49-F238E27FC236}">
                <a16:creationId xmlns:a16="http://schemas.microsoft.com/office/drawing/2014/main" id="{0B90B5FE-DA7D-4269-88DE-49FE01A2B551}"/>
              </a:ext>
            </a:extLst>
          </p:cNvPr>
          <p:cNvSpPr>
            <a:spLocks noGrp="1"/>
          </p:cNvSpPr>
          <p:nvPr>
            <p:ph type="ftr" sz="quarter" idx="11"/>
          </p:nvPr>
        </p:nvSpPr>
        <p:spPr>
          <a:xfrm>
            <a:off x="3924300" y="6492875"/>
            <a:ext cx="4114800" cy="365125"/>
          </a:xfrm>
          <a:effectLst>
            <a:outerShdw blurRad="50800" dist="38100" dir="5400000" algn="t" rotWithShape="0">
              <a:prstClr val="black">
                <a:alpha val="40000"/>
              </a:prstClr>
            </a:outerShdw>
          </a:effectLst>
        </p:spPr>
        <p:txBody>
          <a:bodyPr/>
          <a:lstStyle>
            <a:lvl1pPr marL="0" algn="ctr" defTabSz="914400" rtl="0" eaLnBrk="1" latinLnBrk="0" hangingPunct="1">
              <a:defRPr lang="zh-CN" altLang="en-US" sz="1400" kern="1200" smtClean="0">
                <a:solidFill>
                  <a:srgbClr val="0070C0"/>
                </a:solidFill>
                <a:latin typeface="华光标题宋_CNKI" panose="02000500000000000000" pitchFamily="2" charset="-122"/>
                <a:ea typeface="华光标题宋_CNKI" panose="02000500000000000000" pitchFamily="2" charset="-122"/>
                <a:cs typeface="+mn-cs"/>
              </a:defRPr>
            </a:lvl1pPr>
          </a:lstStyle>
          <a:p>
            <a:r>
              <a:rPr lang="zh-CN" altLang="en-US"/>
              <a:t>合肥学院 人工智能与大数据学院</a:t>
            </a:r>
            <a:endParaRPr lang="en-US" altLang="zh-CN" dirty="0"/>
          </a:p>
        </p:txBody>
      </p:sp>
      <p:sp>
        <p:nvSpPr>
          <p:cNvPr id="6" name="灯片编号占位符 5">
            <a:extLst>
              <a:ext uri="{FF2B5EF4-FFF2-40B4-BE49-F238E27FC236}">
                <a16:creationId xmlns:a16="http://schemas.microsoft.com/office/drawing/2014/main" id="{44D86EA2-2C79-4548-A9F0-3BB6507C0F69}"/>
              </a:ext>
            </a:extLst>
          </p:cNvPr>
          <p:cNvSpPr>
            <a:spLocks noGrp="1"/>
          </p:cNvSpPr>
          <p:nvPr>
            <p:ph type="sldNum" sz="quarter" idx="12"/>
          </p:nvPr>
        </p:nvSpPr>
        <p:spPr>
          <a:xfrm>
            <a:off x="9448800" y="6492873"/>
            <a:ext cx="2743200" cy="365125"/>
          </a:xfrm>
        </p:spPr>
        <p:txBody>
          <a:bodyPr vert="horz" lIns="91440" tIns="45720" rIns="91440" bIns="45720" rtlCol="0" anchor="ctr"/>
          <a:lstStyle>
            <a:lvl1pPr algn="r">
              <a:defRPr lang="zh-CN" altLang="en-US" sz="1400" b="1" smtClean="0">
                <a:solidFill>
                  <a:srgbClr val="0070C0"/>
                </a:solidFill>
                <a:latin typeface="Times New Roman" panose="02020603050405020304" pitchFamily="18" charset="0"/>
                <a:cs typeface="Times New Roman" panose="02020603050405020304" pitchFamily="18" charset="0"/>
              </a:defRPr>
            </a:lvl1pPr>
          </a:lstStyle>
          <a:p>
            <a:fld id="{CF856BB3-76D9-4B5D-995C-68FA1768510B}" type="slidenum">
              <a:rPr lang="en-US" altLang="zh-CN" smtClean="0"/>
              <a:pPr/>
              <a:t>‹#›</a:t>
            </a:fld>
            <a:endParaRPr lang="en-US" altLang="zh-CN"/>
          </a:p>
        </p:txBody>
      </p:sp>
      <p:sp>
        <p:nvSpPr>
          <p:cNvPr id="7" name="矩形 6">
            <a:extLst>
              <a:ext uri="{FF2B5EF4-FFF2-40B4-BE49-F238E27FC236}">
                <a16:creationId xmlns:a16="http://schemas.microsoft.com/office/drawing/2014/main" id="{7591EE9F-C7C9-4C7E-9A54-BCC26E2A151C}"/>
              </a:ext>
            </a:extLst>
          </p:cNvPr>
          <p:cNvSpPr/>
          <p:nvPr userDrawn="1"/>
        </p:nvSpPr>
        <p:spPr>
          <a:xfrm>
            <a:off x="416380" y="1191761"/>
            <a:ext cx="11405506" cy="45719"/>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0"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8" name="矩形 7">
            <a:extLst>
              <a:ext uri="{FF2B5EF4-FFF2-40B4-BE49-F238E27FC236}">
                <a16:creationId xmlns:a16="http://schemas.microsoft.com/office/drawing/2014/main" id="{9DC0696A-1A12-44F3-BD90-46B67D1D1598}"/>
              </a:ext>
            </a:extLst>
          </p:cNvPr>
          <p:cNvSpPr/>
          <p:nvPr userDrawn="1"/>
        </p:nvSpPr>
        <p:spPr>
          <a:xfrm>
            <a:off x="10414000" y="0"/>
            <a:ext cx="1778000" cy="892552"/>
          </a:xfrm>
          <a:prstGeom prst="rect">
            <a:avLst/>
          </a:prstGeom>
          <a:noFill/>
          <a:effectLst>
            <a:outerShdw blurRad="50800" dist="38100" dir="5400000" algn="t" rotWithShape="0">
              <a:prstClr val="black">
                <a:alpha val="40000"/>
              </a:prstClr>
            </a:outerShdw>
          </a:effectLst>
        </p:spPr>
        <p:txBody>
          <a:bodyPr wrap="square" lIns="91440" tIns="45720" rIns="91440" bIns="45720">
            <a:spAutoFit/>
          </a:bodyPr>
          <a:lstStyle/>
          <a:p>
            <a:pPr algn="ctr"/>
            <a:r>
              <a:rPr lang="en-US" altLang="zh-CN" sz="3600" b="0" cap="none" spc="0" dirty="0">
                <a:ln w="0"/>
                <a:solidFill>
                  <a:schemeClr val="accent2"/>
                </a:solidFill>
                <a:effectLst>
                  <a:outerShdw blurRad="38100" dist="25400" dir="5400000" algn="ctr" rotWithShape="0">
                    <a:srgbClr val="6E747A">
                      <a:alpha val="43000"/>
                    </a:srgbClr>
                  </a:outerShdw>
                </a:effectLst>
                <a:latin typeface="Bahnschrift Condensed" panose="020B0502040204020203" pitchFamily="34" charset="0"/>
              </a:rPr>
              <a:t>CV</a:t>
            </a:r>
            <a:r>
              <a:rPr lang="en-US" altLang="zh-CN" sz="3600" b="0" cap="none" spc="0" dirty="0">
                <a:ln w="0"/>
                <a:solidFill>
                  <a:srgbClr val="7030A0"/>
                </a:solidFill>
                <a:effectLst>
                  <a:outerShdw blurRad="38100" dist="25400" dir="5400000" algn="ctr" rotWithShape="0">
                    <a:srgbClr val="6E747A">
                      <a:alpha val="43000"/>
                    </a:srgbClr>
                  </a:outerShdw>
                </a:effectLst>
                <a:latin typeface="Bahnschrift Condensed" panose="020B0502040204020203" pitchFamily="34" charset="0"/>
              </a:rPr>
              <a:t> Group</a:t>
            </a:r>
          </a:p>
          <a:p>
            <a:pPr algn="ctr"/>
            <a:r>
              <a:rPr lang="en-US" altLang="zh-CN" sz="1600" b="0" cap="none" spc="0" dirty="0">
                <a:ln w="0"/>
                <a:solidFill>
                  <a:srgbClr val="0070C0"/>
                </a:solidFill>
                <a:effectLst>
                  <a:outerShdw blurRad="38100" dist="25400" dir="5400000" algn="ctr" rotWithShape="0">
                    <a:srgbClr val="6E747A">
                      <a:alpha val="43000"/>
                    </a:srgbClr>
                  </a:outerShdw>
                </a:effectLst>
                <a:latin typeface="Bahnschrift Condensed" panose="020B0502040204020203" pitchFamily="34" charset="0"/>
              </a:rPr>
              <a:t>Hefei University</a:t>
            </a:r>
            <a:endParaRPr lang="zh-CN" altLang="en-US" sz="1600" b="0" cap="none" spc="0" dirty="0">
              <a:ln w="0"/>
              <a:solidFill>
                <a:srgbClr val="0070C0"/>
              </a:solidFill>
              <a:effectLst>
                <a:outerShdw blurRad="38100" dist="25400" dir="5400000" algn="ctr" rotWithShape="0">
                  <a:srgbClr val="6E747A">
                    <a:alpha val="43000"/>
                  </a:srgbClr>
                </a:outerShdw>
              </a:effectLst>
              <a:latin typeface="Bahnschrift Condensed" panose="020B0502040204020203" pitchFamily="34" charset="0"/>
            </a:endParaRPr>
          </a:p>
        </p:txBody>
      </p:sp>
    </p:spTree>
    <p:extLst>
      <p:ext uri="{BB962C8B-B14F-4D97-AF65-F5344CB8AC3E}">
        <p14:creationId xmlns:p14="http://schemas.microsoft.com/office/powerpoint/2010/main" val="17297907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025F026-53B7-4B84-A2AE-14B63016B2E6}"/>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86259224-CD6D-4E46-B103-05D5942B651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2CBDAA8D-24B2-4CAE-A647-4ACF56E249FF}"/>
              </a:ext>
            </a:extLst>
          </p:cNvPr>
          <p:cNvSpPr>
            <a:spLocks noGrp="1"/>
          </p:cNvSpPr>
          <p:nvPr>
            <p:ph type="dt" sz="half" idx="10"/>
          </p:nvPr>
        </p:nvSpPr>
        <p:spPr/>
        <p:txBody>
          <a:bodyPr/>
          <a:lstStyle/>
          <a:p>
            <a:fld id="{8FCF7FFA-5688-4784-9C01-F7E8AB9E9A2A}" type="datetime1">
              <a:rPr lang="en-US" altLang="zh-CN" smtClean="0"/>
              <a:t>4/21/2023</a:t>
            </a:fld>
            <a:endParaRPr lang="zh-CN" altLang="en-US"/>
          </a:p>
        </p:txBody>
      </p:sp>
      <p:sp>
        <p:nvSpPr>
          <p:cNvPr id="5" name="页脚占位符 4">
            <a:extLst>
              <a:ext uri="{FF2B5EF4-FFF2-40B4-BE49-F238E27FC236}">
                <a16:creationId xmlns:a16="http://schemas.microsoft.com/office/drawing/2014/main" id="{D2E92ED2-0006-401E-9D79-F3305A0E3581}"/>
              </a:ext>
            </a:extLst>
          </p:cNvPr>
          <p:cNvSpPr>
            <a:spLocks noGrp="1"/>
          </p:cNvSpPr>
          <p:nvPr>
            <p:ph type="ftr" sz="quarter" idx="11"/>
          </p:nvPr>
        </p:nvSpPr>
        <p:spPr/>
        <p:txBody>
          <a:bodyPr/>
          <a:lstStyle/>
          <a:p>
            <a:r>
              <a:rPr lang="zh-CN" altLang="en-US"/>
              <a:t>合肥学院 人工智能与大数据学院</a:t>
            </a:r>
          </a:p>
        </p:txBody>
      </p:sp>
      <p:sp>
        <p:nvSpPr>
          <p:cNvPr id="6" name="灯片编号占位符 5">
            <a:extLst>
              <a:ext uri="{FF2B5EF4-FFF2-40B4-BE49-F238E27FC236}">
                <a16:creationId xmlns:a16="http://schemas.microsoft.com/office/drawing/2014/main" id="{89E03F9E-C49F-4072-882A-49F98BBA928F}"/>
              </a:ext>
            </a:extLst>
          </p:cNvPr>
          <p:cNvSpPr>
            <a:spLocks noGrp="1"/>
          </p:cNvSpPr>
          <p:nvPr>
            <p:ph type="sldNum" sz="quarter" idx="12"/>
          </p:nvPr>
        </p:nvSpPr>
        <p:spPr/>
        <p:txBody>
          <a:bodyPr/>
          <a:lstStyle/>
          <a:p>
            <a:fld id="{CF856BB3-76D9-4B5D-995C-68FA1768510B}" type="slidenum">
              <a:rPr lang="zh-CN" altLang="en-US" smtClean="0"/>
              <a:t>‹#›</a:t>
            </a:fld>
            <a:endParaRPr lang="zh-CN" altLang="en-US"/>
          </a:p>
        </p:txBody>
      </p:sp>
    </p:spTree>
    <p:extLst>
      <p:ext uri="{BB962C8B-B14F-4D97-AF65-F5344CB8AC3E}">
        <p14:creationId xmlns:p14="http://schemas.microsoft.com/office/powerpoint/2010/main" val="22304856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664902-7DA5-480D-9360-C7C1B250A8D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3D5EDA1-6166-4B2D-8EAD-352B92214CFD}"/>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8778EF27-ECC5-497B-B212-DA8738E4CC11}"/>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0DF1BFF-21DE-447C-BD37-99BD8394607F}"/>
              </a:ext>
            </a:extLst>
          </p:cNvPr>
          <p:cNvSpPr>
            <a:spLocks noGrp="1"/>
          </p:cNvSpPr>
          <p:nvPr>
            <p:ph type="dt" sz="half" idx="10"/>
          </p:nvPr>
        </p:nvSpPr>
        <p:spPr/>
        <p:txBody>
          <a:bodyPr/>
          <a:lstStyle/>
          <a:p>
            <a:fld id="{96F6721F-ABF6-4BA9-9BEC-A2A6EC89F5F9}" type="datetime1">
              <a:rPr lang="en-US" altLang="zh-CN" smtClean="0"/>
              <a:t>4/21/2023</a:t>
            </a:fld>
            <a:endParaRPr lang="zh-CN" altLang="en-US"/>
          </a:p>
        </p:txBody>
      </p:sp>
      <p:sp>
        <p:nvSpPr>
          <p:cNvPr id="6" name="页脚占位符 5">
            <a:extLst>
              <a:ext uri="{FF2B5EF4-FFF2-40B4-BE49-F238E27FC236}">
                <a16:creationId xmlns:a16="http://schemas.microsoft.com/office/drawing/2014/main" id="{92234734-C203-4C31-B00E-064B84D1ADB0}"/>
              </a:ext>
            </a:extLst>
          </p:cNvPr>
          <p:cNvSpPr>
            <a:spLocks noGrp="1"/>
          </p:cNvSpPr>
          <p:nvPr>
            <p:ph type="ftr" sz="quarter" idx="11"/>
          </p:nvPr>
        </p:nvSpPr>
        <p:spPr/>
        <p:txBody>
          <a:bodyPr/>
          <a:lstStyle/>
          <a:p>
            <a:r>
              <a:rPr lang="zh-CN" altLang="en-US"/>
              <a:t>合肥学院 人工智能与大数据学院</a:t>
            </a:r>
          </a:p>
        </p:txBody>
      </p:sp>
      <p:sp>
        <p:nvSpPr>
          <p:cNvPr id="7" name="灯片编号占位符 6">
            <a:extLst>
              <a:ext uri="{FF2B5EF4-FFF2-40B4-BE49-F238E27FC236}">
                <a16:creationId xmlns:a16="http://schemas.microsoft.com/office/drawing/2014/main" id="{DE0DAC77-971C-4E78-9E5E-7FE4D8C7C96E}"/>
              </a:ext>
            </a:extLst>
          </p:cNvPr>
          <p:cNvSpPr>
            <a:spLocks noGrp="1"/>
          </p:cNvSpPr>
          <p:nvPr>
            <p:ph type="sldNum" sz="quarter" idx="12"/>
          </p:nvPr>
        </p:nvSpPr>
        <p:spPr/>
        <p:txBody>
          <a:bodyPr/>
          <a:lstStyle/>
          <a:p>
            <a:fld id="{CF856BB3-76D9-4B5D-995C-68FA1768510B}" type="slidenum">
              <a:rPr lang="zh-CN" altLang="en-US" smtClean="0"/>
              <a:t>‹#›</a:t>
            </a:fld>
            <a:endParaRPr lang="zh-CN" altLang="en-US"/>
          </a:p>
        </p:txBody>
      </p:sp>
    </p:spTree>
    <p:extLst>
      <p:ext uri="{BB962C8B-B14F-4D97-AF65-F5344CB8AC3E}">
        <p14:creationId xmlns:p14="http://schemas.microsoft.com/office/powerpoint/2010/main" val="20893020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F853FF-C839-4045-9E9D-46E46CA2DFEE}"/>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4E021878-BB9E-40E0-91AA-017ACE0B00A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4BDD6DBC-1555-41AE-A6B4-D55ED97D069C}"/>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9849BE83-7614-4B2C-803C-497F4F1D33E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B99D073-7A13-4EE4-9C0F-7F811BF4A73B}"/>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BD43BEA-9466-4401-90A9-0DB329ED36F9}"/>
              </a:ext>
            </a:extLst>
          </p:cNvPr>
          <p:cNvSpPr>
            <a:spLocks noGrp="1"/>
          </p:cNvSpPr>
          <p:nvPr>
            <p:ph type="dt" sz="half" idx="10"/>
          </p:nvPr>
        </p:nvSpPr>
        <p:spPr/>
        <p:txBody>
          <a:bodyPr/>
          <a:lstStyle/>
          <a:p>
            <a:fld id="{E19AEC3D-CAD2-4631-84BC-E67159B8A9C4}" type="datetime1">
              <a:rPr lang="en-US" altLang="zh-CN" smtClean="0"/>
              <a:t>4/21/2023</a:t>
            </a:fld>
            <a:endParaRPr lang="zh-CN" altLang="en-US"/>
          </a:p>
        </p:txBody>
      </p:sp>
      <p:sp>
        <p:nvSpPr>
          <p:cNvPr id="8" name="页脚占位符 7">
            <a:extLst>
              <a:ext uri="{FF2B5EF4-FFF2-40B4-BE49-F238E27FC236}">
                <a16:creationId xmlns:a16="http://schemas.microsoft.com/office/drawing/2014/main" id="{66B4380E-67CC-40EB-B500-4FAB5DC69004}"/>
              </a:ext>
            </a:extLst>
          </p:cNvPr>
          <p:cNvSpPr>
            <a:spLocks noGrp="1"/>
          </p:cNvSpPr>
          <p:nvPr>
            <p:ph type="ftr" sz="quarter" idx="11"/>
          </p:nvPr>
        </p:nvSpPr>
        <p:spPr/>
        <p:txBody>
          <a:bodyPr/>
          <a:lstStyle/>
          <a:p>
            <a:r>
              <a:rPr lang="zh-CN" altLang="en-US"/>
              <a:t>合肥学院 人工智能与大数据学院</a:t>
            </a:r>
          </a:p>
        </p:txBody>
      </p:sp>
      <p:sp>
        <p:nvSpPr>
          <p:cNvPr id="9" name="灯片编号占位符 8">
            <a:extLst>
              <a:ext uri="{FF2B5EF4-FFF2-40B4-BE49-F238E27FC236}">
                <a16:creationId xmlns:a16="http://schemas.microsoft.com/office/drawing/2014/main" id="{C8202D4C-22D4-4B4A-9146-BFAFF3563D33}"/>
              </a:ext>
            </a:extLst>
          </p:cNvPr>
          <p:cNvSpPr>
            <a:spLocks noGrp="1"/>
          </p:cNvSpPr>
          <p:nvPr>
            <p:ph type="sldNum" sz="quarter" idx="12"/>
          </p:nvPr>
        </p:nvSpPr>
        <p:spPr/>
        <p:txBody>
          <a:bodyPr/>
          <a:lstStyle/>
          <a:p>
            <a:fld id="{CF856BB3-76D9-4B5D-995C-68FA1768510B}" type="slidenum">
              <a:rPr lang="zh-CN" altLang="en-US" smtClean="0"/>
              <a:t>‹#›</a:t>
            </a:fld>
            <a:endParaRPr lang="zh-CN" altLang="en-US"/>
          </a:p>
        </p:txBody>
      </p:sp>
    </p:spTree>
    <p:extLst>
      <p:ext uri="{BB962C8B-B14F-4D97-AF65-F5344CB8AC3E}">
        <p14:creationId xmlns:p14="http://schemas.microsoft.com/office/powerpoint/2010/main" val="7070850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0F20142-A94E-4011-8538-2B575A496371}"/>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A10C005-F664-49E2-A3EF-67A8777C5FD7}"/>
              </a:ext>
            </a:extLst>
          </p:cNvPr>
          <p:cNvSpPr>
            <a:spLocks noGrp="1"/>
          </p:cNvSpPr>
          <p:nvPr>
            <p:ph type="dt" sz="half" idx="10"/>
          </p:nvPr>
        </p:nvSpPr>
        <p:spPr/>
        <p:txBody>
          <a:bodyPr/>
          <a:lstStyle/>
          <a:p>
            <a:fld id="{A07BF0EB-7E03-4D50-8143-DCC4FCB7833F}" type="datetime1">
              <a:rPr lang="en-US" altLang="zh-CN" smtClean="0"/>
              <a:t>4/21/2023</a:t>
            </a:fld>
            <a:endParaRPr lang="zh-CN" altLang="en-US"/>
          </a:p>
        </p:txBody>
      </p:sp>
      <p:sp>
        <p:nvSpPr>
          <p:cNvPr id="4" name="页脚占位符 3">
            <a:extLst>
              <a:ext uri="{FF2B5EF4-FFF2-40B4-BE49-F238E27FC236}">
                <a16:creationId xmlns:a16="http://schemas.microsoft.com/office/drawing/2014/main" id="{207B1DEE-F9F3-4AA1-8757-5F8FADB211C0}"/>
              </a:ext>
            </a:extLst>
          </p:cNvPr>
          <p:cNvSpPr>
            <a:spLocks noGrp="1"/>
          </p:cNvSpPr>
          <p:nvPr>
            <p:ph type="ftr" sz="quarter" idx="11"/>
          </p:nvPr>
        </p:nvSpPr>
        <p:spPr/>
        <p:txBody>
          <a:bodyPr/>
          <a:lstStyle/>
          <a:p>
            <a:r>
              <a:rPr lang="zh-CN" altLang="en-US"/>
              <a:t>合肥学院 人工智能与大数据学院</a:t>
            </a:r>
          </a:p>
        </p:txBody>
      </p:sp>
      <p:sp>
        <p:nvSpPr>
          <p:cNvPr id="5" name="灯片编号占位符 4">
            <a:extLst>
              <a:ext uri="{FF2B5EF4-FFF2-40B4-BE49-F238E27FC236}">
                <a16:creationId xmlns:a16="http://schemas.microsoft.com/office/drawing/2014/main" id="{1DDB651E-268C-4118-911F-1736D4D55CAC}"/>
              </a:ext>
            </a:extLst>
          </p:cNvPr>
          <p:cNvSpPr>
            <a:spLocks noGrp="1"/>
          </p:cNvSpPr>
          <p:nvPr>
            <p:ph type="sldNum" sz="quarter" idx="12"/>
          </p:nvPr>
        </p:nvSpPr>
        <p:spPr/>
        <p:txBody>
          <a:bodyPr/>
          <a:lstStyle/>
          <a:p>
            <a:fld id="{CF856BB3-76D9-4B5D-995C-68FA1768510B}" type="slidenum">
              <a:rPr lang="zh-CN" altLang="en-US" smtClean="0"/>
              <a:t>‹#›</a:t>
            </a:fld>
            <a:endParaRPr lang="zh-CN" altLang="en-US"/>
          </a:p>
        </p:txBody>
      </p:sp>
    </p:spTree>
    <p:extLst>
      <p:ext uri="{BB962C8B-B14F-4D97-AF65-F5344CB8AC3E}">
        <p14:creationId xmlns:p14="http://schemas.microsoft.com/office/powerpoint/2010/main" val="6584832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A429BCC-93B4-4462-88F3-491E08942DF0}"/>
              </a:ext>
            </a:extLst>
          </p:cNvPr>
          <p:cNvSpPr>
            <a:spLocks noGrp="1"/>
          </p:cNvSpPr>
          <p:nvPr>
            <p:ph type="dt" sz="half" idx="10"/>
          </p:nvPr>
        </p:nvSpPr>
        <p:spPr/>
        <p:txBody>
          <a:bodyPr/>
          <a:lstStyle/>
          <a:p>
            <a:fld id="{D3231244-15DC-49B9-9DD5-135C1632F9B3}" type="datetime1">
              <a:rPr lang="en-US" altLang="zh-CN" smtClean="0"/>
              <a:t>4/21/2023</a:t>
            </a:fld>
            <a:endParaRPr lang="zh-CN" altLang="en-US"/>
          </a:p>
        </p:txBody>
      </p:sp>
      <p:sp>
        <p:nvSpPr>
          <p:cNvPr id="3" name="页脚占位符 2">
            <a:extLst>
              <a:ext uri="{FF2B5EF4-FFF2-40B4-BE49-F238E27FC236}">
                <a16:creationId xmlns:a16="http://schemas.microsoft.com/office/drawing/2014/main" id="{3BA9139E-1215-49E9-9783-FE6A36E520E5}"/>
              </a:ext>
            </a:extLst>
          </p:cNvPr>
          <p:cNvSpPr>
            <a:spLocks noGrp="1"/>
          </p:cNvSpPr>
          <p:nvPr>
            <p:ph type="ftr" sz="quarter" idx="11"/>
          </p:nvPr>
        </p:nvSpPr>
        <p:spPr/>
        <p:txBody>
          <a:bodyPr/>
          <a:lstStyle/>
          <a:p>
            <a:r>
              <a:rPr lang="zh-CN" altLang="en-US"/>
              <a:t>合肥学院 人工智能与大数据学院</a:t>
            </a:r>
          </a:p>
        </p:txBody>
      </p:sp>
      <p:sp>
        <p:nvSpPr>
          <p:cNvPr id="4" name="灯片编号占位符 3">
            <a:extLst>
              <a:ext uri="{FF2B5EF4-FFF2-40B4-BE49-F238E27FC236}">
                <a16:creationId xmlns:a16="http://schemas.microsoft.com/office/drawing/2014/main" id="{69330B32-B42A-4728-8BBD-A647C30C46E3}"/>
              </a:ext>
            </a:extLst>
          </p:cNvPr>
          <p:cNvSpPr>
            <a:spLocks noGrp="1"/>
          </p:cNvSpPr>
          <p:nvPr>
            <p:ph type="sldNum" sz="quarter" idx="12"/>
          </p:nvPr>
        </p:nvSpPr>
        <p:spPr/>
        <p:txBody>
          <a:bodyPr/>
          <a:lstStyle/>
          <a:p>
            <a:fld id="{CF856BB3-76D9-4B5D-995C-68FA1768510B}" type="slidenum">
              <a:rPr lang="zh-CN" altLang="en-US" smtClean="0"/>
              <a:t>‹#›</a:t>
            </a:fld>
            <a:endParaRPr lang="zh-CN" altLang="en-US"/>
          </a:p>
        </p:txBody>
      </p:sp>
    </p:spTree>
    <p:extLst>
      <p:ext uri="{BB962C8B-B14F-4D97-AF65-F5344CB8AC3E}">
        <p14:creationId xmlns:p14="http://schemas.microsoft.com/office/powerpoint/2010/main" val="34770746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6CE1A8-24D1-4427-BD01-470BF2BBFE6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CC7194FC-958F-4997-BE2D-28799E9CEBC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20D44585-3C8C-4891-B022-9B5DE20B89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2CC808B-2B5B-490F-A439-357FE14CA3BB}"/>
              </a:ext>
            </a:extLst>
          </p:cNvPr>
          <p:cNvSpPr>
            <a:spLocks noGrp="1"/>
          </p:cNvSpPr>
          <p:nvPr>
            <p:ph type="dt" sz="half" idx="10"/>
          </p:nvPr>
        </p:nvSpPr>
        <p:spPr/>
        <p:txBody>
          <a:bodyPr/>
          <a:lstStyle/>
          <a:p>
            <a:fld id="{65CDF813-161B-49A7-8769-F9093C533636}" type="datetime1">
              <a:rPr lang="en-US" altLang="zh-CN" smtClean="0"/>
              <a:t>4/21/2023</a:t>
            </a:fld>
            <a:endParaRPr lang="zh-CN" altLang="en-US"/>
          </a:p>
        </p:txBody>
      </p:sp>
      <p:sp>
        <p:nvSpPr>
          <p:cNvPr id="6" name="页脚占位符 5">
            <a:extLst>
              <a:ext uri="{FF2B5EF4-FFF2-40B4-BE49-F238E27FC236}">
                <a16:creationId xmlns:a16="http://schemas.microsoft.com/office/drawing/2014/main" id="{2163DF7F-450B-4456-A710-6780EC4D7E81}"/>
              </a:ext>
            </a:extLst>
          </p:cNvPr>
          <p:cNvSpPr>
            <a:spLocks noGrp="1"/>
          </p:cNvSpPr>
          <p:nvPr>
            <p:ph type="ftr" sz="quarter" idx="11"/>
          </p:nvPr>
        </p:nvSpPr>
        <p:spPr/>
        <p:txBody>
          <a:bodyPr/>
          <a:lstStyle/>
          <a:p>
            <a:r>
              <a:rPr lang="zh-CN" altLang="en-US"/>
              <a:t>合肥学院 人工智能与大数据学院</a:t>
            </a:r>
          </a:p>
        </p:txBody>
      </p:sp>
      <p:sp>
        <p:nvSpPr>
          <p:cNvPr id="7" name="灯片编号占位符 6">
            <a:extLst>
              <a:ext uri="{FF2B5EF4-FFF2-40B4-BE49-F238E27FC236}">
                <a16:creationId xmlns:a16="http://schemas.microsoft.com/office/drawing/2014/main" id="{E543C910-48AC-4DF9-8580-23EB6862CE61}"/>
              </a:ext>
            </a:extLst>
          </p:cNvPr>
          <p:cNvSpPr>
            <a:spLocks noGrp="1"/>
          </p:cNvSpPr>
          <p:nvPr>
            <p:ph type="sldNum" sz="quarter" idx="12"/>
          </p:nvPr>
        </p:nvSpPr>
        <p:spPr/>
        <p:txBody>
          <a:bodyPr/>
          <a:lstStyle/>
          <a:p>
            <a:fld id="{CF856BB3-76D9-4B5D-995C-68FA1768510B}" type="slidenum">
              <a:rPr lang="zh-CN" altLang="en-US" smtClean="0"/>
              <a:t>‹#›</a:t>
            </a:fld>
            <a:endParaRPr lang="zh-CN" altLang="en-US"/>
          </a:p>
        </p:txBody>
      </p:sp>
    </p:spTree>
    <p:extLst>
      <p:ext uri="{BB962C8B-B14F-4D97-AF65-F5344CB8AC3E}">
        <p14:creationId xmlns:p14="http://schemas.microsoft.com/office/powerpoint/2010/main" val="31307408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AB36803-46B2-4DED-A646-2E0B83C0930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3E39993-8C65-4FD5-8A6A-AFC762EF68D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9A5AE2D-8B7C-43AD-B511-21AFB306D7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F772475D-3234-4A24-B6B0-D79060A51112}"/>
              </a:ext>
            </a:extLst>
          </p:cNvPr>
          <p:cNvSpPr>
            <a:spLocks noGrp="1"/>
          </p:cNvSpPr>
          <p:nvPr>
            <p:ph type="dt" sz="half" idx="10"/>
          </p:nvPr>
        </p:nvSpPr>
        <p:spPr/>
        <p:txBody>
          <a:bodyPr/>
          <a:lstStyle/>
          <a:p>
            <a:fld id="{E888B77C-F2F6-4F1A-9EF2-23E4A921A3E8}" type="datetime1">
              <a:rPr lang="en-US" altLang="zh-CN" smtClean="0"/>
              <a:t>4/21/2023</a:t>
            </a:fld>
            <a:endParaRPr lang="zh-CN" altLang="en-US"/>
          </a:p>
        </p:txBody>
      </p:sp>
      <p:sp>
        <p:nvSpPr>
          <p:cNvPr id="6" name="页脚占位符 5">
            <a:extLst>
              <a:ext uri="{FF2B5EF4-FFF2-40B4-BE49-F238E27FC236}">
                <a16:creationId xmlns:a16="http://schemas.microsoft.com/office/drawing/2014/main" id="{E10352AF-33A4-47D3-8D35-5E1D9BC343E2}"/>
              </a:ext>
            </a:extLst>
          </p:cNvPr>
          <p:cNvSpPr>
            <a:spLocks noGrp="1"/>
          </p:cNvSpPr>
          <p:nvPr>
            <p:ph type="ftr" sz="quarter" idx="11"/>
          </p:nvPr>
        </p:nvSpPr>
        <p:spPr/>
        <p:txBody>
          <a:bodyPr/>
          <a:lstStyle/>
          <a:p>
            <a:r>
              <a:rPr lang="zh-CN" altLang="en-US"/>
              <a:t>合肥学院 人工智能与大数据学院</a:t>
            </a:r>
          </a:p>
        </p:txBody>
      </p:sp>
      <p:sp>
        <p:nvSpPr>
          <p:cNvPr id="7" name="灯片编号占位符 6">
            <a:extLst>
              <a:ext uri="{FF2B5EF4-FFF2-40B4-BE49-F238E27FC236}">
                <a16:creationId xmlns:a16="http://schemas.microsoft.com/office/drawing/2014/main" id="{E0A921DE-983F-4E87-8B03-B48B54BC1B3D}"/>
              </a:ext>
            </a:extLst>
          </p:cNvPr>
          <p:cNvSpPr>
            <a:spLocks noGrp="1"/>
          </p:cNvSpPr>
          <p:nvPr>
            <p:ph type="sldNum" sz="quarter" idx="12"/>
          </p:nvPr>
        </p:nvSpPr>
        <p:spPr/>
        <p:txBody>
          <a:bodyPr/>
          <a:lstStyle/>
          <a:p>
            <a:fld id="{CF856BB3-76D9-4B5D-995C-68FA1768510B}" type="slidenum">
              <a:rPr lang="zh-CN" altLang="en-US" smtClean="0"/>
              <a:t>‹#›</a:t>
            </a:fld>
            <a:endParaRPr lang="zh-CN" altLang="en-US"/>
          </a:p>
        </p:txBody>
      </p:sp>
    </p:spTree>
    <p:extLst>
      <p:ext uri="{BB962C8B-B14F-4D97-AF65-F5344CB8AC3E}">
        <p14:creationId xmlns:p14="http://schemas.microsoft.com/office/powerpoint/2010/main" val="21583225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AACAF05F-4A37-4F5F-987C-D312A766781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34143C04-48FE-4A30-8E92-0564764CBC2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BFF1510-17F0-4E61-9852-039A28B75C3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902B5B-0203-441E-B05A-A59CAC7D60AF}" type="datetime1">
              <a:rPr lang="en-US" altLang="zh-CN" smtClean="0"/>
              <a:t>4/21/2023</a:t>
            </a:fld>
            <a:endParaRPr lang="zh-CN" altLang="en-US"/>
          </a:p>
        </p:txBody>
      </p:sp>
      <p:sp>
        <p:nvSpPr>
          <p:cNvPr id="5" name="页脚占位符 4">
            <a:extLst>
              <a:ext uri="{FF2B5EF4-FFF2-40B4-BE49-F238E27FC236}">
                <a16:creationId xmlns:a16="http://schemas.microsoft.com/office/drawing/2014/main" id="{F31FCF2F-8FC8-40FC-96EB-04E4186C120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zh-CN" altLang="en-US"/>
              <a:t>合肥学院 人工智能与大数据学院</a:t>
            </a:r>
          </a:p>
        </p:txBody>
      </p:sp>
      <p:sp>
        <p:nvSpPr>
          <p:cNvPr id="6" name="灯片编号占位符 5">
            <a:extLst>
              <a:ext uri="{FF2B5EF4-FFF2-40B4-BE49-F238E27FC236}">
                <a16:creationId xmlns:a16="http://schemas.microsoft.com/office/drawing/2014/main" id="{FA86B108-862E-4C1D-BA1E-DC0FC6031DC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856BB3-76D9-4B5D-995C-68FA1768510B}" type="slidenum">
              <a:rPr lang="zh-CN" altLang="en-US" smtClean="0"/>
              <a:t>‹#›</a:t>
            </a:fld>
            <a:endParaRPr lang="zh-CN" altLang="en-US"/>
          </a:p>
        </p:txBody>
      </p:sp>
    </p:spTree>
    <p:extLst>
      <p:ext uri="{BB962C8B-B14F-4D97-AF65-F5344CB8AC3E}">
        <p14:creationId xmlns:p14="http://schemas.microsoft.com/office/powerpoint/2010/main" val="21100276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0.emf"/><Relationship Id="rId3" Type="http://schemas.openxmlformats.org/officeDocument/2006/relationships/oleObject" Target="../embeddings/oleObject2.bin"/><Relationship Id="rId7" Type="http://schemas.openxmlformats.org/officeDocument/2006/relationships/oleObject" Target="../embeddings/oleObject4.bin"/><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9.emf"/><Relationship Id="rId5" Type="http://schemas.openxmlformats.org/officeDocument/2006/relationships/oleObject" Target="../embeddings/oleObject3.bin"/><Relationship Id="rId4" Type="http://schemas.openxmlformats.org/officeDocument/2006/relationships/image" Target="../media/image8.emf"/></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5.sv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9.sv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1.emf"/><Relationship Id="rId5" Type="http://schemas.openxmlformats.org/officeDocument/2006/relationships/oleObject" Target="../embeddings/oleObject5.bin"/><Relationship Id="rId4" Type="http://schemas.openxmlformats.org/officeDocument/2006/relationships/image" Target="../media/image20.gif"/></Relationships>
</file>

<file path=ppt/slides/_rels/slide18.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5.sv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29.svg"/></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2.sv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package" Target="../embeddings/Microsoft_Visio_Drawing3.vsdx"/><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5.emf"/></Relationships>
</file>

<file path=ppt/slides/_rels/slide26.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package" Target="../embeddings/Microsoft_Visio_Drawing4.vsdx"/><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39.wmf"/><Relationship Id="rId1" Type="http://schemas.openxmlformats.org/officeDocument/2006/relationships/slideLayout" Target="../slideLayouts/slideLayout2.xml"/><Relationship Id="rId6" Type="http://schemas.openxmlformats.org/officeDocument/2006/relationships/oleObject" Target="../embeddings/oleObject7.bin"/><Relationship Id="rId5" Type="http://schemas.openxmlformats.org/officeDocument/2006/relationships/image" Target="../media/image38.wmf"/><Relationship Id="rId4" Type="http://schemas.openxmlformats.org/officeDocument/2006/relationships/oleObject" Target="../embeddings/oleObject6.bin"/></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package" Target="../embeddings/Microsoft_Visio_Drawing5.vsdx"/><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6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4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9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0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package" Target="../embeddings/Microsoft_Visio_Drawing.vsdx"/><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package" Target="../embeddings/Microsoft_Visio_Drawing1.vsdx"/><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9.sv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1.sv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3.sv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5.sv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package" Target="../embeddings/Microsoft_Visio_Drawing6.vsdx"/><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package" Target="../embeddings/Microsoft_Visio_Drawing2.vsdx"/><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oleObject" Target="../embeddings/oleObject1.bin"/><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543802-B1EE-4238-8CC9-B6D688899185}"/>
              </a:ext>
            </a:extLst>
          </p:cNvPr>
          <p:cNvSpPr>
            <a:spLocks noGrp="1"/>
          </p:cNvSpPr>
          <p:nvPr>
            <p:ph type="ctrTitle"/>
          </p:nvPr>
        </p:nvSpPr>
        <p:spPr/>
        <p:txBody>
          <a:bodyPr>
            <a:normAutofit fontScale="90000"/>
          </a:bodyPr>
          <a:lstStyle/>
          <a:p>
            <a:r>
              <a:rPr lang="zh-CN" altLang="en-US" dirty="0"/>
              <a:t>基于卷积神经网络的手写数字识别方法</a:t>
            </a:r>
          </a:p>
        </p:txBody>
      </p:sp>
      <p:sp>
        <p:nvSpPr>
          <p:cNvPr id="3" name="副标题 2">
            <a:extLst>
              <a:ext uri="{FF2B5EF4-FFF2-40B4-BE49-F238E27FC236}">
                <a16:creationId xmlns:a16="http://schemas.microsoft.com/office/drawing/2014/main" id="{C8D72D05-C1FA-4D91-A467-BECB219FBC16}"/>
              </a:ext>
            </a:extLst>
          </p:cNvPr>
          <p:cNvSpPr>
            <a:spLocks noGrp="1"/>
          </p:cNvSpPr>
          <p:nvPr>
            <p:ph type="subTitle" idx="1"/>
          </p:nvPr>
        </p:nvSpPr>
        <p:spPr/>
        <p:txBody>
          <a:bodyPr/>
          <a:lstStyle/>
          <a:p>
            <a:r>
              <a:rPr lang="zh-CN" altLang="en-US" dirty="0"/>
              <a:t>主讲：任放</a:t>
            </a:r>
            <a:endParaRPr lang="en-US" altLang="zh-CN" dirty="0"/>
          </a:p>
          <a:p>
            <a:r>
              <a:rPr lang="zh-CN" altLang="en-US" dirty="0"/>
              <a:t>年级与专业：</a:t>
            </a:r>
            <a:r>
              <a:rPr lang="en-US" altLang="zh-CN" dirty="0"/>
              <a:t>2021</a:t>
            </a:r>
            <a:r>
              <a:rPr lang="zh-CN" altLang="en-US" dirty="0"/>
              <a:t>级电子信息专硕</a:t>
            </a:r>
            <a:endParaRPr lang="en-US" altLang="zh-CN" dirty="0"/>
          </a:p>
          <a:p>
            <a:endParaRPr lang="en-US" altLang="zh-CN" dirty="0">
              <a:solidFill>
                <a:schemeClr val="tx1"/>
              </a:solidFill>
            </a:endParaRPr>
          </a:p>
        </p:txBody>
      </p:sp>
      <p:sp>
        <p:nvSpPr>
          <p:cNvPr id="4" name="日期占位符 3">
            <a:extLst>
              <a:ext uri="{FF2B5EF4-FFF2-40B4-BE49-F238E27FC236}">
                <a16:creationId xmlns:a16="http://schemas.microsoft.com/office/drawing/2014/main" id="{A5369DE4-E9A9-47B7-AD8E-34EC36C8FA9E}"/>
              </a:ext>
            </a:extLst>
          </p:cNvPr>
          <p:cNvSpPr>
            <a:spLocks noGrp="1"/>
          </p:cNvSpPr>
          <p:nvPr>
            <p:ph type="dt" sz="half" idx="10"/>
          </p:nvPr>
        </p:nvSpPr>
        <p:spPr/>
        <p:txBody>
          <a:bodyPr/>
          <a:lstStyle/>
          <a:p>
            <a:fld id="{F353EB93-3C47-44F0-83BA-7D614E1999E2}" type="datetime1">
              <a:rPr lang="en-US" altLang="zh-CN" smtClean="0"/>
              <a:t>4/21/2023</a:t>
            </a:fld>
            <a:endParaRPr lang="zh-CN" altLang="en-US"/>
          </a:p>
        </p:txBody>
      </p:sp>
      <p:sp>
        <p:nvSpPr>
          <p:cNvPr id="6" name="灯片编号占位符 5">
            <a:extLst>
              <a:ext uri="{FF2B5EF4-FFF2-40B4-BE49-F238E27FC236}">
                <a16:creationId xmlns:a16="http://schemas.microsoft.com/office/drawing/2014/main" id="{9218A59E-FFCD-4DED-A8CE-42C81CB9963E}"/>
              </a:ext>
            </a:extLst>
          </p:cNvPr>
          <p:cNvSpPr>
            <a:spLocks noGrp="1"/>
          </p:cNvSpPr>
          <p:nvPr>
            <p:ph type="sldNum" sz="quarter" idx="12"/>
          </p:nvPr>
        </p:nvSpPr>
        <p:spPr/>
        <p:txBody>
          <a:bodyPr/>
          <a:lstStyle/>
          <a:p>
            <a:fld id="{CF856BB3-76D9-4B5D-995C-68FA1768510B}" type="slidenum">
              <a:rPr lang="zh-CN" altLang="en-US" smtClean="0"/>
              <a:t>1</a:t>
            </a:fld>
            <a:endParaRPr lang="zh-CN" altLang="en-US"/>
          </a:p>
        </p:txBody>
      </p:sp>
      <p:sp>
        <p:nvSpPr>
          <p:cNvPr id="8" name="页脚占位符 7">
            <a:extLst>
              <a:ext uri="{FF2B5EF4-FFF2-40B4-BE49-F238E27FC236}">
                <a16:creationId xmlns:a16="http://schemas.microsoft.com/office/drawing/2014/main" id="{91F35623-818C-4048-A6F0-60D84DFF88E9}"/>
              </a:ext>
            </a:extLst>
          </p:cNvPr>
          <p:cNvSpPr>
            <a:spLocks noGrp="1"/>
          </p:cNvSpPr>
          <p:nvPr>
            <p:ph type="ftr" sz="quarter" idx="11"/>
          </p:nvPr>
        </p:nvSpPr>
        <p:spPr/>
        <p:txBody>
          <a:bodyPr/>
          <a:lstStyle/>
          <a:p>
            <a:r>
              <a:rPr lang="zh-CN" altLang="en-US"/>
              <a:t>合肥学院 人工智能与大数据学院</a:t>
            </a:r>
            <a:endParaRPr lang="en-US" altLang="zh-CN" dirty="0"/>
          </a:p>
        </p:txBody>
      </p:sp>
    </p:spTree>
    <p:extLst>
      <p:ext uri="{BB962C8B-B14F-4D97-AF65-F5344CB8AC3E}">
        <p14:creationId xmlns:p14="http://schemas.microsoft.com/office/powerpoint/2010/main" val="2961894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677D519-D11C-45D2-BEEA-44790DF4B09D}"/>
              </a:ext>
            </a:extLst>
          </p:cNvPr>
          <p:cNvSpPr>
            <a:spLocks noGrp="1"/>
          </p:cNvSpPr>
          <p:nvPr>
            <p:ph type="title"/>
          </p:nvPr>
        </p:nvSpPr>
        <p:spPr/>
        <p:txBody>
          <a:bodyPr/>
          <a:lstStyle/>
          <a:p>
            <a:r>
              <a:rPr lang="en-US" altLang="zh-CN" dirty="0"/>
              <a:t>1.3</a:t>
            </a:r>
            <a:r>
              <a:rPr lang="zh-CN" altLang="en-US" dirty="0"/>
              <a:t>多层感知机</a:t>
            </a:r>
          </a:p>
        </p:txBody>
      </p:sp>
      <mc:AlternateContent xmlns:mc="http://schemas.openxmlformats.org/markup-compatibility/2006" xmlns:a14="http://schemas.microsoft.com/office/drawing/2010/main">
        <mc:Choice Requires="a14">
          <p:sp>
            <p:nvSpPr>
              <p:cNvPr id="3" name="内容占位符 2">
                <a:extLst>
                  <a:ext uri="{FF2B5EF4-FFF2-40B4-BE49-F238E27FC236}">
                    <a16:creationId xmlns:a16="http://schemas.microsoft.com/office/drawing/2014/main" id="{1CBCC666-7C65-4DCC-8224-2B880DF24F68}"/>
                  </a:ext>
                </a:extLst>
              </p:cNvPr>
              <p:cNvSpPr>
                <a:spLocks noGrp="1"/>
              </p:cNvSpPr>
              <p:nvPr>
                <p:ph idx="1"/>
              </p:nvPr>
            </p:nvSpPr>
            <p:spPr/>
            <p:txBody>
              <a:bodyPr>
                <a:normAutofit/>
              </a:bodyPr>
              <a:lstStyle/>
              <a:p>
                <a:pPr>
                  <a:lnSpc>
                    <a:spcPct val="150000"/>
                  </a:lnSpc>
                </a:pPr>
                <a:r>
                  <a:rPr lang="zh-CN" altLang="en-US" dirty="0"/>
                  <a:t>激活函数是多层感知机（神经网络）的重要组成部分，能够解决非线性问题。常用的激活函数有：</a:t>
                </a:r>
                <a:r>
                  <a:rPr lang="en-US" altLang="zh-CN" b="0" dirty="0">
                    <a:cs typeface="Times New Roman" panose="02020603050405020304" pitchFamily="18" charset="0"/>
                  </a:rPr>
                  <a:t> </a:t>
                </a:r>
                <a14:m>
                  <m:oMath xmlns:m="http://schemas.openxmlformats.org/officeDocument/2006/math">
                    <m:r>
                      <a:rPr lang="en-US" altLang="zh-CN" i="1" dirty="0" smtClean="0">
                        <a:latin typeface="Cambria Math" panose="02040503050406030204" pitchFamily="18" charset="0"/>
                        <a:cs typeface="Times New Roman" panose="02020603050405020304" pitchFamily="18" charset="0"/>
                      </a:rPr>
                      <m:t>𝑆</m:t>
                    </m:r>
                    <m:r>
                      <a:rPr lang="en-US" altLang="zh-CN" b="0" i="1" dirty="0" smtClean="0">
                        <a:latin typeface="Cambria Math" panose="02040503050406030204" pitchFamily="18" charset="0"/>
                        <a:cs typeface="Times New Roman" panose="02020603050405020304" pitchFamily="18" charset="0"/>
                      </a:rPr>
                      <m:t>𝑖𝑔𝑚𝑜𝑖𝑑</m:t>
                    </m:r>
                    <m:r>
                      <a:rPr lang="en-US" altLang="zh-CN" b="0" i="1" smtClean="0">
                        <a:latin typeface="Cambria Math" panose="02040503050406030204" pitchFamily="18" charset="0"/>
                        <a:cs typeface="Times New Roman" panose="02020603050405020304" pitchFamily="18" charset="0"/>
                      </a:rPr>
                      <m:t>=</m:t>
                    </m:r>
                    <m:f>
                      <m:fPr>
                        <m:ctrlPr>
                          <a:rPr lang="en-US" altLang="zh-CN" b="0" i="1" smtClean="0">
                            <a:latin typeface="Cambria Math" panose="02040503050406030204" pitchFamily="18" charset="0"/>
                            <a:cs typeface="Times New Roman" panose="02020603050405020304" pitchFamily="18" charset="0"/>
                          </a:rPr>
                        </m:ctrlPr>
                      </m:fPr>
                      <m:num>
                        <m:r>
                          <a:rPr lang="en-US" altLang="zh-CN" b="0" i="1" smtClean="0">
                            <a:latin typeface="Cambria Math" panose="02040503050406030204" pitchFamily="18" charset="0"/>
                            <a:cs typeface="Times New Roman" panose="02020603050405020304" pitchFamily="18" charset="0"/>
                          </a:rPr>
                          <m:t>1</m:t>
                        </m:r>
                      </m:num>
                      <m:den>
                        <m:r>
                          <a:rPr lang="en-US" altLang="zh-CN" b="0" i="1" smtClean="0">
                            <a:latin typeface="Cambria Math" panose="02040503050406030204" pitchFamily="18" charset="0"/>
                            <a:cs typeface="Times New Roman" panose="02020603050405020304" pitchFamily="18" charset="0"/>
                          </a:rPr>
                          <m:t>1+</m:t>
                        </m:r>
                        <m:sSup>
                          <m:sSupPr>
                            <m:ctrlPr>
                              <a:rPr lang="en-US" altLang="zh-CN" b="0" i="1" smtClean="0">
                                <a:latin typeface="Cambria Math" panose="02040503050406030204" pitchFamily="18" charset="0"/>
                                <a:cs typeface="Times New Roman" panose="02020603050405020304" pitchFamily="18" charset="0"/>
                              </a:rPr>
                            </m:ctrlPr>
                          </m:sSupPr>
                          <m:e>
                            <m:r>
                              <a:rPr lang="en-US" altLang="zh-CN" b="0" i="1" smtClean="0">
                                <a:latin typeface="Cambria Math" panose="02040503050406030204" pitchFamily="18" charset="0"/>
                                <a:cs typeface="Times New Roman" panose="02020603050405020304" pitchFamily="18" charset="0"/>
                              </a:rPr>
                              <m:t>𝑒</m:t>
                            </m:r>
                          </m:e>
                          <m:sup>
                            <m:r>
                              <a:rPr lang="en-US" altLang="zh-CN" b="0" i="1" smtClean="0">
                                <a:latin typeface="Cambria Math" panose="02040503050406030204" pitchFamily="18" charset="0"/>
                                <a:cs typeface="Times New Roman" panose="02020603050405020304" pitchFamily="18" charset="0"/>
                              </a:rPr>
                              <m:t>−</m:t>
                            </m:r>
                            <m:r>
                              <a:rPr lang="en-US" altLang="zh-CN" b="0" i="1" smtClean="0">
                                <a:latin typeface="Cambria Math" panose="02040503050406030204" pitchFamily="18" charset="0"/>
                                <a:cs typeface="Times New Roman" panose="02020603050405020304" pitchFamily="18" charset="0"/>
                              </a:rPr>
                              <m:t>𝑥</m:t>
                            </m:r>
                          </m:sup>
                        </m:sSup>
                      </m:den>
                    </m:f>
                    <m:r>
                      <a:rPr lang="en-US" altLang="zh-CN" b="0" i="1" smtClean="0">
                        <a:latin typeface="Cambria Math" panose="02040503050406030204" pitchFamily="18" charset="0"/>
                        <a:cs typeface="Times New Roman" panose="02020603050405020304" pitchFamily="18" charset="0"/>
                      </a:rPr>
                      <m:t> </m:t>
                    </m:r>
                  </m:oMath>
                </a14:m>
                <a:r>
                  <a:rPr lang="zh-CN" altLang="en-US" dirty="0"/>
                  <a:t>、</a:t>
                </a:r>
                <a:r>
                  <a:rPr lang="en-US" altLang="zh-CN" dirty="0">
                    <a:cs typeface="Times New Roman" panose="02020603050405020304" pitchFamily="18" charset="0"/>
                  </a:rPr>
                  <a:t> </a:t>
                </a:r>
                <a14:m>
                  <m:oMath xmlns:m="http://schemas.openxmlformats.org/officeDocument/2006/math">
                    <m:r>
                      <a:rPr lang="en-US" altLang="zh-CN" i="1" dirty="0">
                        <a:latin typeface="Cambria Math" panose="02040503050406030204" pitchFamily="18" charset="0"/>
                        <a:cs typeface="Times New Roman" panose="02020603050405020304" pitchFamily="18" charset="0"/>
                      </a:rPr>
                      <m:t>𝑇</m:t>
                    </m:r>
                    <m:r>
                      <a:rPr lang="en-US" altLang="zh-CN" b="0" i="1" dirty="0" smtClean="0">
                        <a:latin typeface="Cambria Math" panose="02040503050406030204" pitchFamily="18" charset="0"/>
                        <a:cs typeface="Times New Roman" panose="02020603050405020304" pitchFamily="18" charset="0"/>
                      </a:rPr>
                      <m:t>𝑎𝑛h</m:t>
                    </m:r>
                    <m:r>
                      <a:rPr lang="en-US" altLang="zh-CN" i="1">
                        <a:latin typeface="Cambria Math" panose="02040503050406030204" pitchFamily="18" charset="0"/>
                        <a:cs typeface="Times New Roman" panose="02020603050405020304" pitchFamily="18" charset="0"/>
                      </a:rPr>
                      <m:t>=</m:t>
                    </m:r>
                    <m:f>
                      <m:fPr>
                        <m:ctrlPr>
                          <a:rPr lang="en-US" altLang="zh-CN" i="1">
                            <a:latin typeface="Cambria Math" panose="02040503050406030204" pitchFamily="18" charset="0"/>
                            <a:cs typeface="Times New Roman" panose="02020603050405020304" pitchFamily="18" charset="0"/>
                          </a:rPr>
                        </m:ctrlPr>
                      </m:fPr>
                      <m:num>
                        <m:r>
                          <a:rPr lang="en-US" altLang="zh-CN" i="1">
                            <a:latin typeface="Cambria Math" panose="02040503050406030204" pitchFamily="18" charset="0"/>
                            <a:cs typeface="Times New Roman" panose="02020603050405020304" pitchFamily="18" charset="0"/>
                          </a:rPr>
                          <m:t>1−</m:t>
                        </m:r>
                        <m:sSup>
                          <m:sSupPr>
                            <m:ctrlPr>
                              <a:rPr lang="en-US" altLang="zh-CN" i="1">
                                <a:latin typeface="Cambria Math" panose="02040503050406030204" pitchFamily="18" charset="0"/>
                                <a:cs typeface="Times New Roman" panose="02020603050405020304" pitchFamily="18" charset="0"/>
                              </a:rPr>
                            </m:ctrlPr>
                          </m:sSupPr>
                          <m:e>
                            <m:r>
                              <a:rPr lang="en-US" altLang="zh-CN" i="1">
                                <a:latin typeface="Cambria Math" panose="02040503050406030204" pitchFamily="18" charset="0"/>
                                <a:cs typeface="Times New Roman" panose="02020603050405020304" pitchFamily="18" charset="0"/>
                              </a:rPr>
                              <m:t>𝑒</m:t>
                            </m:r>
                          </m:e>
                          <m:sup>
                            <m:r>
                              <a:rPr lang="en-US" altLang="zh-CN" i="1">
                                <a:latin typeface="Cambria Math" panose="02040503050406030204" pitchFamily="18" charset="0"/>
                                <a:cs typeface="Times New Roman" panose="02020603050405020304" pitchFamily="18" charset="0"/>
                              </a:rPr>
                              <m:t>−2</m:t>
                            </m:r>
                            <m:r>
                              <a:rPr lang="en-US" altLang="zh-CN" i="1">
                                <a:latin typeface="Cambria Math" panose="02040503050406030204" pitchFamily="18" charset="0"/>
                                <a:cs typeface="Times New Roman" panose="02020603050405020304" pitchFamily="18" charset="0"/>
                              </a:rPr>
                              <m:t>𝑥</m:t>
                            </m:r>
                          </m:sup>
                        </m:sSup>
                      </m:num>
                      <m:den>
                        <m:r>
                          <a:rPr lang="en-US" altLang="zh-CN" i="1">
                            <a:latin typeface="Cambria Math" panose="02040503050406030204" pitchFamily="18" charset="0"/>
                            <a:cs typeface="Times New Roman" panose="02020603050405020304" pitchFamily="18" charset="0"/>
                          </a:rPr>
                          <m:t>1+</m:t>
                        </m:r>
                        <m:sSup>
                          <m:sSupPr>
                            <m:ctrlPr>
                              <a:rPr lang="en-US" altLang="zh-CN" i="1">
                                <a:latin typeface="Cambria Math" panose="02040503050406030204" pitchFamily="18" charset="0"/>
                                <a:cs typeface="Times New Roman" panose="02020603050405020304" pitchFamily="18" charset="0"/>
                              </a:rPr>
                            </m:ctrlPr>
                          </m:sSupPr>
                          <m:e>
                            <m:r>
                              <a:rPr lang="en-US" altLang="zh-CN" i="1">
                                <a:latin typeface="Cambria Math" panose="02040503050406030204" pitchFamily="18" charset="0"/>
                                <a:cs typeface="Times New Roman" panose="02020603050405020304" pitchFamily="18" charset="0"/>
                              </a:rPr>
                              <m:t>𝑒</m:t>
                            </m:r>
                          </m:e>
                          <m:sup>
                            <m:r>
                              <a:rPr lang="en-US" altLang="zh-CN" i="1">
                                <a:latin typeface="Cambria Math" panose="02040503050406030204" pitchFamily="18" charset="0"/>
                                <a:cs typeface="Times New Roman" panose="02020603050405020304" pitchFamily="18" charset="0"/>
                              </a:rPr>
                              <m:t>−2</m:t>
                            </m:r>
                            <m:r>
                              <a:rPr lang="en-US" altLang="zh-CN" i="1">
                                <a:latin typeface="Cambria Math" panose="02040503050406030204" pitchFamily="18" charset="0"/>
                                <a:cs typeface="Times New Roman" panose="02020603050405020304" pitchFamily="18" charset="0"/>
                              </a:rPr>
                              <m:t>𝑥</m:t>
                            </m:r>
                          </m:sup>
                        </m:sSup>
                      </m:den>
                    </m:f>
                    <m:r>
                      <a:rPr lang="en-US" altLang="zh-CN" i="1">
                        <a:latin typeface="Cambria Math" panose="02040503050406030204" pitchFamily="18" charset="0"/>
                        <a:cs typeface="Times New Roman" panose="02020603050405020304" pitchFamily="18" charset="0"/>
                      </a:rPr>
                      <m:t> </m:t>
                    </m:r>
                  </m:oMath>
                </a14:m>
                <a:r>
                  <a:rPr lang="zh-CN" altLang="en-US" dirty="0">
                    <a:latin typeface="Times New Roman" panose="02020603050405020304" pitchFamily="18" charset="0"/>
                    <a:cs typeface="Times New Roman" panose="02020603050405020304" pitchFamily="18" charset="0"/>
                  </a:rPr>
                  <a:t>（双曲正切函数）</a:t>
                </a:r>
                <a:r>
                  <a:rPr lang="zh-CN" altLang="en-US" dirty="0"/>
                  <a:t>和</a:t>
                </a:r>
                <a14:m>
                  <m:oMath xmlns:m="http://schemas.openxmlformats.org/officeDocument/2006/math">
                    <m:r>
                      <a:rPr lang="en-US" altLang="zh-CN" b="0" i="1" smtClean="0">
                        <a:latin typeface="Cambria Math" panose="02040503050406030204" pitchFamily="18" charset="0"/>
                        <a:ea typeface="Cambria Math" panose="02040503050406030204" pitchFamily="18" charset="0"/>
                        <a:cs typeface="Times New Roman" panose="02020603050405020304" pitchFamily="18" charset="0"/>
                      </a:rPr>
                      <m:t>𝑅𝑒𝐿𝑈</m:t>
                    </m:r>
                    <m:r>
                      <a:rPr lang="en-US" altLang="zh-CN" i="1">
                        <a:latin typeface="Cambria Math" panose="02040503050406030204" pitchFamily="18" charset="0"/>
                        <a:ea typeface="Cambria Math" panose="02040503050406030204" pitchFamily="18" charset="0"/>
                        <a:cs typeface="Times New Roman" panose="02020603050405020304" pitchFamily="18" charset="0"/>
                      </a:rPr>
                      <m:t>=</m:t>
                    </m:r>
                    <m:r>
                      <a:rPr lang="en-US" altLang="zh-CN" i="1">
                        <a:latin typeface="Cambria Math" panose="02040503050406030204" pitchFamily="18" charset="0"/>
                        <a:ea typeface="Cambria Math" panose="02040503050406030204" pitchFamily="18" charset="0"/>
                        <a:cs typeface="Times New Roman" panose="02020603050405020304" pitchFamily="18" charset="0"/>
                      </a:rPr>
                      <m:t>𝑚𝑎𝑥</m:t>
                    </m:r>
                    <m:d>
                      <m:dPr>
                        <m:ctrlPr>
                          <a:rPr lang="en-US" altLang="zh-CN" i="1">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i="1">
                            <a:latin typeface="Cambria Math" panose="02040503050406030204" pitchFamily="18" charset="0"/>
                            <a:ea typeface="Cambria Math" panose="02040503050406030204" pitchFamily="18" charset="0"/>
                            <a:cs typeface="Times New Roman" panose="02020603050405020304" pitchFamily="18" charset="0"/>
                          </a:rPr>
                          <m:t>0,</m:t>
                        </m:r>
                        <m:r>
                          <a:rPr lang="en-US" altLang="zh-CN" i="1">
                            <a:latin typeface="Cambria Math" panose="02040503050406030204" pitchFamily="18" charset="0"/>
                            <a:ea typeface="Cambria Math" panose="02040503050406030204" pitchFamily="18" charset="0"/>
                            <a:cs typeface="Times New Roman" panose="02020603050405020304" pitchFamily="18" charset="0"/>
                          </a:rPr>
                          <m:t>𝑥</m:t>
                        </m:r>
                      </m:e>
                    </m:d>
                  </m:oMath>
                </a14:m>
                <a:r>
                  <a:rPr lang="zh-CN" altLang="en-US" dirty="0"/>
                  <a:t> </a:t>
                </a:r>
                <a:r>
                  <a:rPr lang="zh-CN" altLang="en-US" dirty="0">
                    <a:latin typeface="Times New Roman" panose="02020603050405020304" pitchFamily="18" charset="0"/>
                    <a:cs typeface="Times New Roman" panose="02020603050405020304" pitchFamily="18" charset="0"/>
                  </a:rPr>
                  <a:t>（线性整流函数），这几个激活函数会在后面详细介绍。</a:t>
                </a:r>
                <a:endParaRPr lang="en-US" altLang="zh-CN" dirty="0"/>
              </a:p>
              <a:p>
                <a:pPr>
                  <a:lnSpc>
                    <a:spcPct val="150000"/>
                  </a:lnSpc>
                </a:pPr>
                <a:r>
                  <a:rPr lang="zh-CN" altLang="en-US" dirty="0"/>
                  <a:t>理论上来说，参数越多的网络模型复杂度越高，就越能处理复杂的学习任务。常用的提高多层网络学习能力的方法就是增加隐层数量，以此来增加神经元权值、阈值以及激活函数的个数。</a:t>
                </a:r>
                <a:endParaRPr lang="en-US" altLang="zh-CN" dirty="0"/>
              </a:p>
              <a:p>
                <a:pPr>
                  <a:lnSpc>
                    <a:spcPct val="150000"/>
                  </a:lnSpc>
                </a:pPr>
                <a:r>
                  <a:rPr lang="zh-CN" altLang="en-US" dirty="0"/>
                  <a:t>但是由于多层网络中的神经元使用</a:t>
                </a:r>
                <a:r>
                  <a:rPr lang="zh-CN" altLang="en-US" b="1" dirty="0">
                    <a:solidFill>
                      <a:srgbClr val="0070C0"/>
                    </a:solidFill>
                  </a:rPr>
                  <a:t>全连接</a:t>
                </a:r>
                <a:r>
                  <a:rPr lang="zh-CN" altLang="en-US" dirty="0"/>
                  <a:t>的形式，在隐层数量增多的情形下，在进行误差反向传播更新模型参数时容易发生</a:t>
                </a:r>
                <a:r>
                  <a:rPr lang="zh-CN" altLang="en-US" b="1" dirty="0">
                    <a:solidFill>
                      <a:srgbClr val="0070C0"/>
                    </a:solidFill>
                  </a:rPr>
                  <a:t>梯度爆炸和梯度消失</a:t>
                </a:r>
                <a:r>
                  <a:rPr lang="zh-CN" altLang="en-US" dirty="0"/>
                  <a:t>的问题，导致模型不能收敛到稳定的状态。</a:t>
                </a:r>
                <a:endParaRPr lang="en-US" altLang="zh-CN" dirty="0"/>
              </a:p>
            </p:txBody>
          </p:sp>
        </mc:Choice>
        <mc:Fallback xmlns="">
          <p:sp>
            <p:nvSpPr>
              <p:cNvPr id="3" name="内容占位符 2">
                <a:extLst>
                  <a:ext uri="{FF2B5EF4-FFF2-40B4-BE49-F238E27FC236}">
                    <a16:creationId xmlns:a16="http://schemas.microsoft.com/office/drawing/2014/main" id="{1CBCC666-7C65-4DCC-8224-2B880DF24F68}"/>
                  </a:ext>
                </a:extLst>
              </p:cNvPr>
              <p:cNvSpPr>
                <a:spLocks noGrp="1" noRot="1" noChangeAspect="1" noMove="1" noResize="1" noEditPoints="1" noAdjustHandles="1" noChangeArrowheads="1" noChangeShapeType="1" noTextEdit="1"/>
              </p:cNvSpPr>
              <p:nvPr>
                <p:ph idx="1"/>
              </p:nvPr>
            </p:nvSpPr>
            <p:spPr>
              <a:blipFill>
                <a:blip r:embed="rId2"/>
                <a:stretch>
                  <a:fillRect l="-481" r="-160"/>
                </a:stretch>
              </a:blipFill>
            </p:spPr>
            <p:txBody>
              <a:bodyPr/>
              <a:lstStyle/>
              <a:p>
                <a:r>
                  <a:rPr lang="zh-CN" altLang="en-US">
                    <a:noFill/>
                  </a:rPr>
                  <a:t> </a:t>
                </a:r>
              </a:p>
            </p:txBody>
          </p:sp>
        </mc:Fallback>
      </mc:AlternateContent>
      <p:sp>
        <p:nvSpPr>
          <p:cNvPr id="4" name="日期占位符 3">
            <a:extLst>
              <a:ext uri="{FF2B5EF4-FFF2-40B4-BE49-F238E27FC236}">
                <a16:creationId xmlns:a16="http://schemas.microsoft.com/office/drawing/2014/main" id="{DB75EC85-60A8-4308-A03B-ACA1A65324F5}"/>
              </a:ext>
            </a:extLst>
          </p:cNvPr>
          <p:cNvSpPr>
            <a:spLocks noGrp="1"/>
          </p:cNvSpPr>
          <p:nvPr>
            <p:ph type="dt" sz="half" idx="10"/>
          </p:nvPr>
        </p:nvSpPr>
        <p:spPr/>
        <p:txBody>
          <a:bodyPr/>
          <a:lstStyle/>
          <a:p>
            <a:fld id="{315BB34A-6131-4109-8499-25816707CCF8}" type="datetime1">
              <a:rPr lang="en-US" altLang="zh-CN" smtClean="0"/>
              <a:t>4/21/2023</a:t>
            </a:fld>
            <a:endParaRPr lang="en-US" altLang="zh-CN"/>
          </a:p>
        </p:txBody>
      </p:sp>
      <p:sp>
        <p:nvSpPr>
          <p:cNvPr id="5" name="页脚占位符 4">
            <a:extLst>
              <a:ext uri="{FF2B5EF4-FFF2-40B4-BE49-F238E27FC236}">
                <a16:creationId xmlns:a16="http://schemas.microsoft.com/office/drawing/2014/main" id="{BD2FACE4-CDFF-4D5D-BEA6-A93D039CB796}"/>
              </a:ext>
            </a:extLst>
          </p:cNvPr>
          <p:cNvSpPr>
            <a:spLocks noGrp="1"/>
          </p:cNvSpPr>
          <p:nvPr>
            <p:ph type="ftr" sz="quarter" idx="11"/>
          </p:nvPr>
        </p:nvSpPr>
        <p:spPr/>
        <p:txBody>
          <a:bodyPr/>
          <a:lstStyle/>
          <a:p>
            <a:r>
              <a:rPr lang="zh-CN" altLang="en-US"/>
              <a:t>合肥学院 人工智能与大数据学院</a:t>
            </a:r>
            <a:endParaRPr lang="en-US" altLang="zh-CN" dirty="0"/>
          </a:p>
        </p:txBody>
      </p:sp>
      <p:sp>
        <p:nvSpPr>
          <p:cNvPr id="6" name="灯片编号占位符 5">
            <a:extLst>
              <a:ext uri="{FF2B5EF4-FFF2-40B4-BE49-F238E27FC236}">
                <a16:creationId xmlns:a16="http://schemas.microsoft.com/office/drawing/2014/main" id="{EE63A1C2-411D-4A8E-A83C-78F46B4E79B8}"/>
              </a:ext>
            </a:extLst>
          </p:cNvPr>
          <p:cNvSpPr>
            <a:spLocks noGrp="1"/>
          </p:cNvSpPr>
          <p:nvPr>
            <p:ph type="sldNum" sz="quarter" idx="12"/>
          </p:nvPr>
        </p:nvSpPr>
        <p:spPr/>
        <p:txBody>
          <a:bodyPr/>
          <a:lstStyle/>
          <a:p>
            <a:fld id="{CF856BB3-76D9-4B5D-995C-68FA1768510B}" type="slidenum">
              <a:rPr lang="en-US" altLang="zh-CN" smtClean="0"/>
              <a:pPr/>
              <a:t>10</a:t>
            </a:fld>
            <a:endParaRPr lang="en-US" altLang="zh-CN"/>
          </a:p>
        </p:txBody>
      </p:sp>
    </p:spTree>
    <p:extLst>
      <p:ext uri="{BB962C8B-B14F-4D97-AF65-F5344CB8AC3E}">
        <p14:creationId xmlns:p14="http://schemas.microsoft.com/office/powerpoint/2010/main" val="41931524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F95380F-87F4-4230-B290-0EE67B980EA5}"/>
              </a:ext>
            </a:extLst>
          </p:cNvPr>
          <p:cNvSpPr>
            <a:spLocks noGrp="1"/>
          </p:cNvSpPr>
          <p:nvPr>
            <p:ph type="title"/>
          </p:nvPr>
        </p:nvSpPr>
        <p:spPr/>
        <p:txBody>
          <a:bodyPr>
            <a:normAutofit/>
          </a:bodyPr>
          <a:lstStyle/>
          <a:p>
            <a:pPr marL="228600" marR="0" lvl="0" indent="-228600" defTabSz="914400" rtl="0" eaLnBrk="1" fontAlgn="auto" latinLnBrk="0" hangingPunct="1">
              <a:spcBef>
                <a:spcPts val="1000"/>
              </a:spcBef>
              <a:spcAft>
                <a:spcPts val="0"/>
              </a:spcAft>
              <a:tabLst/>
              <a:defRPr/>
            </a:pPr>
            <a:r>
              <a:rPr lang="en-US" altLang="zh-CN" dirty="0"/>
              <a:t>2</a:t>
            </a:r>
            <a:r>
              <a:rPr lang="zh-CN" altLang="en-US" dirty="0"/>
              <a:t>卷积神经网络概述</a:t>
            </a:r>
          </a:p>
        </p:txBody>
      </p:sp>
      <p:sp>
        <p:nvSpPr>
          <p:cNvPr id="3" name="内容占位符 2">
            <a:extLst>
              <a:ext uri="{FF2B5EF4-FFF2-40B4-BE49-F238E27FC236}">
                <a16:creationId xmlns:a16="http://schemas.microsoft.com/office/drawing/2014/main" id="{3B93F261-1AF8-458C-9126-F914470EEE90}"/>
              </a:ext>
            </a:extLst>
          </p:cNvPr>
          <p:cNvSpPr>
            <a:spLocks noGrp="1"/>
          </p:cNvSpPr>
          <p:nvPr>
            <p:ph idx="1"/>
          </p:nvPr>
        </p:nvSpPr>
        <p:spPr/>
        <p:txBody>
          <a:bodyPr>
            <a:noAutofit/>
          </a:bodyPr>
          <a:lstStyle/>
          <a:p>
            <a:pPr marL="0" indent="0">
              <a:lnSpc>
                <a:spcPct val="150000"/>
              </a:lnSpc>
              <a:buNone/>
            </a:pPr>
            <a:r>
              <a:rPr lang="zh-CN" altLang="en-US" dirty="0"/>
              <a:t>卷积神经网络（</a:t>
            </a:r>
            <a:r>
              <a:rPr lang="en-US" altLang="zh-CN" dirty="0">
                <a:latin typeface="Times New Roman" panose="02020603050405020304" pitchFamily="18" charset="0"/>
                <a:cs typeface="Times New Roman" panose="02020603050405020304" pitchFamily="18" charset="0"/>
              </a:rPr>
              <a:t>Convolutional Neural Networks</a:t>
            </a:r>
            <a:r>
              <a:rPr lang="zh-CN" altLang="en-US" dirty="0">
                <a:latin typeface="Times New Roman" panose="02020603050405020304" pitchFamily="18" charset="0"/>
                <a:cs typeface="Times New Roman" panose="02020603050405020304" pitchFamily="18" charset="0"/>
              </a:rPr>
              <a:t>，</a:t>
            </a:r>
            <a:r>
              <a:rPr lang="en-US" altLang="zh-CN" dirty="0">
                <a:latin typeface="Times New Roman" panose="02020603050405020304" pitchFamily="18" charset="0"/>
                <a:cs typeface="Times New Roman" panose="02020603050405020304" pitchFamily="18" charset="0"/>
              </a:rPr>
              <a:t>CNN</a:t>
            </a:r>
            <a:r>
              <a:rPr lang="zh-CN" altLang="en-US" dirty="0"/>
              <a:t>）是目前</a:t>
            </a:r>
            <a:r>
              <a:rPr lang="zh-CN" altLang="en-US" b="1" dirty="0">
                <a:solidFill>
                  <a:srgbClr val="0070C0"/>
                </a:solidFill>
              </a:rPr>
              <a:t>基于深度学习计算机视觉领域</a:t>
            </a:r>
            <a:r>
              <a:rPr lang="zh-CN" altLang="en-US" dirty="0"/>
              <a:t>中重要的研究模型之一。</a:t>
            </a:r>
          </a:p>
          <a:p>
            <a:pPr>
              <a:lnSpc>
                <a:spcPct val="150000"/>
              </a:lnSpc>
            </a:pPr>
            <a:r>
              <a:rPr lang="zh-CN" altLang="en-US" dirty="0"/>
              <a:t>卷积：是</a:t>
            </a:r>
            <a:r>
              <a:rPr lang="en-US" altLang="zh-CN" dirty="0">
                <a:latin typeface="Times New Roman" panose="02020603050405020304" pitchFamily="18" charset="0"/>
                <a:cs typeface="Times New Roman" panose="02020603050405020304" pitchFamily="18" charset="0"/>
              </a:rPr>
              <a:t>CNN</a:t>
            </a:r>
            <a:r>
              <a:rPr lang="zh-CN" altLang="en-US" dirty="0"/>
              <a:t>模型的核心操作，</a:t>
            </a:r>
            <a:r>
              <a:rPr lang="zh-CN" altLang="en-US" b="1" dirty="0">
                <a:solidFill>
                  <a:srgbClr val="0070C0"/>
                </a:solidFill>
              </a:rPr>
              <a:t>本质上就是利用一个参数共享的过滤器（卷积核），通过计算中心像素点以及相邻像素点的加权和来构成特征图，其中的权重就是卷积核的权重参数。</a:t>
            </a:r>
            <a:endParaRPr lang="en-US" altLang="zh-CN" b="1" dirty="0">
              <a:solidFill>
                <a:srgbClr val="0070C0"/>
              </a:solidFill>
            </a:endParaRPr>
          </a:p>
          <a:p>
            <a:pPr>
              <a:lnSpc>
                <a:spcPct val="150000"/>
              </a:lnSpc>
            </a:pPr>
            <a:r>
              <a:rPr lang="zh-CN" altLang="en-US" dirty="0"/>
              <a:t>神经网络：是指深层次的神经网络，</a:t>
            </a:r>
            <a:r>
              <a:rPr lang="zh-CN" altLang="en-US" b="1" dirty="0">
                <a:solidFill>
                  <a:srgbClr val="0070C0"/>
                </a:solidFill>
              </a:rPr>
              <a:t>即多隐层神经网络</a:t>
            </a:r>
            <a:r>
              <a:rPr lang="zh-CN" altLang="en-US" dirty="0">
                <a:solidFill>
                  <a:srgbClr val="0070C0"/>
                </a:solidFill>
              </a:rPr>
              <a:t>，</a:t>
            </a:r>
            <a:r>
              <a:rPr lang="zh-CN" altLang="en-US" b="1" dirty="0">
                <a:solidFill>
                  <a:srgbClr val="0070C0"/>
                </a:solidFill>
              </a:rPr>
              <a:t>是机器学习中神经网络的进阶版，很好的解决了由于梯度问题导致模型无法收敛的问题。</a:t>
            </a:r>
            <a:endParaRPr lang="en-US" altLang="zh-CN" b="1" dirty="0">
              <a:solidFill>
                <a:srgbClr val="0070C0"/>
              </a:solidFill>
            </a:endParaRPr>
          </a:p>
          <a:p>
            <a:pPr>
              <a:lnSpc>
                <a:spcPct val="150000"/>
              </a:lnSpc>
            </a:pPr>
            <a:r>
              <a:rPr lang="zh-CN" altLang="en-US" dirty="0"/>
              <a:t>卷积神经网络基础结构：包含输入层、卷积层、池化层、全连接层和输出层，</a:t>
            </a:r>
            <a:r>
              <a:rPr lang="zh-CN" altLang="en-US" b="1" dirty="0">
                <a:solidFill>
                  <a:srgbClr val="0070C0"/>
                </a:solidFill>
              </a:rPr>
              <a:t>上一层的输出是下一层的输入。</a:t>
            </a:r>
            <a:endParaRPr lang="en-US" altLang="zh-CN" b="1" dirty="0">
              <a:solidFill>
                <a:srgbClr val="0070C0"/>
              </a:solidFill>
            </a:endParaRPr>
          </a:p>
          <a:p>
            <a:pPr>
              <a:lnSpc>
                <a:spcPct val="150000"/>
              </a:lnSpc>
            </a:pPr>
            <a:r>
              <a:rPr lang="zh-CN" altLang="en-US" dirty="0"/>
              <a:t>核心算法：误差反向传播算法（</a:t>
            </a:r>
            <a:r>
              <a:rPr lang="en-US" altLang="zh-CN" dirty="0" err="1">
                <a:latin typeface="Times New Roman" panose="02020603050405020304" pitchFamily="18" charset="0"/>
                <a:cs typeface="Times New Roman" panose="02020603050405020304" pitchFamily="18" charset="0"/>
              </a:rPr>
              <a:t>errorBackPropagation</a:t>
            </a:r>
            <a:r>
              <a:rPr lang="zh-CN" altLang="en-US" dirty="0"/>
              <a:t>，</a:t>
            </a:r>
            <a:r>
              <a:rPr lang="en-US" altLang="zh-CN" dirty="0">
                <a:latin typeface="Times New Roman" panose="02020603050405020304" pitchFamily="18" charset="0"/>
                <a:cs typeface="Times New Roman" panose="02020603050405020304" pitchFamily="18" charset="0"/>
              </a:rPr>
              <a:t>BP</a:t>
            </a:r>
            <a:r>
              <a:rPr lang="zh-CN" altLang="en-US" dirty="0"/>
              <a:t>），算法的流程简单来说就是数据沿网络结构向前传播，得到的误差沿网络向后传播，网络中的参数基于</a:t>
            </a:r>
            <a:r>
              <a:rPr lang="zh-CN" altLang="en-US" b="1" dirty="0">
                <a:solidFill>
                  <a:srgbClr val="0070C0"/>
                </a:solidFill>
              </a:rPr>
              <a:t>梯度下降策略</a:t>
            </a:r>
            <a:r>
              <a:rPr lang="zh-CN" altLang="en-US" dirty="0"/>
              <a:t>进行更新。</a:t>
            </a:r>
            <a:endParaRPr lang="en-US" altLang="zh-CN" dirty="0"/>
          </a:p>
          <a:p>
            <a:pPr>
              <a:lnSpc>
                <a:spcPct val="150000"/>
              </a:lnSpc>
            </a:pPr>
            <a:endParaRPr lang="en-US" altLang="zh-CN" dirty="0"/>
          </a:p>
          <a:p>
            <a:pPr>
              <a:lnSpc>
                <a:spcPct val="150000"/>
              </a:lnSpc>
            </a:pPr>
            <a:endParaRPr lang="zh-CN" altLang="en-US" dirty="0"/>
          </a:p>
        </p:txBody>
      </p:sp>
      <p:sp>
        <p:nvSpPr>
          <p:cNvPr id="4" name="日期占位符 3">
            <a:extLst>
              <a:ext uri="{FF2B5EF4-FFF2-40B4-BE49-F238E27FC236}">
                <a16:creationId xmlns:a16="http://schemas.microsoft.com/office/drawing/2014/main" id="{AE9DA93C-6C93-4D2A-BEC8-C217D80FCCDF}"/>
              </a:ext>
            </a:extLst>
          </p:cNvPr>
          <p:cNvSpPr>
            <a:spLocks noGrp="1"/>
          </p:cNvSpPr>
          <p:nvPr>
            <p:ph type="dt" sz="half" idx="10"/>
          </p:nvPr>
        </p:nvSpPr>
        <p:spPr/>
        <p:txBody>
          <a:bodyPr/>
          <a:lstStyle/>
          <a:p>
            <a:fld id="{315BB34A-6131-4109-8499-25816707CCF8}" type="datetime1">
              <a:rPr lang="en-US" altLang="zh-CN" smtClean="0"/>
              <a:t>4/21/2023</a:t>
            </a:fld>
            <a:endParaRPr lang="en-US" altLang="zh-CN"/>
          </a:p>
        </p:txBody>
      </p:sp>
      <p:sp>
        <p:nvSpPr>
          <p:cNvPr id="5" name="页脚占位符 4">
            <a:extLst>
              <a:ext uri="{FF2B5EF4-FFF2-40B4-BE49-F238E27FC236}">
                <a16:creationId xmlns:a16="http://schemas.microsoft.com/office/drawing/2014/main" id="{A969BA4C-DD86-4F9D-BA42-CF3721123BC7}"/>
              </a:ext>
            </a:extLst>
          </p:cNvPr>
          <p:cNvSpPr>
            <a:spLocks noGrp="1"/>
          </p:cNvSpPr>
          <p:nvPr>
            <p:ph type="ftr" sz="quarter" idx="11"/>
          </p:nvPr>
        </p:nvSpPr>
        <p:spPr/>
        <p:txBody>
          <a:bodyPr/>
          <a:lstStyle/>
          <a:p>
            <a:r>
              <a:rPr lang="zh-CN" altLang="en-US"/>
              <a:t>合肥学院 人工智能与大数据学院</a:t>
            </a:r>
            <a:endParaRPr lang="en-US" altLang="zh-CN" dirty="0"/>
          </a:p>
        </p:txBody>
      </p:sp>
      <p:sp>
        <p:nvSpPr>
          <p:cNvPr id="6" name="灯片编号占位符 5">
            <a:extLst>
              <a:ext uri="{FF2B5EF4-FFF2-40B4-BE49-F238E27FC236}">
                <a16:creationId xmlns:a16="http://schemas.microsoft.com/office/drawing/2014/main" id="{94899456-F243-43E3-80B4-3E4BF7251692}"/>
              </a:ext>
            </a:extLst>
          </p:cNvPr>
          <p:cNvSpPr>
            <a:spLocks noGrp="1"/>
          </p:cNvSpPr>
          <p:nvPr>
            <p:ph type="sldNum" sz="quarter" idx="12"/>
          </p:nvPr>
        </p:nvSpPr>
        <p:spPr/>
        <p:txBody>
          <a:bodyPr/>
          <a:lstStyle/>
          <a:p>
            <a:fld id="{CF856BB3-76D9-4B5D-995C-68FA1768510B}" type="slidenum">
              <a:rPr lang="en-US" altLang="zh-CN" smtClean="0"/>
              <a:pPr/>
              <a:t>11</a:t>
            </a:fld>
            <a:endParaRPr lang="en-US" altLang="zh-CN"/>
          </a:p>
        </p:txBody>
      </p:sp>
    </p:spTree>
    <p:extLst>
      <p:ext uri="{BB962C8B-B14F-4D97-AF65-F5344CB8AC3E}">
        <p14:creationId xmlns:p14="http://schemas.microsoft.com/office/powerpoint/2010/main" val="26688890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CD20896-EDFD-4EB6-ADF5-61E337C89975}"/>
              </a:ext>
            </a:extLst>
          </p:cNvPr>
          <p:cNvSpPr>
            <a:spLocks noGrp="1"/>
          </p:cNvSpPr>
          <p:nvPr>
            <p:ph type="title"/>
          </p:nvPr>
        </p:nvSpPr>
        <p:spPr/>
        <p:txBody>
          <a:bodyPr/>
          <a:lstStyle/>
          <a:p>
            <a:r>
              <a:rPr lang="en-US" altLang="zh-CN" dirty="0"/>
              <a:t>2.1</a:t>
            </a:r>
            <a:r>
              <a:rPr lang="zh-CN" altLang="en-US" dirty="0"/>
              <a:t>输入层</a:t>
            </a:r>
          </a:p>
        </p:txBody>
      </p:sp>
      <p:sp>
        <p:nvSpPr>
          <p:cNvPr id="4" name="日期占位符 3">
            <a:extLst>
              <a:ext uri="{FF2B5EF4-FFF2-40B4-BE49-F238E27FC236}">
                <a16:creationId xmlns:a16="http://schemas.microsoft.com/office/drawing/2014/main" id="{D88F6FF0-235F-4F78-85D9-AF5D8171F044}"/>
              </a:ext>
            </a:extLst>
          </p:cNvPr>
          <p:cNvSpPr>
            <a:spLocks noGrp="1"/>
          </p:cNvSpPr>
          <p:nvPr>
            <p:ph type="dt" sz="half" idx="10"/>
          </p:nvPr>
        </p:nvSpPr>
        <p:spPr/>
        <p:txBody>
          <a:bodyPr/>
          <a:lstStyle/>
          <a:p>
            <a:fld id="{315BB34A-6131-4109-8499-25816707CCF8}" type="datetime1">
              <a:rPr lang="en-US" altLang="zh-CN" smtClean="0"/>
              <a:t>4/21/2023</a:t>
            </a:fld>
            <a:endParaRPr lang="en-US" altLang="zh-CN"/>
          </a:p>
        </p:txBody>
      </p:sp>
      <p:sp>
        <p:nvSpPr>
          <p:cNvPr id="5" name="页脚占位符 4">
            <a:extLst>
              <a:ext uri="{FF2B5EF4-FFF2-40B4-BE49-F238E27FC236}">
                <a16:creationId xmlns:a16="http://schemas.microsoft.com/office/drawing/2014/main" id="{D12F282E-28F2-4E06-9B68-8BB13A141CA0}"/>
              </a:ext>
            </a:extLst>
          </p:cNvPr>
          <p:cNvSpPr>
            <a:spLocks noGrp="1"/>
          </p:cNvSpPr>
          <p:nvPr>
            <p:ph type="ftr" sz="quarter" idx="11"/>
          </p:nvPr>
        </p:nvSpPr>
        <p:spPr/>
        <p:txBody>
          <a:bodyPr/>
          <a:lstStyle/>
          <a:p>
            <a:r>
              <a:rPr lang="zh-CN" altLang="en-US"/>
              <a:t>合肥学院 人工智能与大数据学院</a:t>
            </a:r>
            <a:endParaRPr lang="en-US" altLang="zh-CN" dirty="0"/>
          </a:p>
        </p:txBody>
      </p:sp>
      <p:sp>
        <p:nvSpPr>
          <p:cNvPr id="6" name="灯片编号占位符 5">
            <a:extLst>
              <a:ext uri="{FF2B5EF4-FFF2-40B4-BE49-F238E27FC236}">
                <a16:creationId xmlns:a16="http://schemas.microsoft.com/office/drawing/2014/main" id="{06E00E4E-4D72-47F0-AB6D-0402A162CDB0}"/>
              </a:ext>
            </a:extLst>
          </p:cNvPr>
          <p:cNvSpPr>
            <a:spLocks noGrp="1"/>
          </p:cNvSpPr>
          <p:nvPr>
            <p:ph type="sldNum" sz="quarter" idx="12"/>
          </p:nvPr>
        </p:nvSpPr>
        <p:spPr/>
        <p:txBody>
          <a:bodyPr/>
          <a:lstStyle/>
          <a:p>
            <a:fld id="{CF856BB3-76D9-4B5D-995C-68FA1768510B}" type="slidenum">
              <a:rPr lang="en-US" altLang="zh-CN" smtClean="0"/>
              <a:pPr/>
              <a:t>12</a:t>
            </a:fld>
            <a:endParaRPr lang="en-US" altLang="zh-CN"/>
          </a:p>
        </p:txBody>
      </p:sp>
      <mc:AlternateContent xmlns:mc="http://schemas.openxmlformats.org/markup-compatibility/2006" xmlns:a14="http://schemas.microsoft.com/office/drawing/2010/main">
        <mc:Choice Requires="a14">
          <p:sp>
            <p:nvSpPr>
              <p:cNvPr id="10" name="内容占位符 9">
                <a:extLst>
                  <a:ext uri="{FF2B5EF4-FFF2-40B4-BE49-F238E27FC236}">
                    <a16:creationId xmlns:a16="http://schemas.microsoft.com/office/drawing/2014/main" id="{A923A107-F556-48CE-AF80-F60074E1ACCC}"/>
                  </a:ext>
                </a:extLst>
              </p:cNvPr>
              <p:cNvSpPr>
                <a:spLocks noGrp="1"/>
              </p:cNvSpPr>
              <p:nvPr>
                <p:ph idx="1"/>
              </p:nvPr>
            </p:nvSpPr>
            <p:spPr/>
            <p:txBody>
              <a:bodyPr>
                <a:normAutofit/>
              </a:bodyPr>
              <a:lstStyle/>
              <a:p>
                <a:pPr marL="0" indent="0">
                  <a:lnSpc>
                    <a:spcPct val="150000"/>
                  </a:lnSpc>
                  <a:buNone/>
                </a:pPr>
                <a:r>
                  <a:rPr lang="zh-CN" altLang="en-US" dirty="0"/>
                  <a:t>在把数据加载到模型中进行训练之前要先进行数据预处理，常用的方法有全局对比度归一化、</a:t>
                </a:r>
                <a:r>
                  <a:rPr lang="en-US" altLang="zh-CN" dirty="0">
                    <a:latin typeface="Times New Roman" panose="02020603050405020304" pitchFamily="18" charset="0"/>
                    <a:cs typeface="Times New Roman" panose="02020603050405020304" pitchFamily="18" charset="0"/>
                  </a:rPr>
                  <a:t>PCA</a:t>
                </a:r>
                <a:r>
                  <a:rPr lang="zh-CN" altLang="en-US" dirty="0"/>
                  <a:t>降维和白化等。</a:t>
                </a:r>
                <a:endParaRPr lang="en-US" altLang="zh-CN" dirty="0"/>
              </a:p>
              <a:p>
                <a:pPr>
                  <a:lnSpc>
                    <a:spcPct val="150000"/>
                  </a:lnSpc>
                </a:pPr>
                <a:r>
                  <a:rPr lang="zh-CN" altLang="en-US" dirty="0"/>
                  <a:t>全局对比度归一化（</a:t>
                </a:r>
                <a:r>
                  <a:rPr lang="en-US" altLang="zh-CN" dirty="0">
                    <a:latin typeface="Times New Roman" panose="02020603050405020304" pitchFamily="18" charset="0"/>
                    <a:cs typeface="Times New Roman" panose="02020603050405020304" pitchFamily="18" charset="0"/>
                  </a:rPr>
                  <a:t>Global Contrast Normalization</a:t>
                </a:r>
                <a:r>
                  <a:rPr lang="zh-CN" altLang="en-US" dirty="0">
                    <a:latin typeface="Times New Roman" panose="02020603050405020304" pitchFamily="18" charset="0"/>
                    <a:cs typeface="Times New Roman" panose="02020603050405020304" pitchFamily="18" charset="0"/>
                  </a:rPr>
                  <a:t>，</a:t>
                </a:r>
                <a:r>
                  <a:rPr lang="en-US" altLang="zh-CN" dirty="0">
                    <a:latin typeface="Times New Roman" panose="02020603050405020304" pitchFamily="18" charset="0"/>
                    <a:cs typeface="Times New Roman" panose="02020603050405020304" pitchFamily="18" charset="0"/>
                  </a:rPr>
                  <a:t>GCN</a:t>
                </a:r>
                <a:r>
                  <a:rPr lang="zh-CN" altLang="en-US" dirty="0"/>
                  <a:t>）：</a:t>
                </a:r>
                <a:r>
                  <a:rPr lang="zh-CN" altLang="en-US" b="1" dirty="0">
                    <a:solidFill>
                      <a:srgbClr val="0070C0"/>
                    </a:solidFill>
                  </a:rPr>
                  <a:t>把数据钳制到一定范围，确保不同样本的数据都属于同一量级</a:t>
                </a:r>
                <a:r>
                  <a:rPr lang="zh-CN" altLang="en-US" dirty="0"/>
                  <a:t>，与机器学习中的标准化操作思路一致。假设存在一个</a:t>
                </a:r>
                <a:r>
                  <a:rPr lang="en-US" altLang="zh-CN" dirty="0">
                    <a:latin typeface="Times New Roman" panose="02020603050405020304" pitchFamily="18" charset="0"/>
                    <a:cs typeface="Times New Roman" panose="02020603050405020304" pitchFamily="18" charset="0"/>
                  </a:rPr>
                  <a:t>n</a:t>
                </a:r>
                <a:r>
                  <a:rPr lang="zh-CN" altLang="en-US" dirty="0"/>
                  <a:t>通道</a:t>
                </a:r>
                <a14:m>
                  <m:oMath xmlns:m="http://schemas.openxmlformats.org/officeDocument/2006/math">
                    <m:r>
                      <a:rPr lang="en-US" altLang="zh-CN" i="1" dirty="0" smtClean="0">
                        <a:latin typeface="Cambria Math" panose="02040503050406030204" pitchFamily="18" charset="0"/>
                        <a:cs typeface="Times New Roman" panose="02020603050405020304" pitchFamily="18" charset="0"/>
                      </a:rPr>
                      <m:t>h</m:t>
                    </m:r>
                    <m:r>
                      <a:rPr lang="en-US" altLang="zh-CN" i="1" dirty="0">
                        <a:latin typeface="Cambria Math" panose="02040503050406030204" pitchFamily="18" charset="0"/>
                      </a:rPr>
                      <m:t>∗</m:t>
                    </m:r>
                    <m:r>
                      <a:rPr lang="en-US" altLang="zh-CN" i="1" dirty="0">
                        <a:latin typeface="Cambria Math" panose="02040503050406030204" pitchFamily="18" charset="0"/>
                        <a:cs typeface="Times New Roman" panose="02020603050405020304" pitchFamily="18" charset="0"/>
                      </a:rPr>
                      <m:t>𝑤</m:t>
                    </m:r>
                  </m:oMath>
                </a14:m>
                <a:r>
                  <a:rPr lang="zh-CN" altLang="en-US" dirty="0"/>
                  <a:t>的图像数据，先求出                   ，然后再求出</a:t>
                </a:r>
                <a:r>
                  <a:rPr lang="en-US" altLang="zh-CN" dirty="0"/>
                  <a:t>                    </a:t>
                </a:r>
                <a:r>
                  <a:rPr lang="zh-CN" altLang="en-US" dirty="0"/>
                  <a:t>，最后得到           ，其中</a:t>
                </a:r>
                <a14:m>
                  <m:oMath xmlns:m="http://schemas.openxmlformats.org/officeDocument/2006/math">
                    <m:sSub>
                      <m:sSubPr>
                        <m:ctrlPr>
                          <a:rPr lang="en-US" altLang="zh-CN" i="1" smtClean="0">
                            <a:latin typeface="Cambria Math" panose="02040503050406030204" pitchFamily="18" charset="0"/>
                          </a:rPr>
                        </m:ctrlPr>
                      </m:sSubPr>
                      <m:e>
                        <m:r>
                          <a:rPr lang="en-US" altLang="zh-CN" b="0" i="1" smtClean="0">
                            <a:latin typeface="Cambria Math" panose="02040503050406030204" pitchFamily="18" charset="0"/>
                          </a:rPr>
                          <m:t>𝑥</m:t>
                        </m:r>
                      </m:e>
                      <m:sub>
                        <m:r>
                          <a:rPr lang="en-US" altLang="zh-CN" b="0" i="1" smtClean="0">
                            <a:latin typeface="Cambria Math" panose="02040503050406030204" pitchFamily="18" charset="0"/>
                          </a:rPr>
                          <m:t>𝑖</m:t>
                        </m:r>
                        <m:r>
                          <a:rPr lang="en-US" altLang="zh-CN" b="0" i="1" smtClean="0">
                            <a:latin typeface="Cambria Math" panose="02040503050406030204" pitchFamily="18" charset="0"/>
                          </a:rPr>
                          <m:t>,</m:t>
                        </m:r>
                        <m:r>
                          <a:rPr lang="en-US" altLang="zh-CN" b="0" i="1" smtClean="0">
                            <a:latin typeface="Cambria Math" panose="02040503050406030204" pitchFamily="18" charset="0"/>
                          </a:rPr>
                          <m:t>𝑗</m:t>
                        </m:r>
                        <m:r>
                          <a:rPr lang="en-US" altLang="zh-CN" b="0" i="1" smtClean="0">
                            <a:latin typeface="Cambria Math" panose="02040503050406030204" pitchFamily="18" charset="0"/>
                          </a:rPr>
                          <m:t>,</m:t>
                        </m:r>
                        <m:r>
                          <a:rPr lang="en-US" altLang="zh-CN" b="0" i="1" smtClean="0">
                            <a:latin typeface="Cambria Math" panose="02040503050406030204" pitchFamily="18" charset="0"/>
                          </a:rPr>
                          <m:t>𝑘</m:t>
                        </m:r>
                      </m:sub>
                    </m:sSub>
                  </m:oMath>
                </a14:m>
                <a:r>
                  <a:rPr lang="zh-CN" altLang="en-US" dirty="0"/>
                  <a:t>表示样本在第</a:t>
                </a:r>
                <a:r>
                  <a:rPr lang="en-US" altLang="zh-CN" dirty="0" err="1">
                    <a:latin typeface="Times New Roman" panose="02020603050405020304" pitchFamily="18" charset="0"/>
                    <a:cs typeface="Times New Roman" panose="02020603050405020304" pitchFamily="18" charset="0"/>
                  </a:rPr>
                  <a:t>i</a:t>
                </a:r>
                <a:r>
                  <a:rPr lang="zh-CN" altLang="en-US" dirty="0"/>
                  <a:t>通道</a:t>
                </a:r>
                <a14:m>
                  <m:oMath xmlns:m="http://schemas.openxmlformats.org/officeDocument/2006/math">
                    <m:r>
                      <a:rPr lang="en-US" altLang="zh-CN" i="1" dirty="0" smtClean="0">
                        <a:latin typeface="Cambria Math" panose="02040503050406030204" pitchFamily="18" charset="0"/>
                        <a:cs typeface="Times New Roman" panose="02020603050405020304" pitchFamily="18" charset="0"/>
                      </a:rPr>
                      <m:t>𝑗</m:t>
                    </m:r>
                    <m:r>
                      <a:rPr lang="en-US" altLang="zh-CN" i="1" dirty="0">
                        <a:latin typeface="Cambria Math" panose="02040503050406030204" pitchFamily="18" charset="0"/>
                      </a:rPr>
                      <m:t>∗</m:t>
                    </m:r>
                    <m:r>
                      <a:rPr lang="en-US" altLang="zh-CN" i="1" dirty="0">
                        <a:latin typeface="Cambria Math" panose="02040503050406030204" pitchFamily="18" charset="0"/>
                        <a:cs typeface="Times New Roman" panose="02020603050405020304" pitchFamily="18" charset="0"/>
                      </a:rPr>
                      <m:t>𝑤</m:t>
                    </m:r>
                  </m:oMath>
                </a14:m>
                <a:r>
                  <a:rPr lang="zh-CN" altLang="en-US" dirty="0"/>
                  <a:t>位置的像素值。</a:t>
                </a:r>
                <a:endParaRPr lang="en-US" altLang="zh-CN" dirty="0"/>
              </a:p>
              <a:p>
                <a:pPr marL="0" indent="0">
                  <a:buNone/>
                </a:pPr>
                <a:endParaRPr lang="en-US" altLang="zh-CN" dirty="0"/>
              </a:p>
              <a:p>
                <a:pPr marL="0" indent="0">
                  <a:buNone/>
                </a:pPr>
                <a:endParaRPr lang="en-US" altLang="zh-CN" dirty="0"/>
              </a:p>
              <a:p>
                <a:pPr marL="0" indent="0">
                  <a:buNone/>
                </a:pPr>
                <a:endParaRPr lang="en-US" altLang="zh-CN" dirty="0"/>
              </a:p>
              <a:p>
                <a:pPr marL="0" indent="0">
                  <a:buNone/>
                </a:pPr>
                <a:endParaRPr lang="en-US" altLang="zh-CN" dirty="0"/>
              </a:p>
              <a:p>
                <a:pPr marL="0" indent="0">
                  <a:buNone/>
                </a:pPr>
                <a:endParaRPr lang="en-US" altLang="zh-CN" dirty="0"/>
              </a:p>
              <a:p>
                <a:pPr marL="0" indent="0">
                  <a:buNone/>
                </a:pPr>
                <a:endParaRPr lang="en-US" altLang="zh-CN" dirty="0"/>
              </a:p>
            </p:txBody>
          </p:sp>
        </mc:Choice>
        <mc:Fallback xmlns="">
          <p:sp>
            <p:nvSpPr>
              <p:cNvPr id="10" name="内容占位符 9">
                <a:extLst>
                  <a:ext uri="{FF2B5EF4-FFF2-40B4-BE49-F238E27FC236}">
                    <a16:creationId xmlns:a16="http://schemas.microsoft.com/office/drawing/2014/main" id="{A923A107-F556-48CE-AF80-F60074E1ACCC}"/>
                  </a:ext>
                </a:extLst>
              </p:cNvPr>
              <p:cNvSpPr>
                <a:spLocks noGrp="1" noRot="1" noChangeAspect="1" noMove="1" noResize="1" noEditPoints="1" noAdjustHandles="1" noChangeArrowheads="1" noChangeShapeType="1" noTextEdit="1"/>
              </p:cNvSpPr>
              <p:nvPr>
                <p:ph idx="1"/>
              </p:nvPr>
            </p:nvSpPr>
            <p:spPr>
              <a:blipFill>
                <a:blip r:embed="rId2"/>
                <a:stretch>
                  <a:fillRect l="-534" r="-214"/>
                </a:stretch>
              </a:blipFill>
            </p:spPr>
            <p:txBody>
              <a:bodyPr/>
              <a:lstStyle/>
              <a:p>
                <a:r>
                  <a:rPr lang="zh-CN" altLang="en-US">
                    <a:noFill/>
                  </a:rPr>
                  <a:t> </a:t>
                </a:r>
              </a:p>
            </p:txBody>
          </p:sp>
        </mc:Fallback>
      </mc:AlternateContent>
      <p:graphicFrame>
        <p:nvGraphicFramePr>
          <p:cNvPr id="3" name="对象 2">
            <a:extLst>
              <a:ext uri="{FF2B5EF4-FFF2-40B4-BE49-F238E27FC236}">
                <a16:creationId xmlns:a16="http://schemas.microsoft.com/office/drawing/2014/main" id="{9CA6A7BF-6C7C-4403-B48C-F352FFFE3E6D}"/>
              </a:ext>
            </a:extLst>
          </p:cNvPr>
          <p:cNvGraphicFramePr>
            <a:graphicFrameLocks noChangeAspect="1"/>
          </p:cNvGraphicFramePr>
          <p:nvPr>
            <p:extLst>
              <p:ext uri="{D42A27DB-BD31-4B8C-83A1-F6EECF244321}">
                <p14:modId xmlns:p14="http://schemas.microsoft.com/office/powerpoint/2010/main" val="516163648"/>
              </p:ext>
            </p:extLst>
          </p:nvPr>
        </p:nvGraphicFramePr>
        <p:xfrm>
          <a:off x="2339943" y="3389022"/>
          <a:ext cx="2259013" cy="596900"/>
        </p:xfrm>
        <a:graphic>
          <a:graphicData uri="http://schemas.openxmlformats.org/presentationml/2006/ole">
            <mc:AlternateContent xmlns:mc="http://schemas.openxmlformats.org/markup-compatibility/2006">
              <mc:Choice xmlns:v="urn:schemas-microsoft-com:vml" Requires="v">
                <p:oleObj name="Equation" r:id="rId3" imgW="2258809" imgH="597621" progId="Equation.DSMT4">
                  <p:embed/>
                </p:oleObj>
              </mc:Choice>
              <mc:Fallback>
                <p:oleObj name="Equation" r:id="rId3" imgW="2258809" imgH="597621" progId="Equation.DSMT4">
                  <p:embed/>
                  <p:pic>
                    <p:nvPicPr>
                      <p:cNvPr id="0" name=""/>
                      <p:cNvPicPr/>
                      <p:nvPr/>
                    </p:nvPicPr>
                    <p:blipFill>
                      <a:blip r:embed="rId4"/>
                      <a:stretch>
                        <a:fillRect/>
                      </a:stretch>
                    </p:blipFill>
                    <p:spPr>
                      <a:xfrm>
                        <a:off x="2339943" y="3389022"/>
                        <a:ext cx="2259013" cy="596900"/>
                      </a:xfrm>
                      <a:prstGeom prst="rect">
                        <a:avLst/>
                      </a:prstGeom>
                    </p:spPr>
                  </p:pic>
                </p:oleObj>
              </mc:Fallback>
            </mc:AlternateContent>
          </a:graphicData>
        </a:graphic>
      </p:graphicFrame>
      <p:graphicFrame>
        <p:nvGraphicFramePr>
          <p:cNvPr id="7" name="对象 6">
            <a:extLst>
              <a:ext uri="{FF2B5EF4-FFF2-40B4-BE49-F238E27FC236}">
                <a16:creationId xmlns:a16="http://schemas.microsoft.com/office/drawing/2014/main" id="{4C1B34C9-F0B8-4954-9CAF-4CB4B3E3EF24}"/>
              </a:ext>
            </a:extLst>
          </p:cNvPr>
          <p:cNvGraphicFramePr>
            <a:graphicFrameLocks noChangeAspect="1"/>
          </p:cNvGraphicFramePr>
          <p:nvPr>
            <p:extLst>
              <p:ext uri="{D42A27DB-BD31-4B8C-83A1-F6EECF244321}">
                <p14:modId xmlns:p14="http://schemas.microsoft.com/office/powerpoint/2010/main" val="1058725432"/>
              </p:ext>
            </p:extLst>
          </p:nvPr>
        </p:nvGraphicFramePr>
        <p:xfrm>
          <a:off x="6273918" y="3425083"/>
          <a:ext cx="2362200" cy="509587"/>
        </p:xfrm>
        <a:graphic>
          <a:graphicData uri="http://schemas.openxmlformats.org/presentationml/2006/ole">
            <mc:AlternateContent xmlns:mc="http://schemas.openxmlformats.org/markup-compatibility/2006">
              <mc:Choice xmlns:v="urn:schemas-microsoft-com:vml" Requires="v">
                <p:oleObj name="Equation" r:id="rId5" imgW="2362496" imgH="509058" progId="Equation.DSMT4">
                  <p:embed/>
                </p:oleObj>
              </mc:Choice>
              <mc:Fallback>
                <p:oleObj name="Equation" r:id="rId5" imgW="2362496" imgH="509058" progId="Equation.DSMT4">
                  <p:embed/>
                  <p:pic>
                    <p:nvPicPr>
                      <p:cNvPr id="0" name=""/>
                      <p:cNvPicPr/>
                      <p:nvPr/>
                    </p:nvPicPr>
                    <p:blipFill>
                      <a:blip r:embed="rId6"/>
                      <a:stretch>
                        <a:fillRect/>
                      </a:stretch>
                    </p:blipFill>
                    <p:spPr>
                      <a:xfrm>
                        <a:off x="6273918" y="3425083"/>
                        <a:ext cx="2362200" cy="509587"/>
                      </a:xfrm>
                      <a:prstGeom prst="rect">
                        <a:avLst/>
                      </a:prstGeom>
                    </p:spPr>
                  </p:pic>
                </p:oleObj>
              </mc:Fallback>
            </mc:AlternateContent>
          </a:graphicData>
        </a:graphic>
      </p:graphicFrame>
      <p:graphicFrame>
        <p:nvGraphicFramePr>
          <p:cNvPr id="8" name="对象 7">
            <a:extLst>
              <a:ext uri="{FF2B5EF4-FFF2-40B4-BE49-F238E27FC236}">
                <a16:creationId xmlns:a16="http://schemas.microsoft.com/office/drawing/2014/main" id="{20A19A4F-831C-44B3-AC06-3A47C2523780}"/>
              </a:ext>
            </a:extLst>
          </p:cNvPr>
          <p:cNvGraphicFramePr>
            <a:graphicFrameLocks noChangeAspect="1"/>
          </p:cNvGraphicFramePr>
          <p:nvPr>
            <p:extLst>
              <p:ext uri="{D42A27DB-BD31-4B8C-83A1-F6EECF244321}">
                <p14:modId xmlns:p14="http://schemas.microsoft.com/office/powerpoint/2010/main" val="1395883999"/>
              </p:ext>
            </p:extLst>
          </p:nvPr>
        </p:nvGraphicFramePr>
        <p:xfrm>
          <a:off x="10085611" y="3425083"/>
          <a:ext cx="1231900" cy="509587"/>
        </p:xfrm>
        <a:graphic>
          <a:graphicData uri="http://schemas.openxmlformats.org/presentationml/2006/ole">
            <mc:AlternateContent xmlns:mc="http://schemas.openxmlformats.org/markup-compatibility/2006">
              <mc:Choice xmlns:v="urn:schemas-microsoft-com:vml" Requires="v">
                <p:oleObj name="Equation" r:id="rId7" imgW="1231652" imgH="509058" progId="Equation.DSMT4">
                  <p:embed/>
                </p:oleObj>
              </mc:Choice>
              <mc:Fallback>
                <p:oleObj name="Equation" r:id="rId7" imgW="1231652" imgH="509058" progId="Equation.DSMT4">
                  <p:embed/>
                  <p:pic>
                    <p:nvPicPr>
                      <p:cNvPr id="0" name=""/>
                      <p:cNvPicPr/>
                      <p:nvPr/>
                    </p:nvPicPr>
                    <p:blipFill>
                      <a:blip r:embed="rId8"/>
                      <a:stretch>
                        <a:fillRect/>
                      </a:stretch>
                    </p:blipFill>
                    <p:spPr>
                      <a:xfrm>
                        <a:off x="10085611" y="3425083"/>
                        <a:ext cx="1231900" cy="509587"/>
                      </a:xfrm>
                      <a:prstGeom prst="rect">
                        <a:avLst/>
                      </a:prstGeom>
                    </p:spPr>
                  </p:pic>
                </p:oleObj>
              </mc:Fallback>
            </mc:AlternateContent>
          </a:graphicData>
        </a:graphic>
      </p:graphicFrame>
    </p:spTree>
    <p:extLst>
      <p:ext uri="{BB962C8B-B14F-4D97-AF65-F5344CB8AC3E}">
        <p14:creationId xmlns:p14="http://schemas.microsoft.com/office/powerpoint/2010/main" val="17998036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CD20896-EDFD-4EB6-ADF5-61E337C89975}"/>
              </a:ext>
            </a:extLst>
          </p:cNvPr>
          <p:cNvSpPr>
            <a:spLocks noGrp="1"/>
          </p:cNvSpPr>
          <p:nvPr>
            <p:ph type="title"/>
          </p:nvPr>
        </p:nvSpPr>
        <p:spPr/>
        <p:txBody>
          <a:bodyPr/>
          <a:lstStyle/>
          <a:p>
            <a:r>
              <a:rPr lang="en-US" altLang="zh-CN" dirty="0"/>
              <a:t>2.1</a:t>
            </a:r>
            <a:r>
              <a:rPr lang="zh-CN" altLang="en-US" dirty="0"/>
              <a:t>输入层</a:t>
            </a:r>
          </a:p>
        </p:txBody>
      </p:sp>
      <mc:AlternateContent xmlns:mc="http://schemas.openxmlformats.org/markup-compatibility/2006" xmlns:a14="http://schemas.microsoft.com/office/drawing/2010/main">
        <mc:Choice Requires="a14">
          <p:sp>
            <p:nvSpPr>
              <p:cNvPr id="3" name="内容占位符 2">
                <a:extLst>
                  <a:ext uri="{FF2B5EF4-FFF2-40B4-BE49-F238E27FC236}">
                    <a16:creationId xmlns:a16="http://schemas.microsoft.com/office/drawing/2014/main" id="{74B9246F-0FE8-4D5E-97B1-BE5C4A2EDE76}"/>
                  </a:ext>
                </a:extLst>
              </p:cNvPr>
              <p:cNvSpPr>
                <a:spLocks noGrp="1"/>
              </p:cNvSpPr>
              <p:nvPr>
                <p:ph idx="1"/>
              </p:nvPr>
            </p:nvSpPr>
            <p:spPr>
              <a:xfrm>
                <a:off x="416379" y="1404257"/>
                <a:ext cx="11405507" cy="5088616"/>
              </a:xfrm>
            </p:spPr>
            <p:txBody>
              <a:bodyPr>
                <a:noAutofit/>
              </a:bodyPr>
              <a:lstStyle/>
              <a:p>
                <a:pPr>
                  <a:lnSpc>
                    <a:spcPct val="150000"/>
                  </a:lnSpc>
                </a:pPr>
                <a:r>
                  <a:rPr lang="zh-CN" altLang="en-US" dirty="0">
                    <a:latin typeface="Times New Roman" panose="02020603050405020304" pitchFamily="18" charset="0"/>
                    <a:cs typeface="Times New Roman" panose="02020603050405020304" pitchFamily="18" charset="0"/>
                  </a:rPr>
                  <a:t>主成分分析（</a:t>
                </a:r>
                <a:r>
                  <a:rPr lang="en-US" altLang="zh-CN" dirty="0">
                    <a:latin typeface="Times New Roman" panose="02020603050405020304" pitchFamily="18" charset="0"/>
                    <a:cs typeface="Times New Roman" panose="02020603050405020304" pitchFamily="18" charset="0"/>
                  </a:rPr>
                  <a:t>Principal Component Analysis</a:t>
                </a:r>
                <a:r>
                  <a:rPr lang="zh-CN" altLang="en-US" dirty="0">
                    <a:latin typeface="Times New Roman" panose="02020603050405020304" pitchFamily="18" charset="0"/>
                    <a:cs typeface="Times New Roman" panose="02020603050405020304" pitchFamily="18" charset="0"/>
                  </a:rPr>
                  <a:t>，</a:t>
                </a:r>
                <a:r>
                  <a:rPr lang="en-US" altLang="zh-CN" dirty="0">
                    <a:latin typeface="Times New Roman" panose="02020603050405020304" pitchFamily="18" charset="0"/>
                    <a:cs typeface="Times New Roman" panose="02020603050405020304" pitchFamily="18" charset="0"/>
                  </a:rPr>
                  <a:t>PCA</a:t>
                </a:r>
                <a:r>
                  <a:rPr lang="zh-CN" altLang="en-US" dirty="0">
                    <a:latin typeface="Times New Roman" panose="02020603050405020304" pitchFamily="18" charset="0"/>
                    <a:cs typeface="Times New Roman" panose="02020603050405020304" pitchFamily="18" charset="0"/>
                  </a:rPr>
                  <a:t>）：输入的数据样本的维数可能会很大，可以通过</a:t>
                </a:r>
                <a:r>
                  <a:rPr lang="zh-CN" altLang="en-US" dirty="0">
                    <a:cs typeface="宋体" panose="02010600030101010101" pitchFamily="2" charset="-122"/>
                  </a:rPr>
                  <a:t>降维将一组</a:t>
                </a:r>
                <a:r>
                  <a:rPr lang="en-US" altLang="zh-CN" dirty="0">
                    <a:latin typeface="Times New Roman" panose="02020603050405020304" pitchFamily="18" charset="0"/>
                    <a:cs typeface="Times New Roman" panose="02020603050405020304" pitchFamily="18" charset="0"/>
                  </a:rPr>
                  <a:t>m</a:t>
                </a:r>
                <a:r>
                  <a:rPr lang="zh-CN" altLang="en-US" dirty="0">
                    <a:cs typeface="宋体" panose="02010600030101010101" pitchFamily="2" charset="-122"/>
                  </a:rPr>
                  <a:t>维向量降为</a:t>
                </a:r>
                <a14:m>
                  <m:oMath xmlns:m="http://schemas.openxmlformats.org/officeDocument/2006/math">
                    <m:r>
                      <a:rPr lang="en-US" altLang="zh-CN" i="1" dirty="0">
                        <a:latin typeface="Cambria Math" panose="02040503050406030204" pitchFamily="18" charset="0"/>
                      </a:rPr>
                      <m:t>𝑑</m:t>
                    </m:r>
                    <m:r>
                      <a:rPr lang="zh-CN" altLang="en-US" i="1" dirty="0">
                        <a:latin typeface="Cambria Math" panose="02040503050406030204" pitchFamily="18" charset="0"/>
                      </a:rPr>
                      <m:t> ́</m:t>
                    </m:r>
                  </m:oMath>
                </a14:m>
                <a:r>
                  <a:rPr lang="zh-CN" altLang="en-US" dirty="0">
                    <a:cs typeface="宋体" panose="02010600030101010101" pitchFamily="2" charset="-122"/>
                  </a:rPr>
                  <a:t>维，其目标是选择</a:t>
                </a:r>
                <a14:m>
                  <m:oMath xmlns:m="http://schemas.openxmlformats.org/officeDocument/2006/math">
                    <m:r>
                      <a:rPr lang="en-US" altLang="zh-CN" i="1" dirty="0">
                        <a:latin typeface="Cambria Math" panose="02040503050406030204" pitchFamily="18" charset="0"/>
                      </a:rPr>
                      <m:t>𝑑</m:t>
                    </m:r>
                    <m:r>
                      <a:rPr lang="zh-CN" altLang="en-US" i="1" dirty="0">
                        <a:latin typeface="Cambria Math" panose="02040503050406030204" pitchFamily="18" charset="0"/>
                      </a:rPr>
                      <m:t> ́</m:t>
                    </m:r>
                  </m:oMath>
                </a14:m>
                <a:r>
                  <a:rPr lang="zh-CN" altLang="en-US" dirty="0">
                    <a:cs typeface="宋体" panose="02010600030101010101" pitchFamily="2" charset="-122"/>
                  </a:rPr>
                  <a:t>个单位正交基，使得原始数据变换到这组基上后，各</a:t>
                </a:r>
                <a:r>
                  <a:rPr lang="zh-CN" altLang="en-US" b="1" dirty="0">
                    <a:solidFill>
                      <a:srgbClr val="0070C0"/>
                    </a:solidFill>
                    <a:cs typeface="宋体" panose="02010600030101010101" pitchFamily="2" charset="-122"/>
                  </a:rPr>
                  <a:t>变量之间协方差尽可能小，而变量方差则尽可能大</a:t>
                </a:r>
                <a:r>
                  <a:rPr lang="zh-CN" altLang="en-US" dirty="0">
                    <a:cs typeface="宋体" panose="02010600030101010101" pitchFamily="2" charset="-122"/>
                  </a:rPr>
                  <a:t>（在正交的约束下，取最大的</a:t>
                </a:r>
                <a14:m>
                  <m:oMath xmlns:m="http://schemas.openxmlformats.org/officeDocument/2006/math">
                    <m:r>
                      <a:rPr lang="en-US" altLang="zh-CN" i="1" dirty="0">
                        <a:latin typeface="Cambria Math" panose="02040503050406030204" pitchFamily="18" charset="0"/>
                      </a:rPr>
                      <m:t>𝑑</m:t>
                    </m:r>
                    <m:r>
                      <a:rPr lang="zh-CN" altLang="en-US" i="1" dirty="0">
                        <a:latin typeface="Cambria Math" panose="02040503050406030204" pitchFamily="18" charset="0"/>
                      </a:rPr>
                      <m:t> ́</m:t>
                    </m:r>
                  </m:oMath>
                </a14:m>
                <a:r>
                  <a:rPr lang="zh-CN" altLang="en-US" dirty="0">
                    <a:cs typeface="宋体" panose="02010600030101010101" pitchFamily="2" charset="-122"/>
                  </a:rPr>
                  <a:t>个方差）。</a:t>
                </a:r>
                <a:endParaRPr lang="en-US" altLang="zh-CN" dirty="0">
                  <a:cs typeface="宋体" panose="02010600030101010101" pitchFamily="2" charset="-122"/>
                </a:endParaRPr>
              </a:p>
              <a:p>
                <a:pPr>
                  <a:lnSpc>
                    <a:spcPct val="150000"/>
                  </a:lnSpc>
                </a:pPr>
                <a:r>
                  <a:rPr lang="zh-CN" altLang="en-US" dirty="0"/>
                  <a:t>白化（</a:t>
                </a:r>
                <a:r>
                  <a:rPr lang="en-US" altLang="zh-CN" dirty="0">
                    <a:latin typeface="Times New Roman" panose="02020603050405020304" pitchFamily="18" charset="0"/>
                    <a:cs typeface="Times New Roman" panose="02020603050405020304" pitchFamily="18" charset="0"/>
                  </a:rPr>
                  <a:t>Whitening</a:t>
                </a:r>
                <a:r>
                  <a:rPr lang="zh-CN" altLang="en-US" dirty="0"/>
                  <a:t>）：在将原始数据进行</a:t>
                </a:r>
                <a:r>
                  <a:rPr lang="en-US" altLang="zh-CN" b="1" dirty="0">
                    <a:solidFill>
                      <a:srgbClr val="0070C0"/>
                    </a:solidFill>
                    <a:latin typeface="Times New Roman" panose="02020603050405020304" pitchFamily="18" charset="0"/>
                    <a:cs typeface="Times New Roman" panose="02020603050405020304" pitchFamily="18" charset="0"/>
                  </a:rPr>
                  <a:t>PCA</a:t>
                </a:r>
                <a:r>
                  <a:rPr lang="zh-CN" altLang="en-US" b="1" dirty="0">
                    <a:solidFill>
                      <a:srgbClr val="0070C0"/>
                    </a:solidFill>
                  </a:rPr>
                  <a:t>降维</a:t>
                </a:r>
                <a:r>
                  <a:rPr lang="zh-CN" altLang="en-US" dirty="0"/>
                  <a:t>后，得到的新变量之间协方差较小（变量间的相关性低），变量所拥有特征的的方差大（特征相对离散）。白化操作就是在此基础上将变量中每一个特征的方差都相同。</a:t>
                </a:r>
                <a:endParaRPr lang="en-US" altLang="zh-CN" dirty="0"/>
              </a:p>
              <a:p>
                <a:pPr>
                  <a:lnSpc>
                    <a:spcPct val="150000"/>
                  </a:lnSpc>
                </a:pPr>
                <a:endParaRPr lang="en-US" altLang="zh-CN" dirty="0">
                  <a:cs typeface="宋体" panose="02010600030101010101" pitchFamily="2" charset="-122"/>
                </a:endParaRPr>
              </a:p>
            </p:txBody>
          </p:sp>
        </mc:Choice>
        <mc:Fallback xmlns="">
          <p:sp>
            <p:nvSpPr>
              <p:cNvPr id="3" name="内容占位符 2">
                <a:extLst>
                  <a:ext uri="{FF2B5EF4-FFF2-40B4-BE49-F238E27FC236}">
                    <a16:creationId xmlns:a16="http://schemas.microsoft.com/office/drawing/2014/main" id="{74B9246F-0FE8-4D5E-97B1-BE5C4A2EDE76}"/>
                  </a:ext>
                </a:extLst>
              </p:cNvPr>
              <p:cNvSpPr>
                <a:spLocks noGrp="1" noRot="1" noChangeAspect="1" noMove="1" noResize="1" noEditPoints="1" noAdjustHandles="1" noChangeArrowheads="1" noChangeShapeType="1" noTextEdit="1"/>
              </p:cNvSpPr>
              <p:nvPr>
                <p:ph idx="1"/>
              </p:nvPr>
            </p:nvSpPr>
            <p:spPr>
              <a:xfrm>
                <a:off x="416379" y="1404257"/>
                <a:ext cx="11405507" cy="5088616"/>
              </a:xfrm>
              <a:blipFill>
                <a:blip r:embed="rId2"/>
                <a:stretch>
                  <a:fillRect l="-481" r="-588"/>
                </a:stretch>
              </a:blipFill>
            </p:spPr>
            <p:txBody>
              <a:bodyPr/>
              <a:lstStyle/>
              <a:p>
                <a:r>
                  <a:rPr lang="zh-CN" altLang="en-US">
                    <a:noFill/>
                  </a:rPr>
                  <a:t> </a:t>
                </a:r>
              </a:p>
            </p:txBody>
          </p:sp>
        </mc:Fallback>
      </mc:AlternateContent>
      <p:sp>
        <p:nvSpPr>
          <p:cNvPr id="4" name="日期占位符 3">
            <a:extLst>
              <a:ext uri="{FF2B5EF4-FFF2-40B4-BE49-F238E27FC236}">
                <a16:creationId xmlns:a16="http://schemas.microsoft.com/office/drawing/2014/main" id="{D88F6FF0-235F-4F78-85D9-AF5D8171F044}"/>
              </a:ext>
            </a:extLst>
          </p:cNvPr>
          <p:cNvSpPr>
            <a:spLocks noGrp="1"/>
          </p:cNvSpPr>
          <p:nvPr>
            <p:ph type="dt" sz="half" idx="10"/>
          </p:nvPr>
        </p:nvSpPr>
        <p:spPr/>
        <p:txBody>
          <a:bodyPr/>
          <a:lstStyle/>
          <a:p>
            <a:fld id="{315BB34A-6131-4109-8499-25816707CCF8}" type="datetime1">
              <a:rPr lang="en-US" altLang="zh-CN" smtClean="0"/>
              <a:t>4/21/2023</a:t>
            </a:fld>
            <a:endParaRPr lang="en-US" altLang="zh-CN"/>
          </a:p>
        </p:txBody>
      </p:sp>
      <p:sp>
        <p:nvSpPr>
          <p:cNvPr id="5" name="页脚占位符 4">
            <a:extLst>
              <a:ext uri="{FF2B5EF4-FFF2-40B4-BE49-F238E27FC236}">
                <a16:creationId xmlns:a16="http://schemas.microsoft.com/office/drawing/2014/main" id="{D12F282E-28F2-4E06-9B68-8BB13A141CA0}"/>
              </a:ext>
            </a:extLst>
          </p:cNvPr>
          <p:cNvSpPr>
            <a:spLocks noGrp="1"/>
          </p:cNvSpPr>
          <p:nvPr>
            <p:ph type="ftr" sz="quarter" idx="11"/>
          </p:nvPr>
        </p:nvSpPr>
        <p:spPr/>
        <p:txBody>
          <a:bodyPr/>
          <a:lstStyle/>
          <a:p>
            <a:r>
              <a:rPr lang="zh-CN" altLang="en-US" dirty="0"/>
              <a:t>合肥学院 人工智能与大数据学院</a:t>
            </a:r>
            <a:endParaRPr lang="en-US" altLang="zh-CN" dirty="0"/>
          </a:p>
        </p:txBody>
      </p:sp>
      <p:sp>
        <p:nvSpPr>
          <p:cNvPr id="6" name="灯片编号占位符 5">
            <a:extLst>
              <a:ext uri="{FF2B5EF4-FFF2-40B4-BE49-F238E27FC236}">
                <a16:creationId xmlns:a16="http://schemas.microsoft.com/office/drawing/2014/main" id="{06E00E4E-4D72-47F0-AB6D-0402A162CDB0}"/>
              </a:ext>
            </a:extLst>
          </p:cNvPr>
          <p:cNvSpPr>
            <a:spLocks noGrp="1"/>
          </p:cNvSpPr>
          <p:nvPr>
            <p:ph type="sldNum" sz="quarter" idx="12"/>
          </p:nvPr>
        </p:nvSpPr>
        <p:spPr/>
        <p:txBody>
          <a:bodyPr/>
          <a:lstStyle/>
          <a:p>
            <a:fld id="{CF856BB3-76D9-4B5D-995C-68FA1768510B}" type="slidenum">
              <a:rPr lang="en-US" altLang="zh-CN" smtClean="0"/>
              <a:pPr/>
              <a:t>13</a:t>
            </a:fld>
            <a:endParaRPr lang="en-US" altLang="zh-CN"/>
          </a:p>
        </p:txBody>
      </p:sp>
    </p:spTree>
    <p:extLst>
      <p:ext uri="{BB962C8B-B14F-4D97-AF65-F5344CB8AC3E}">
        <p14:creationId xmlns:p14="http://schemas.microsoft.com/office/powerpoint/2010/main" val="38374033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CD20896-EDFD-4EB6-ADF5-61E337C89975}"/>
              </a:ext>
            </a:extLst>
          </p:cNvPr>
          <p:cNvSpPr>
            <a:spLocks noGrp="1"/>
          </p:cNvSpPr>
          <p:nvPr>
            <p:ph type="title"/>
          </p:nvPr>
        </p:nvSpPr>
        <p:spPr/>
        <p:txBody>
          <a:bodyPr/>
          <a:lstStyle/>
          <a:p>
            <a:r>
              <a:rPr lang="en-US" altLang="zh-CN" dirty="0"/>
              <a:t>2.1</a:t>
            </a:r>
            <a:r>
              <a:rPr lang="zh-CN" altLang="en-US" dirty="0"/>
              <a:t>输入层</a:t>
            </a:r>
          </a:p>
        </p:txBody>
      </p:sp>
      <p:sp>
        <p:nvSpPr>
          <p:cNvPr id="3" name="内容占位符 2">
            <a:extLst>
              <a:ext uri="{FF2B5EF4-FFF2-40B4-BE49-F238E27FC236}">
                <a16:creationId xmlns:a16="http://schemas.microsoft.com/office/drawing/2014/main" id="{74B9246F-0FE8-4D5E-97B1-BE5C4A2EDE76}"/>
              </a:ext>
            </a:extLst>
          </p:cNvPr>
          <p:cNvSpPr>
            <a:spLocks noGrp="1"/>
          </p:cNvSpPr>
          <p:nvPr>
            <p:ph idx="1"/>
          </p:nvPr>
        </p:nvSpPr>
        <p:spPr>
          <a:xfrm>
            <a:off x="416379" y="1404257"/>
            <a:ext cx="11405507" cy="5088616"/>
          </a:xfrm>
        </p:spPr>
        <p:txBody>
          <a:bodyPr>
            <a:noAutofit/>
          </a:bodyPr>
          <a:lstStyle/>
          <a:p>
            <a:pPr marL="0" indent="0">
              <a:lnSpc>
                <a:spcPct val="150000"/>
              </a:lnSpc>
              <a:buNone/>
            </a:pPr>
            <a:r>
              <a:rPr lang="zh-CN" altLang="en-US" dirty="0"/>
              <a:t>高维数据往往难以直观理解，我们更容易去理解二维数据，于是使用</a:t>
            </a:r>
            <a:r>
              <a:rPr lang="en-US" altLang="zh-CN" dirty="0">
                <a:latin typeface="Times New Roman" panose="02020603050405020304" pitchFamily="18" charset="0"/>
                <a:cs typeface="Times New Roman" panose="02020603050405020304" pitchFamily="18" charset="0"/>
              </a:rPr>
              <a:t>TSNE</a:t>
            </a:r>
            <a:r>
              <a:rPr lang="zh-CN" altLang="en-US" dirty="0">
                <a:latin typeface="Times New Roman" panose="02020603050405020304" pitchFamily="18" charset="0"/>
                <a:cs typeface="Times New Roman" panose="02020603050405020304" pitchFamily="18" charset="0"/>
              </a:rPr>
              <a:t>（</a:t>
            </a:r>
            <a:r>
              <a:rPr lang="en-US" altLang="zh-CN" dirty="0" err="1">
                <a:latin typeface="Times New Roman" panose="02020603050405020304" pitchFamily="18" charset="0"/>
                <a:cs typeface="Times New Roman" panose="02020603050405020304" pitchFamily="18" charset="0"/>
              </a:rPr>
              <a:t>Scikitlearn</a:t>
            </a:r>
            <a:r>
              <a:rPr lang="zh-CN" altLang="en-US" dirty="0">
                <a:latin typeface="Times New Roman" panose="02020603050405020304" pitchFamily="18" charset="0"/>
                <a:cs typeface="Times New Roman" panose="02020603050405020304" pitchFamily="18" charset="0"/>
              </a:rPr>
              <a:t>库提供的高维数据可视化工具）</a:t>
            </a:r>
            <a:r>
              <a:rPr lang="zh-CN" altLang="en-US" dirty="0"/>
              <a:t>对高维数据进行可视化。原始的数据手写数字数据集（</a:t>
            </a:r>
            <a:r>
              <a:rPr lang="en-US" altLang="zh-CN" dirty="0">
                <a:latin typeface="Times New Roman" panose="02020603050405020304" pitchFamily="18" charset="0"/>
                <a:cs typeface="Times New Roman" panose="02020603050405020304" pitchFamily="18" charset="0"/>
              </a:rPr>
              <a:t>MNIST</a:t>
            </a:r>
            <a:r>
              <a:rPr lang="zh-CN" altLang="en-US" dirty="0"/>
              <a:t>）的维度是</a:t>
            </a:r>
            <a:r>
              <a:rPr lang="en-US" altLang="zh-CN" b="1" dirty="0">
                <a:solidFill>
                  <a:srgbClr val="0070C0"/>
                </a:solidFill>
                <a:latin typeface="Times New Roman" panose="02020603050405020304" pitchFamily="18" charset="0"/>
                <a:cs typeface="Times New Roman" panose="02020603050405020304" pitchFamily="18" charset="0"/>
              </a:rPr>
              <a:t>28*28</a:t>
            </a:r>
            <a:r>
              <a:rPr lang="zh-CN" altLang="en-US" dirty="0"/>
              <a:t>，首先对原始数据在二维坐标上进行可视化，然后进行归一化处理，实验结果如图</a:t>
            </a:r>
            <a:r>
              <a:rPr lang="en-US" altLang="zh-CN" dirty="0"/>
              <a:t>6</a:t>
            </a:r>
            <a:r>
              <a:rPr lang="zh-CN" altLang="en-US" dirty="0"/>
              <a:t>和图</a:t>
            </a:r>
            <a:r>
              <a:rPr lang="en-US" altLang="zh-CN" dirty="0"/>
              <a:t>7</a:t>
            </a:r>
            <a:r>
              <a:rPr lang="zh-CN" altLang="en-US" dirty="0"/>
              <a:t>。</a:t>
            </a:r>
            <a:endParaRPr lang="en-US" altLang="zh-CN" dirty="0"/>
          </a:p>
          <a:p>
            <a:pPr marL="0" indent="0">
              <a:lnSpc>
                <a:spcPct val="150000"/>
              </a:lnSpc>
              <a:buNone/>
            </a:pPr>
            <a:endParaRPr lang="en-US" altLang="zh-CN" dirty="0">
              <a:solidFill>
                <a:srgbClr val="FF0000"/>
              </a:solidFill>
            </a:endParaRPr>
          </a:p>
          <a:p>
            <a:pPr marL="0" indent="0">
              <a:lnSpc>
                <a:spcPct val="150000"/>
              </a:lnSpc>
              <a:buNone/>
            </a:pPr>
            <a:endParaRPr lang="en-US" altLang="zh-CN" dirty="0">
              <a:solidFill>
                <a:srgbClr val="FF0000"/>
              </a:solidFill>
            </a:endParaRPr>
          </a:p>
          <a:p>
            <a:pPr marL="0" indent="0">
              <a:lnSpc>
                <a:spcPct val="150000"/>
              </a:lnSpc>
              <a:buNone/>
            </a:pPr>
            <a:endParaRPr lang="en-US" altLang="zh-CN" dirty="0">
              <a:solidFill>
                <a:srgbClr val="FF0000"/>
              </a:solidFill>
            </a:endParaRPr>
          </a:p>
          <a:p>
            <a:pPr marL="0" indent="0" algn="ctr">
              <a:lnSpc>
                <a:spcPct val="150000"/>
              </a:lnSpc>
              <a:buNone/>
            </a:pPr>
            <a:endParaRPr lang="en-US" altLang="zh-CN" dirty="0">
              <a:solidFill>
                <a:srgbClr val="FF0000"/>
              </a:solidFill>
            </a:endParaRPr>
          </a:p>
          <a:p>
            <a:pPr marL="0" indent="0" algn="ctr">
              <a:lnSpc>
                <a:spcPct val="150000"/>
              </a:lnSpc>
              <a:buNone/>
            </a:pPr>
            <a:endParaRPr lang="en-US" altLang="zh-CN" dirty="0">
              <a:solidFill>
                <a:srgbClr val="FF0000"/>
              </a:solidFill>
            </a:endParaRPr>
          </a:p>
          <a:p>
            <a:pPr marL="0" indent="0">
              <a:lnSpc>
                <a:spcPct val="150000"/>
              </a:lnSpc>
              <a:buNone/>
            </a:pPr>
            <a:r>
              <a:rPr lang="en-US" altLang="zh-CN" dirty="0">
                <a:solidFill>
                  <a:srgbClr val="FF0000"/>
                </a:solidFill>
              </a:rPr>
              <a:t>        </a:t>
            </a:r>
            <a:r>
              <a:rPr lang="zh-CN" altLang="en-US" dirty="0"/>
              <a:t>图</a:t>
            </a:r>
            <a:r>
              <a:rPr lang="en-US" altLang="zh-CN" dirty="0"/>
              <a:t>6.</a:t>
            </a:r>
            <a:r>
              <a:rPr lang="en-US" altLang="zh-CN" dirty="0">
                <a:latin typeface="Times New Roman" panose="02020603050405020304" pitchFamily="18" charset="0"/>
                <a:cs typeface="Times New Roman" panose="02020603050405020304" pitchFamily="18" charset="0"/>
              </a:rPr>
              <a:t>MNIST</a:t>
            </a:r>
            <a:r>
              <a:rPr lang="zh-CN" altLang="en-US" dirty="0"/>
              <a:t>数据集可视化                          图</a:t>
            </a:r>
            <a:r>
              <a:rPr lang="en-US" altLang="zh-CN" dirty="0"/>
              <a:t>7.</a:t>
            </a:r>
            <a:r>
              <a:rPr lang="zh-CN" altLang="en-US" dirty="0"/>
              <a:t>经归一化后</a:t>
            </a:r>
            <a:r>
              <a:rPr lang="en-US" altLang="zh-CN" dirty="0">
                <a:latin typeface="Times New Roman" panose="02020603050405020304" pitchFamily="18" charset="0"/>
                <a:cs typeface="Times New Roman" panose="02020603050405020304" pitchFamily="18" charset="0"/>
              </a:rPr>
              <a:t>MNIST</a:t>
            </a:r>
            <a:r>
              <a:rPr lang="zh-CN" altLang="en-US" dirty="0"/>
              <a:t>的可视化</a:t>
            </a:r>
            <a:endParaRPr lang="en-US" altLang="zh-CN" dirty="0"/>
          </a:p>
          <a:p>
            <a:pPr marL="0" indent="0">
              <a:lnSpc>
                <a:spcPct val="150000"/>
              </a:lnSpc>
              <a:buNone/>
            </a:pPr>
            <a:endParaRPr lang="en-US" altLang="zh-CN" dirty="0"/>
          </a:p>
          <a:p>
            <a:pPr marL="0" indent="0">
              <a:lnSpc>
                <a:spcPct val="150000"/>
              </a:lnSpc>
              <a:buNone/>
            </a:pPr>
            <a:endParaRPr lang="en-US" altLang="zh-CN" dirty="0">
              <a:solidFill>
                <a:srgbClr val="FF0000"/>
              </a:solidFill>
            </a:endParaRPr>
          </a:p>
        </p:txBody>
      </p:sp>
      <p:sp>
        <p:nvSpPr>
          <p:cNvPr id="4" name="日期占位符 3">
            <a:extLst>
              <a:ext uri="{FF2B5EF4-FFF2-40B4-BE49-F238E27FC236}">
                <a16:creationId xmlns:a16="http://schemas.microsoft.com/office/drawing/2014/main" id="{D88F6FF0-235F-4F78-85D9-AF5D8171F044}"/>
              </a:ext>
            </a:extLst>
          </p:cNvPr>
          <p:cNvSpPr>
            <a:spLocks noGrp="1"/>
          </p:cNvSpPr>
          <p:nvPr>
            <p:ph type="dt" sz="half" idx="10"/>
          </p:nvPr>
        </p:nvSpPr>
        <p:spPr/>
        <p:txBody>
          <a:bodyPr/>
          <a:lstStyle/>
          <a:p>
            <a:fld id="{315BB34A-6131-4109-8499-25816707CCF8}" type="datetime1">
              <a:rPr lang="en-US" altLang="zh-CN" smtClean="0"/>
              <a:t>4/21/2023</a:t>
            </a:fld>
            <a:endParaRPr lang="en-US" altLang="zh-CN"/>
          </a:p>
        </p:txBody>
      </p:sp>
      <p:sp>
        <p:nvSpPr>
          <p:cNvPr id="5" name="页脚占位符 4">
            <a:extLst>
              <a:ext uri="{FF2B5EF4-FFF2-40B4-BE49-F238E27FC236}">
                <a16:creationId xmlns:a16="http://schemas.microsoft.com/office/drawing/2014/main" id="{D12F282E-28F2-4E06-9B68-8BB13A141CA0}"/>
              </a:ext>
            </a:extLst>
          </p:cNvPr>
          <p:cNvSpPr>
            <a:spLocks noGrp="1"/>
          </p:cNvSpPr>
          <p:nvPr>
            <p:ph type="ftr" sz="quarter" idx="11"/>
          </p:nvPr>
        </p:nvSpPr>
        <p:spPr/>
        <p:txBody>
          <a:bodyPr/>
          <a:lstStyle/>
          <a:p>
            <a:r>
              <a:rPr lang="zh-CN" altLang="en-US" dirty="0"/>
              <a:t>合肥学院 人工智能与大数据学院</a:t>
            </a:r>
            <a:endParaRPr lang="en-US" altLang="zh-CN" dirty="0"/>
          </a:p>
        </p:txBody>
      </p:sp>
      <p:sp>
        <p:nvSpPr>
          <p:cNvPr id="6" name="灯片编号占位符 5">
            <a:extLst>
              <a:ext uri="{FF2B5EF4-FFF2-40B4-BE49-F238E27FC236}">
                <a16:creationId xmlns:a16="http://schemas.microsoft.com/office/drawing/2014/main" id="{06E00E4E-4D72-47F0-AB6D-0402A162CDB0}"/>
              </a:ext>
            </a:extLst>
          </p:cNvPr>
          <p:cNvSpPr>
            <a:spLocks noGrp="1"/>
          </p:cNvSpPr>
          <p:nvPr>
            <p:ph type="sldNum" sz="quarter" idx="12"/>
          </p:nvPr>
        </p:nvSpPr>
        <p:spPr/>
        <p:txBody>
          <a:bodyPr/>
          <a:lstStyle/>
          <a:p>
            <a:fld id="{CF856BB3-76D9-4B5D-995C-68FA1768510B}" type="slidenum">
              <a:rPr lang="en-US" altLang="zh-CN" smtClean="0"/>
              <a:pPr/>
              <a:t>14</a:t>
            </a:fld>
            <a:endParaRPr lang="en-US" altLang="zh-CN"/>
          </a:p>
        </p:txBody>
      </p:sp>
      <p:pic>
        <p:nvPicPr>
          <p:cNvPr id="12" name="图形 11">
            <a:extLst>
              <a:ext uri="{FF2B5EF4-FFF2-40B4-BE49-F238E27FC236}">
                <a16:creationId xmlns:a16="http://schemas.microsoft.com/office/drawing/2014/main" id="{407CC5B5-69DD-453F-A6C4-D2ED7E42E38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25820" y="2827089"/>
            <a:ext cx="4048617" cy="3007978"/>
          </a:xfrm>
          <a:prstGeom prst="rect">
            <a:avLst/>
          </a:prstGeom>
        </p:spPr>
      </p:pic>
      <p:pic>
        <p:nvPicPr>
          <p:cNvPr id="7" name="图形 6">
            <a:extLst>
              <a:ext uri="{FF2B5EF4-FFF2-40B4-BE49-F238E27FC236}">
                <a16:creationId xmlns:a16="http://schemas.microsoft.com/office/drawing/2014/main" id="{005B1933-047A-80F2-559B-194D2FF5F64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217565" y="2827088"/>
            <a:ext cx="4109386" cy="3007979"/>
          </a:xfrm>
          <a:prstGeom prst="rect">
            <a:avLst/>
          </a:prstGeom>
        </p:spPr>
      </p:pic>
    </p:spTree>
    <p:extLst>
      <p:ext uri="{BB962C8B-B14F-4D97-AF65-F5344CB8AC3E}">
        <p14:creationId xmlns:p14="http://schemas.microsoft.com/office/powerpoint/2010/main" val="19648050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CD20896-EDFD-4EB6-ADF5-61E337C89975}"/>
              </a:ext>
            </a:extLst>
          </p:cNvPr>
          <p:cNvSpPr>
            <a:spLocks noGrp="1"/>
          </p:cNvSpPr>
          <p:nvPr>
            <p:ph type="title"/>
          </p:nvPr>
        </p:nvSpPr>
        <p:spPr/>
        <p:txBody>
          <a:bodyPr/>
          <a:lstStyle/>
          <a:p>
            <a:r>
              <a:rPr lang="en-US" altLang="zh-CN" dirty="0"/>
              <a:t>2.1</a:t>
            </a:r>
            <a:r>
              <a:rPr lang="zh-CN" altLang="en-US" dirty="0"/>
              <a:t>输入层</a:t>
            </a:r>
          </a:p>
        </p:txBody>
      </p:sp>
      <p:sp>
        <p:nvSpPr>
          <p:cNvPr id="3" name="内容占位符 2">
            <a:extLst>
              <a:ext uri="{FF2B5EF4-FFF2-40B4-BE49-F238E27FC236}">
                <a16:creationId xmlns:a16="http://schemas.microsoft.com/office/drawing/2014/main" id="{74B9246F-0FE8-4D5E-97B1-BE5C4A2EDE76}"/>
              </a:ext>
            </a:extLst>
          </p:cNvPr>
          <p:cNvSpPr>
            <a:spLocks noGrp="1"/>
          </p:cNvSpPr>
          <p:nvPr>
            <p:ph idx="1"/>
          </p:nvPr>
        </p:nvSpPr>
        <p:spPr>
          <a:xfrm>
            <a:off x="416379" y="1404257"/>
            <a:ext cx="11405507" cy="5088616"/>
          </a:xfrm>
        </p:spPr>
        <p:txBody>
          <a:bodyPr>
            <a:noAutofit/>
          </a:bodyPr>
          <a:lstStyle/>
          <a:p>
            <a:pPr marL="0" indent="0">
              <a:lnSpc>
                <a:spcPct val="150000"/>
              </a:lnSpc>
              <a:buNone/>
            </a:pPr>
            <a:r>
              <a:rPr lang="zh-CN" altLang="en-US" dirty="0"/>
              <a:t>使用</a:t>
            </a:r>
            <a:r>
              <a:rPr lang="en-US" altLang="zh-CN" dirty="0">
                <a:latin typeface="Times New Roman" panose="02020603050405020304" pitchFamily="18" charset="0"/>
                <a:cs typeface="Times New Roman" panose="02020603050405020304" pitchFamily="18" charset="0"/>
              </a:rPr>
              <a:t>PCA</a:t>
            </a:r>
            <a:r>
              <a:rPr lang="zh-CN" altLang="en-US" dirty="0"/>
              <a:t>对原始数据集进行降维操作，降维到</a:t>
            </a:r>
            <a:r>
              <a:rPr lang="en-US" altLang="zh-CN" dirty="0"/>
              <a:t>8*8</a:t>
            </a:r>
            <a:r>
              <a:rPr lang="zh-CN" altLang="en-US" dirty="0"/>
              <a:t>，在此基础上进行二维的可视化，实验结果如图</a:t>
            </a:r>
            <a:r>
              <a:rPr lang="en-US" altLang="zh-CN" dirty="0"/>
              <a:t>8</a:t>
            </a:r>
            <a:r>
              <a:rPr lang="zh-CN" altLang="en-US" dirty="0"/>
              <a:t>，在</a:t>
            </a:r>
            <a:r>
              <a:rPr lang="en-US" altLang="zh-CN" dirty="0">
                <a:latin typeface="Times New Roman" panose="02020603050405020304" pitchFamily="18" charset="0"/>
                <a:cs typeface="Times New Roman" panose="02020603050405020304" pitchFamily="18" charset="0"/>
              </a:rPr>
              <a:t>PCA</a:t>
            </a:r>
            <a:r>
              <a:rPr lang="zh-CN" altLang="en-US" dirty="0"/>
              <a:t>基础上进行白化后的可视化，实验结果如图</a:t>
            </a:r>
            <a:r>
              <a:rPr lang="en-US" altLang="zh-CN" dirty="0"/>
              <a:t>9</a:t>
            </a:r>
            <a:r>
              <a:rPr lang="zh-CN" altLang="en-US" dirty="0"/>
              <a:t>。</a:t>
            </a:r>
            <a:endParaRPr lang="en-US" altLang="zh-CN" dirty="0"/>
          </a:p>
          <a:p>
            <a:pPr marL="0" indent="0">
              <a:lnSpc>
                <a:spcPct val="150000"/>
              </a:lnSpc>
              <a:buNone/>
            </a:pPr>
            <a:endParaRPr lang="en-US" altLang="zh-CN" dirty="0"/>
          </a:p>
          <a:p>
            <a:pPr marL="0" indent="0">
              <a:lnSpc>
                <a:spcPct val="150000"/>
              </a:lnSpc>
              <a:buNone/>
            </a:pPr>
            <a:endParaRPr lang="en-US" altLang="zh-CN" dirty="0"/>
          </a:p>
          <a:p>
            <a:pPr marL="0" indent="0">
              <a:lnSpc>
                <a:spcPct val="150000"/>
              </a:lnSpc>
              <a:buNone/>
            </a:pPr>
            <a:endParaRPr lang="en-US" altLang="zh-CN" dirty="0"/>
          </a:p>
          <a:p>
            <a:pPr marL="0" indent="0">
              <a:lnSpc>
                <a:spcPct val="150000"/>
              </a:lnSpc>
              <a:buNone/>
            </a:pPr>
            <a:endParaRPr lang="en-US" altLang="zh-CN" dirty="0"/>
          </a:p>
          <a:p>
            <a:pPr marL="0" indent="0">
              <a:lnSpc>
                <a:spcPct val="150000"/>
              </a:lnSpc>
              <a:buNone/>
            </a:pPr>
            <a:endParaRPr lang="en-US" altLang="zh-CN" dirty="0"/>
          </a:p>
          <a:p>
            <a:pPr marL="0" indent="0">
              <a:lnSpc>
                <a:spcPct val="150000"/>
              </a:lnSpc>
              <a:buNone/>
            </a:pPr>
            <a:endParaRPr lang="en-US" altLang="zh-CN" dirty="0"/>
          </a:p>
          <a:p>
            <a:pPr marL="0" indent="0">
              <a:lnSpc>
                <a:spcPct val="150000"/>
              </a:lnSpc>
              <a:buNone/>
            </a:pPr>
            <a:r>
              <a:rPr lang="zh-CN" altLang="en-US" dirty="0"/>
              <a:t>      图</a:t>
            </a:r>
            <a:r>
              <a:rPr lang="en-US" altLang="zh-CN" dirty="0"/>
              <a:t>8.</a:t>
            </a:r>
            <a:r>
              <a:rPr lang="zh-CN" altLang="en-US" dirty="0"/>
              <a:t>经</a:t>
            </a:r>
            <a:r>
              <a:rPr lang="en-US" altLang="zh-CN" dirty="0">
                <a:latin typeface="Times New Roman" panose="02020603050405020304" pitchFamily="18" charset="0"/>
                <a:cs typeface="Times New Roman" panose="02020603050405020304" pitchFamily="18" charset="0"/>
              </a:rPr>
              <a:t>PCA</a:t>
            </a:r>
            <a:r>
              <a:rPr lang="zh-CN" altLang="en-US" dirty="0"/>
              <a:t>降维后</a:t>
            </a:r>
            <a:r>
              <a:rPr lang="en-US" altLang="zh-CN" dirty="0">
                <a:latin typeface="Times New Roman" panose="02020603050405020304" pitchFamily="18" charset="0"/>
                <a:cs typeface="Times New Roman" panose="02020603050405020304" pitchFamily="18" charset="0"/>
              </a:rPr>
              <a:t>MNIST</a:t>
            </a:r>
            <a:r>
              <a:rPr lang="zh-CN" altLang="en-US" dirty="0"/>
              <a:t>的可视化                    图</a:t>
            </a:r>
            <a:r>
              <a:rPr lang="en-US" altLang="zh-CN" dirty="0"/>
              <a:t>9.</a:t>
            </a:r>
            <a:r>
              <a:rPr lang="zh-CN" altLang="en-US" dirty="0"/>
              <a:t>经白化后</a:t>
            </a:r>
            <a:r>
              <a:rPr lang="en-US" altLang="zh-CN" dirty="0">
                <a:latin typeface="Times New Roman" panose="02020603050405020304" pitchFamily="18" charset="0"/>
                <a:cs typeface="Times New Roman" panose="02020603050405020304" pitchFamily="18" charset="0"/>
              </a:rPr>
              <a:t>MNIST</a:t>
            </a:r>
            <a:r>
              <a:rPr lang="zh-CN" altLang="en-US" dirty="0"/>
              <a:t>的可视化</a:t>
            </a:r>
            <a:endParaRPr lang="en-US" altLang="zh-CN" dirty="0"/>
          </a:p>
          <a:p>
            <a:pPr marL="0" indent="0">
              <a:lnSpc>
                <a:spcPct val="150000"/>
              </a:lnSpc>
              <a:buNone/>
            </a:pPr>
            <a:endParaRPr lang="en-US" altLang="zh-CN" dirty="0"/>
          </a:p>
        </p:txBody>
      </p:sp>
      <p:sp>
        <p:nvSpPr>
          <p:cNvPr id="4" name="日期占位符 3">
            <a:extLst>
              <a:ext uri="{FF2B5EF4-FFF2-40B4-BE49-F238E27FC236}">
                <a16:creationId xmlns:a16="http://schemas.microsoft.com/office/drawing/2014/main" id="{D88F6FF0-235F-4F78-85D9-AF5D8171F044}"/>
              </a:ext>
            </a:extLst>
          </p:cNvPr>
          <p:cNvSpPr>
            <a:spLocks noGrp="1"/>
          </p:cNvSpPr>
          <p:nvPr>
            <p:ph type="dt" sz="half" idx="10"/>
          </p:nvPr>
        </p:nvSpPr>
        <p:spPr/>
        <p:txBody>
          <a:bodyPr/>
          <a:lstStyle/>
          <a:p>
            <a:fld id="{315BB34A-6131-4109-8499-25816707CCF8}" type="datetime1">
              <a:rPr lang="en-US" altLang="zh-CN" smtClean="0"/>
              <a:t>4/21/2023</a:t>
            </a:fld>
            <a:endParaRPr lang="en-US" altLang="zh-CN"/>
          </a:p>
        </p:txBody>
      </p:sp>
      <p:sp>
        <p:nvSpPr>
          <p:cNvPr id="5" name="页脚占位符 4">
            <a:extLst>
              <a:ext uri="{FF2B5EF4-FFF2-40B4-BE49-F238E27FC236}">
                <a16:creationId xmlns:a16="http://schemas.microsoft.com/office/drawing/2014/main" id="{D12F282E-28F2-4E06-9B68-8BB13A141CA0}"/>
              </a:ext>
            </a:extLst>
          </p:cNvPr>
          <p:cNvSpPr>
            <a:spLocks noGrp="1"/>
          </p:cNvSpPr>
          <p:nvPr>
            <p:ph type="ftr" sz="quarter" idx="11"/>
          </p:nvPr>
        </p:nvSpPr>
        <p:spPr/>
        <p:txBody>
          <a:bodyPr/>
          <a:lstStyle/>
          <a:p>
            <a:r>
              <a:rPr lang="zh-CN" altLang="en-US" dirty="0"/>
              <a:t>合肥学院 人工智能与大数据学院</a:t>
            </a:r>
            <a:endParaRPr lang="en-US" altLang="zh-CN" dirty="0"/>
          </a:p>
        </p:txBody>
      </p:sp>
      <p:sp>
        <p:nvSpPr>
          <p:cNvPr id="6" name="灯片编号占位符 5">
            <a:extLst>
              <a:ext uri="{FF2B5EF4-FFF2-40B4-BE49-F238E27FC236}">
                <a16:creationId xmlns:a16="http://schemas.microsoft.com/office/drawing/2014/main" id="{06E00E4E-4D72-47F0-AB6D-0402A162CDB0}"/>
              </a:ext>
            </a:extLst>
          </p:cNvPr>
          <p:cNvSpPr>
            <a:spLocks noGrp="1"/>
          </p:cNvSpPr>
          <p:nvPr>
            <p:ph type="sldNum" sz="quarter" idx="12"/>
          </p:nvPr>
        </p:nvSpPr>
        <p:spPr/>
        <p:txBody>
          <a:bodyPr/>
          <a:lstStyle/>
          <a:p>
            <a:fld id="{CF856BB3-76D9-4B5D-995C-68FA1768510B}" type="slidenum">
              <a:rPr lang="en-US" altLang="zh-CN" smtClean="0"/>
              <a:pPr/>
              <a:t>15</a:t>
            </a:fld>
            <a:endParaRPr lang="en-US" altLang="zh-CN"/>
          </a:p>
        </p:txBody>
      </p:sp>
      <p:pic>
        <p:nvPicPr>
          <p:cNvPr id="12" name="图形 11">
            <a:extLst>
              <a:ext uri="{FF2B5EF4-FFF2-40B4-BE49-F238E27FC236}">
                <a16:creationId xmlns:a16="http://schemas.microsoft.com/office/drawing/2014/main" id="{E3BE3A03-437E-4433-9AB5-7F503E3EA26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40472" y="2621412"/>
            <a:ext cx="4426241" cy="3222043"/>
          </a:xfrm>
          <a:prstGeom prst="rect">
            <a:avLst/>
          </a:prstGeom>
        </p:spPr>
      </p:pic>
      <p:pic>
        <p:nvPicPr>
          <p:cNvPr id="14" name="图形 13">
            <a:extLst>
              <a:ext uri="{FF2B5EF4-FFF2-40B4-BE49-F238E27FC236}">
                <a16:creationId xmlns:a16="http://schemas.microsoft.com/office/drawing/2014/main" id="{061E04D4-4B45-4B86-96F6-270289C1E8A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925289" y="2621412"/>
            <a:ext cx="4369285" cy="3222043"/>
          </a:xfrm>
          <a:prstGeom prst="rect">
            <a:avLst/>
          </a:prstGeom>
        </p:spPr>
      </p:pic>
    </p:spTree>
    <p:extLst>
      <p:ext uri="{BB962C8B-B14F-4D97-AF65-F5344CB8AC3E}">
        <p14:creationId xmlns:p14="http://schemas.microsoft.com/office/powerpoint/2010/main" val="28077453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CD20896-EDFD-4EB6-ADF5-61E337C89975}"/>
              </a:ext>
            </a:extLst>
          </p:cNvPr>
          <p:cNvSpPr>
            <a:spLocks noGrp="1"/>
          </p:cNvSpPr>
          <p:nvPr>
            <p:ph type="title"/>
          </p:nvPr>
        </p:nvSpPr>
        <p:spPr/>
        <p:txBody>
          <a:bodyPr>
            <a:normAutofit/>
          </a:bodyPr>
          <a:lstStyle/>
          <a:p>
            <a:r>
              <a:rPr lang="en-US" altLang="zh-CN" dirty="0"/>
              <a:t>2.2</a:t>
            </a:r>
            <a:r>
              <a:rPr lang="zh-CN" altLang="en-US" dirty="0"/>
              <a:t>卷积层</a:t>
            </a:r>
          </a:p>
        </p:txBody>
      </p:sp>
      <p:sp>
        <p:nvSpPr>
          <p:cNvPr id="3" name="内容占位符 2">
            <a:extLst>
              <a:ext uri="{FF2B5EF4-FFF2-40B4-BE49-F238E27FC236}">
                <a16:creationId xmlns:a16="http://schemas.microsoft.com/office/drawing/2014/main" id="{74B9246F-0FE8-4D5E-97B1-BE5C4A2EDE76}"/>
              </a:ext>
            </a:extLst>
          </p:cNvPr>
          <p:cNvSpPr>
            <a:spLocks noGrp="1"/>
          </p:cNvSpPr>
          <p:nvPr>
            <p:ph idx="1"/>
          </p:nvPr>
        </p:nvSpPr>
        <p:spPr/>
        <p:txBody>
          <a:bodyPr>
            <a:noAutofit/>
          </a:bodyPr>
          <a:lstStyle/>
          <a:p>
            <a:pPr>
              <a:lnSpc>
                <a:spcPct val="150000"/>
              </a:lnSpc>
            </a:pPr>
            <a:r>
              <a:rPr lang="zh-CN" altLang="en-US" dirty="0"/>
              <a:t>卷积层用于</a:t>
            </a:r>
            <a:r>
              <a:rPr lang="zh-CN" altLang="en-US" b="1" dirty="0">
                <a:solidFill>
                  <a:srgbClr val="0070C0"/>
                </a:solidFill>
              </a:rPr>
              <a:t>特征提取，具有层次化表达的特点。</a:t>
            </a:r>
            <a:r>
              <a:rPr lang="zh-CN" altLang="en-US" dirty="0"/>
              <a:t>可以有效</a:t>
            </a:r>
            <a:r>
              <a:rPr lang="zh-CN" altLang="en-US" b="1" dirty="0">
                <a:solidFill>
                  <a:srgbClr val="0070C0"/>
                </a:solidFill>
              </a:rPr>
              <a:t>降低网络模型的学习复杂度</a:t>
            </a:r>
            <a:r>
              <a:rPr lang="zh-CN" altLang="en-US" dirty="0"/>
              <a:t>，</a:t>
            </a:r>
            <a:r>
              <a:rPr lang="zh-CN" altLang="en-US" b="1" dirty="0">
                <a:solidFill>
                  <a:srgbClr val="0070C0"/>
                </a:solidFill>
              </a:rPr>
              <a:t>权值共享（卷积核）能使网络连接和权重参数更少</a:t>
            </a:r>
            <a:r>
              <a:rPr lang="zh-CN" altLang="en-US" dirty="0"/>
              <a:t>，这使得它比同规模的全连接网络更容易训练且减小过拟合。卷积核一般以</a:t>
            </a:r>
            <a:r>
              <a:rPr lang="zh-CN" altLang="en-US" b="1" dirty="0">
                <a:solidFill>
                  <a:srgbClr val="0070C0"/>
                </a:solidFill>
              </a:rPr>
              <a:t>随机小数矩阵的形式初始化，然后根据损失函数和反向传播梯度下降进行迭代优化。</a:t>
            </a:r>
            <a:r>
              <a:rPr lang="zh-CN" altLang="en-US" dirty="0"/>
              <a:t>常见的卷积操作：普通卷积、转置卷积和扩张卷积。</a:t>
            </a:r>
            <a:endParaRPr lang="en-US" altLang="zh-CN" dirty="0"/>
          </a:p>
          <a:p>
            <a:pPr>
              <a:lnSpc>
                <a:spcPct val="150000"/>
              </a:lnSpc>
            </a:pPr>
            <a:r>
              <a:rPr lang="zh-CN" altLang="en-US" dirty="0"/>
              <a:t>普通卷积：利用卷积核（</a:t>
            </a:r>
            <a:r>
              <a:rPr lang="en-US" altLang="zh-CN" dirty="0">
                <a:latin typeface="Times New Roman" panose="02020603050405020304" pitchFamily="18" charset="0"/>
                <a:cs typeface="Times New Roman" panose="02020603050405020304" pitchFamily="18" charset="0"/>
              </a:rPr>
              <a:t>height*width</a:t>
            </a:r>
            <a:r>
              <a:rPr lang="zh-CN" altLang="en-US" dirty="0">
                <a:latin typeface="Times New Roman" panose="02020603050405020304" pitchFamily="18" charset="0"/>
                <a:cs typeface="Times New Roman" panose="02020603050405020304" pitchFamily="18" charset="0"/>
              </a:rPr>
              <a:t>的矩形框</a:t>
            </a:r>
            <a:r>
              <a:rPr lang="zh-CN" altLang="en-US" dirty="0"/>
              <a:t>）在图像上滑动，经过一系列的</a:t>
            </a:r>
            <a:r>
              <a:rPr lang="zh-CN" altLang="en-US" b="1" dirty="0">
                <a:solidFill>
                  <a:srgbClr val="0070C0"/>
                </a:solidFill>
              </a:rPr>
              <a:t>矩阵运算（对应位置相乘再相加）</a:t>
            </a:r>
            <a:r>
              <a:rPr lang="zh-CN" altLang="en-US" dirty="0"/>
              <a:t>最终完成所有图像像素灰度值计算的过程，具体过程如图</a:t>
            </a:r>
            <a:r>
              <a:rPr lang="en-US" altLang="zh-CN" dirty="0"/>
              <a:t>10.</a:t>
            </a:r>
          </a:p>
          <a:p>
            <a:pPr>
              <a:lnSpc>
                <a:spcPct val="150000"/>
              </a:lnSpc>
            </a:pPr>
            <a:r>
              <a:rPr lang="zh-CN" altLang="en-US" dirty="0"/>
              <a:t>转置卷积：表示为卷积的一个逆向过程，</a:t>
            </a:r>
            <a:r>
              <a:rPr lang="zh-CN" altLang="en-US" b="1" dirty="0">
                <a:solidFill>
                  <a:srgbClr val="0070C0"/>
                </a:solidFill>
              </a:rPr>
              <a:t>可以根据卷积核大小和输出的大小，恢复卷积前的图像尺寸</a:t>
            </a:r>
            <a:r>
              <a:rPr lang="zh-CN" altLang="en-US" dirty="0"/>
              <a:t>，而不是恢复原始值，具体过程如图</a:t>
            </a:r>
            <a:r>
              <a:rPr lang="en-US" altLang="zh-CN" dirty="0"/>
              <a:t>11.</a:t>
            </a:r>
          </a:p>
          <a:p>
            <a:pPr>
              <a:lnSpc>
                <a:spcPct val="150000"/>
              </a:lnSpc>
            </a:pPr>
            <a:r>
              <a:rPr lang="zh-CN" altLang="en-US" dirty="0"/>
              <a:t>扩张卷积：为扩大感受野，</a:t>
            </a:r>
            <a:r>
              <a:rPr lang="zh-CN" altLang="en-US" b="1" dirty="0">
                <a:solidFill>
                  <a:srgbClr val="0070C0"/>
                </a:solidFill>
              </a:rPr>
              <a:t>在卷积核里面的元素之间插入空格</a:t>
            </a:r>
            <a:r>
              <a:rPr lang="zh-CN" altLang="en-US" dirty="0"/>
              <a:t>来“膨胀”内核，形成“空洞卷积”（也称扩张卷积或膨胀卷积），具体过程如图</a:t>
            </a:r>
            <a:r>
              <a:rPr lang="en-US" altLang="zh-CN" dirty="0"/>
              <a:t>12.</a:t>
            </a:r>
          </a:p>
        </p:txBody>
      </p:sp>
      <p:sp>
        <p:nvSpPr>
          <p:cNvPr id="4" name="日期占位符 3">
            <a:extLst>
              <a:ext uri="{FF2B5EF4-FFF2-40B4-BE49-F238E27FC236}">
                <a16:creationId xmlns:a16="http://schemas.microsoft.com/office/drawing/2014/main" id="{D88F6FF0-235F-4F78-85D9-AF5D8171F044}"/>
              </a:ext>
            </a:extLst>
          </p:cNvPr>
          <p:cNvSpPr>
            <a:spLocks noGrp="1"/>
          </p:cNvSpPr>
          <p:nvPr>
            <p:ph type="dt" sz="half" idx="10"/>
          </p:nvPr>
        </p:nvSpPr>
        <p:spPr/>
        <p:txBody>
          <a:bodyPr/>
          <a:lstStyle/>
          <a:p>
            <a:fld id="{315BB34A-6131-4109-8499-25816707CCF8}" type="datetime1">
              <a:rPr lang="en-US" altLang="zh-CN" smtClean="0"/>
              <a:t>4/21/2023</a:t>
            </a:fld>
            <a:endParaRPr lang="en-US" altLang="zh-CN"/>
          </a:p>
        </p:txBody>
      </p:sp>
      <p:sp>
        <p:nvSpPr>
          <p:cNvPr id="5" name="页脚占位符 4">
            <a:extLst>
              <a:ext uri="{FF2B5EF4-FFF2-40B4-BE49-F238E27FC236}">
                <a16:creationId xmlns:a16="http://schemas.microsoft.com/office/drawing/2014/main" id="{D12F282E-28F2-4E06-9B68-8BB13A141CA0}"/>
              </a:ext>
            </a:extLst>
          </p:cNvPr>
          <p:cNvSpPr>
            <a:spLocks noGrp="1"/>
          </p:cNvSpPr>
          <p:nvPr>
            <p:ph type="ftr" sz="quarter" idx="11"/>
          </p:nvPr>
        </p:nvSpPr>
        <p:spPr/>
        <p:txBody>
          <a:bodyPr/>
          <a:lstStyle/>
          <a:p>
            <a:r>
              <a:rPr lang="zh-CN" altLang="en-US" dirty="0"/>
              <a:t>合肥学院 人工智能与大数据学院</a:t>
            </a:r>
            <a:endParaRPr lang="en-US" altLang="zh-CN" dirty="0"/>
          </a:p>
        </p:txBody>
      </p:sp>
      <p:sp>
        <p:nvSpPr>
          <p:cNvPr id="6" name="灯片编号占位符 5">
            <a:extLst>
              <a:ext uri="{FF2B5EF4-FFF2-40B4-BE49-F238E27FC236}">
                <a16:creationId xmlns:a16="http://schemas.microsoft.com/office/drawing/2014/main" id="{06E00E4E-4D72-47F0-AB6D-0402A162CDB0}"/>
              </a:ext>
            </a:extLst>
          </p:cNvPr>
          <p:cNvSpPr>
            <a:spLocks noGrp="1"/>
          </p:cNvSpPr>
          <p:nvPr>
            <p:ph type="sldNum" sz="quarter" idx="12"/>
          </p:nvPr>
        </p:nvSpPr>
        <p:spPr/>
        <p:txBody>
          <a:bodyPr/>
          <a:lstStyle/>
          <a:p>
            <a:fld id="{CF856BB3-76D9-4B5D-995C-68FA1768510B}" type="slidenum">
              <a:rPr lang="en-US" altLang="zh-CN" smtClean="0"/>
              <a:pPr/>
              <a:t>16</a:t>
            </a:fld>
            <a:endParaRPr lang="en-US" altLang="zh-CN" dirty="0"/>
          </a:p>
        </p:txBody>
      </p:sp>
    </p:spTree>
    <p:extLst>
      <p:ext uri="{BB962C8B-B14F-4D97-AF65-F5344CB8AC3E}">
        <p14:creationId xmlns:p14="http://schemas.microsoft.com/office/powerpoint/2010/main" val="29423428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CD20896-EDFD-4EB6-ADF5-61E337C89975}"/>
              </a:ext>
            </a:extLst>
          </p:cNvPr>
          <p:cNvSpPr>
            <a:spLocks noGrp="1"/>
          </p:cNvSpPr>
          <p:nvPr>
            <p:ph type="title"/>
          </p:nvPr>
        </p:nvSpPr>
        <p:spPr/>
        <p:txBody>
          <a:bodyPr/>
          <a:lstStyle/>
          <a:p>
            <a:r>
              <a:rPr lang="en-US" altLang="zh-CN" dirty="0"/>
              <a:t>2.2</a:t>
            </a:r>
            <a:r>
              <a:rPr lang="zh-CN" altLang="en-US" dirty="0"/>
              <a:t>卷积层</a:t>
            </a:r>
          </a:p>
        </p:txBody>
      </p:sp>
      <mc:AlternateContent xmlns:mc="http://schemas.openxmlformats.org/markup-compatibility/2006" xmlns:a14="http://schemas.microsoft.com/office/drawing/2010/main">
        <mc:Choice Requires="a14">
          <p:sp>
            <p:nvSpPr>
              <p:cNvPr id="3" name="内容占位符 2">
                <a:extLst>
                  <a:ext uri="{FF2B5EF4-FFF2-40B4-BE49-F238E27FC236}">
                    <a16:creationId xmlns:a16="http://schemas.microsoft.com/office/drawing/2014/main" id="{74B9246F-0FE8-4D5E-97B1-BE5C4A2EDE76}"/>
                  </a:ext>
                </a:extLst>
              </p:cNvPr>
              <p:cNvSpPr>
                <a:spLocks noGrp="1"/>
              </p:cNvSpPr>
              <p:nvPr>
                <p:ph idx="1"/>
              </p:nvPr>
            </p:nvSpPr>
            <p:spPr/>
            <p:txBody>
              <a:bodyPr/>
              <a:lstStyle/>
              <a:p>
                <a:pPr marL="0" indent="0">
                  <a:lnSpc>
                    <a:spcPct val="150000"/>
                  </a:lnSpc>
                  <a:buNone/>
                </a:pPr>
                <a14:m>
                  <m:oMath xmlns:m="http://schemas.openxmlformats.org/officeDocument/2006/math">
                    <m:r>
                      <a:rPr lang="en-US" altLang="zh-CN" i="1" dirty="0" smtClean="0">
                        <a:latin typeface="Cambria Math" panose="02040503050406030204" pitchFamily="18" charset="0"/>
                      </a:rPr>
                      <m:t>𝑘𝑒𝑟𝑛𝑒𝑙</m:t>
                    </m:r>
                    <m:r>
                      <a:rPr lang="en-US" altLang="zh-CN" i="1" dirty="0" smtClean="0">
                        <a:latin typeface="Cambria Math" panose="02040503050406030204" pitchFamily="18" charset="0"/>
                      </a:rPr>
                      <m:t>_</m:t>
                    </m:r>
                    <m:r>
                      <a:rPr lang="en-US" altLang="zh-CN" i="1" dirty="0" smtClean="0">
                        <a:latin typeface="Cambria Math" panose="02040503050406030204" pitchFamily="18" charset="0"/>
                      </a:rPr>
                      <m:t>𝑠𝑖𝑧𝑒</m:t>
                    </m:r>
                    <m:r>
                      <a:rPr lang="en-US" altLang="zh-CN" i="1" dirty="0" smtClean="0">
                        <a:latin typeface="Cambria Math" panose="02040503050406030204" pitchFamily="18" charset="0"/>
                      </a:rPr>
                      <m:t>=</m:t>
                    </m:r>
                    <m:r>
                      <a:rPr lang="en-US" altLang="zh-CN" i="1" dirty="0" smtClean="0">
                        <a:latin typeface="Cambria Math" panose="02040503050406030204" pitchFamily="18" charset="0"/>
                      </a:rPr>
                      <m:t>3</m:t>
                    </m:r>
                    <m:r>
                      <a:rPr lang="zh-CN" altLang="en-US" i="1" dirty="0" smtClean="0">
                        <a:latin typeface="Cambria Math" panose="02040503050406030204" pitchFamily="18" charset="0"/>
                      </a:rPr>
                      <m:t>，</m:t>
                    </m:r>
                    <m:r>
                      <a:rPr lang="en-US" altLang="zh-CN" i="1" dirty="0" smtClean="0">
                        <a:latin typeface="Cambria Math" panose="02040503050406030204" pitchFamily="18" charset="0"/>
                      </a:rPr>
                      <m:t>𝑠𝑡𝑟𝑖𝑑𝑒</m:t>
                    </m:r>
                    <m:r>
                      <a:rPr lang="en-US" altLang="zh-CN" i="1" dirty="0" smtClean="0">
                        <a:latin typeface="Cambria Math" panose="02040503050406030204" pitchFamily="18" charset="0"/>
                      </a:rPr>
                      <m:t>=</m:t>
                    </m:r>
                    <m:r>
                      <a:rPr lang="en-US" altLang="zh-CN" i="1" dirty="0" smtClean="0">
                        <a:latin typeface="Cambria Math" panose="02040503050406030204" pitchFamily="18" charset="0"/>
                      </a:rPr>
                      <m:t>1</m:t>
                    </m:r>
                  </m:oMath>
                </a14:m>
                <a:r>
                  <a:rPr lang="zh-CN" altLang="en-US" dirty="0"/>
                  <a:t>，</a:t>
                </a:r>
                <a:endParaRPr lang="en-US" altLang="zh-CN" dirty="0"/>
              </a:p>
              <a:p>
                <a:pPr marL="0" indent="0">
                  <a:lnSpc>
                    <a:spcPct val="150000"/>
                  </a:lnSpc>
                  <a:buNone/>
                </a:pPr>
                <a:endParaRPr lang="en-US" altLang="zh-CN" dirty="0"/>
              </a:p>
              <a:p>
                <a:pPr marL="0" indent="0">
                  <a:lnSpc>
                    <a:spcPct val="150000"/>
                  </a:lnSpc>
                  <a:buNone/>
                </a:pPr>
                <a:endParaRPr lang="en-US" altLang="zh-CN" dirty="0"/>
              </a:p>
              <a:p>
                <a:pPr marL="0" indent="0">
                  <a:lnSpc>
                    <a:spcPct val="150000"/>
                  </a:lnSpc>
                  <a:buNone/>
                </a:pPr>
                <a:endParaRPr lang="en-US" altLang="zh-CN" dirty="0"/>
              </a:p>
              <a:p>
                <a:pPr marL="0" indent="0">
                  <a:lnSpc>
                    <a:spcPct val="150000"/>
                  </a:lnSpc>
                  <a:buNone/>
                </a:pPr>
                <a:endParaRPr lang="en-US" altLang="zh-CN" dirty="0"/>
              </a:p>
              <a:p>
                <a:pPr marL="0" indent="0">
                  <a:lnSpc>
                    <a:spcPct val="150000"/>
                  </a:lnSpc>
                  <a:buNone/>
                </a:pPr>
                <a:endParaRPr lang="en-US" altLang="zh-CN" dirty="0"/>
              </a:p>
              <a:p>
                <a:pPr marL="0" indent="0">
                  <a:lnSpc>
                    <a:spcPct val="150000"/>
                  </a:lnSpc>
                  <a:buNone/>
                </a:pPr>
                <a:endParaRPr lang="en-US" altLang="zh-CN" dirty="0"/>
              </a:p>
              <a:p>
                <a:pPr marL="0" indent="0" algn="ctr">
                  <a:lnSpc>
                    <a:spcPct val="150000"/>
                  </a:lnSpc>
                  <a:buNone/>
                </a:pPr>
                <a:r>
                  <a:rPr lang="zh-CN" altLang="en-US" dirty="0"/>
                  <a:t>图</a:t>
                </a:r>
                <a:r>
                  <a:rPr lang="en-US" altLang="zh-CN" dirty="0"/>
                  <a:t>10.</a:t>
                </a:r>
                <a:r>
                  <a:rPr lang="zh-CN" altLang="en-US" dirty="0"/>
                  <a:t>普通卷积操作</a:t>
                </a:r>
              </a:p>
            </p:txBody>
          </p:sp>
        </mc:Choice>
        <mc:Fallback xmlns="">
          <p:sp>
            <p:nvSpPr>
              <p:cNvPr id="3" name="内容占位符 2">
                <a:extLst>
                  <a:ext uri="{FF2B5EF4-FFF2-40B4-BE49-F238E27FC236}">
                    <a16:creationId xmlns:a16="http://schemas.microsoft.com/office/drawing/2014/main" id="{74B9246F-0FE8-4D5E-97B1-BE5C4A2EDE76}"/>
                  </a:ext>
                </a:extLst>
              </p:cNvPr>
              <p:cNvSpPr>
                <a:spLocks noGrp="1" noRot="1" noChangeAspect="1" noMove="1" noResize="1" noEditPoints="1" noAdjustHandles="1" noChangeArrowheads="1" noChangeShapeType="1" noTextEdit="1"/>
              </p:cNvSpPr>
              <p:nvPr>
                <p:ph idx="1"/>
              </p:nvPr>
            </p:nvSpPr>
            <p:spPr>
              <a:blipFill>
                <a:blip r:embed="rId3"/>
                <a:stretch>
                  <a:fillRect/>
                </a:stretch>
              </a:blipFill>
            </p:spPr>
            <p:txBody>
              <a:bodyPr/>
              <a:lstStyle/>
              <a:p>
                <a:r>
                  <a:rPr lang="zh-CN" altLang="en-US">
                    <a:noFill/>
                  </a:rPr>
                  <a:t> </a:t>
                </a:r>
              </a:p>
            </p:txBody>
          </p:sp>
        </mc:Fallback>
      </mc:AlternateContent>
      <p:sp>
        <p:nvSpPr>
          <p:cNvPr id="4" name="日期占位符 3">
            <a:extLst>
              <a:ext uri="{FF2B5EF4-FFF2-40B4-BE49-F238E27FC236}">
                <a16:creationId xmlns:a16="http://schemas.microsoft.com/office/drawing/2014/main" id="{D88F6FF0-235F-4F78-85D9-AF5D8171F044}"/>
              </a:ext>
            </a:extLst>
          </p:cNvPr>
          <p:cNvSpPr>
            <a:spLocks noGrp="1"/>
          </p:cNvSpPr>
          <p:nvPr>
            <p:ph type="dt" sz="half" idx="10"/>
          </p:nvPr>
        </p:nvSpPr>
        <p:spPr/>
        <p:txBody>
          <a:bodyPr/>
          <a:lstStyle/>
          <a:p>
            <a:fld id="{315BB34A-6131-4109-8499-25816707CCF8}" type="datetime1">
              <a:rPr lang="en-US" altLang="zh-CN" smtClean="0"/>
              <a:t>4/21/2023</a:t>
            </a:fld>
            <a:endParaRPr lang="en-US" altLang="zh-CN"/>
          </a:p>
        </p:txBody>
      </p:sp>
      <p:sp>
        <p:nvSpPr>
          <p:cNvPr id="5" name="页脚占位符 4">
            <a:extLst>
              <a:ext uri="{FF2B5EF4-FFF2-40B4-BE49-F238E27FC236}">
                <a16:creationId xmlns:a16="http://schemas.microsoft.com/office/drawing/2014/main" id="{D12F282E-28F2-4E06-9B68-8BB13A141CA0}"/>
              </a:ext>
            </a:extLst>
          </p:cNvPr>
          <p:cNvSpPr>
            <a:spLocks noGrp="1"/>
          </p:cNvSpPr>
          <p:nvPr>
            <p:ph type="ftr" sz="quarter" idx="11"/>
          </p:nvPr>
        </p:nvSpPr>
        <p:spPr/>
        <p:txBody>
          <a:bodyPr/>
          <a:lstStyle/>
          <a:p>
            <a:r>
              <a:rPr lang="zh-CN" altLang="en-US"/>
              <a:t>合肥学院 人工智能与大数据学院</a:t>
            </a:r>
            <a:endParaRPr lang="en-US" altLang="zh-CN" dirty="0"/>
          </a:p>
        </p:txBody>
      </p:sp>
      <p:sp>
        <p:nvSpPr>
          <p:cNvPr id="6" name="灯片编号占位符 5">
            <a:extLst>
              <a:ext uri="{FF2B5EF4-FFF2-40B4-BE49-F238E27FC236}">
                <a16:creationId xmlns:a16="http://schemas.microsoft.com/office/drawing/2014/main" id="{06E00E4E-4D72-47F0-AB6D-0402A162CDB0}"/>
              </a:ext>
            </a:extLst>
          </p:cNvPr>
          <p:cNvSpPr>
            <a:spLocks noGrp="1"/>
          </p:cNvSpPr>
          <p:nvPr>
            <p:ph type="sldNum" sz="quarter" idx="12"/>
          </p:nvPr>
        </p:nvSpPr>
        <p:spPr/>
        <p:txBody>
          <a:bodyPr/>
          <a:lstStyle/>
          <a:p>
            <a:fld id="{CF856BB3-76D9-4B5D-995C-68FA1768510B}" type="slidenum">
              <a:rPr lang="en-US" altLang="zh-CN" smtClean="0"/>
              <a:pPr/>
              <a:t>17</a:t>
            </a:fld>
            <a:endParaRPr lang="en-US" altLang="zh-CN"/>
          </a:p>
        </p:txBody>
      </p:sp>
      <p:pic>
        <p:nvPicPr>
          <p:cNvPr id="8" name="图片 7" descr="图片包含 形状&#10;&#10;描述已自动生成">
            <a:extLst>
              <a:ext uri="{FF2B5EF4-FFF2-40B4-BE49-F238E27FC236}">
                <a16:creationId xmlns:a16="http://schemas.microsoft.com/office/drawing/2014/main" id="{631017A1-3699-4F93-B7B1-38615A9695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90925" y="1902204"/>
            <a:ext cx="5010150" cy="3657600"/>
          </a:xfrm>
          <a:prstGeom prst="rect">
            <a:avLst/>
          </a:prstGeom>
        </p:spPr>
      </p:pic>
      <p:graphicFrame>
        <p:nvGraphicFramePr>
          <p:cNvPr id="9" name="对象 8">
            <a:extLst>
              <a:ext uri="{FF2B5EF4-FFF2-40B4-BE49-F238E27FC236}">
                <a16:creationId xmlns:a16="http://schemas.microsoft.com/office/drawing/2014/main" id="{7F6BD948-1110-4E28-8799-7C0BB2F57666}"/>
              </a:ext>
            </a:extLst>
          </p:cNvPr>
          <p:cNvGraphicFramePr>
            <a:graphicFrameLocks noChangeAspect="1"/>
          </p:cNvGraphicFramePr>
          <p:nvPr>
            <p:extLst>
              <p:ext uri="{D42A27DB-BD31-4B8C-83A1-F6EECF244321}">
                <p14:modId xmlns:p14="http://schemas.microsoft.com/office/powerpoint/2010/main" val="1384121423"/>
              </p:ext>
            </p:extLst>
          </p:nvPr>
        </p:nvGraphicFramePr>
        <p:xfrm>
          <a:off x="3924300" y="1448516"/>
          <a:ext cx="4114800" cy="560719"/>
        </p:xfrm>
        <a:graphic>
          <a:graphicData uri="http://schemas.openxmlformats.org/presentationml/2006/ole">
            <mc:AlternateContent xmlns:mc="http://schemas.openxmlformats.org/markup-compatibility/2006">
              <mc:Choice xmlns:v="urn:schemas-microsoft-com:vml" Requires="v">
                <p:oleObj name="Equation" r:id="rId5" imgW="4578102" imgH="623542" progId="Equation.DSMT4">
                  <p:embed/>
                </p:oleObj>
              </mc:Choice>
              <mc:Fallback>
                <p:oleObj name="Equation" r:id="rId5" imgW="4578102" imgH="623542" progId="Equation.DSMT4">
                  <p:embed/>
                  <p:pic>
                    <p:nvPicPr>
                      <p:cNvPr id="0" name=""/>
                      <p:cNvPicPr/>
                      <p:nvPr/>
                    </p:nvPicPr>
                    <p:blipFill>
                      <a:blip r:embed="rId6"/>
                      <a:stretch>
                        <a:fillRect/>
                      </a:stretch>
                    </p:blipFill>
                    <p:spPr>
                      <a:xfrm>
                        <a:off x="3924300" y="1448516"/>
                        <a:ext cx="4114800" cy="560719"/>
                      </a:xfrm>
                      <a:prstGeom prst="rect">
                        <a:avLst/>
                      </a:prstGeom>
                    </p:spPr>
                  </p:pic>
                </p:oleObj>
              </mc:Fallback>
            </mc:AlternateContent>
          </a:graphicData>
        </a:graphic>
      </p:graphicFrame>
    </p:spTree>
    <p:extLst>
      <p:ext uri="{BB962C8B-B14F-4D97-AF65-F5344CB8AC3E}">
        <p14:creationId xmlns:p14="http://schemas.microsoft.com/office/powerpoint/2010/main" val="16108179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CD20896-EDFD-4EB6-ADF5-61E337C89975}"/>
              </a:ext>
            </a:extLst>
          </p:cNvPr>
          <p:cNvSpPr>
            <a:spLocks noGrp="1"/>
          </p:cNvSpPr>
          <p:nvPr>
            <p:ph type="title"/>
          </p:nvPr>
        </p:nvSpPr>
        <p:spPr/>
        <p:txBody>
          <a:bodyPr/>
          <a:lstStyle/>
          <a:p>
            <a:r>
              <a:rPr lang="en-US" altLang="zh-CN" dirty="0"/>
              <a:t>2.2</a:t>
            </a:r>
            <a:r>
              <a:rPr lang="zh-CN" altLang="en-US" dirty="0"/>
              <a:t>卷积层</a:t>
            </a:r>
          </a:p>
        </p:txBody>
      </p:sp>
      <p:sp>
        <p:nvSpPr>
          <p:cNvPr id="3" name="内容占位符 2">
            <a:extLst>
              <a:ext uri="{FF2B5EF4-FFF2-40B4-BE49-F238E27FC236}">
                <a16:creationId xmlns:a16="http://schemas.microsoft.com/office/drawing/2014/main" id="{74B9246F-0FE8-4D5E-97B1-BE5C4A2EDE76}"/>
              </a:ext>
            </a:extLst>
          </p:cNvPr>
          <p:cNvSpPr>
            <a:spLocks noGrp="1"/>
          </p:cNvSpPr>
          <p:nvPr>
            <p:ph idx="1"/>
          </p:nvPr>
        </p:nvSpPr>
        <p:spPr/>
        <p:txBody>
          <a:bodyPr/>
          <a:lstStyle/>
          <a:p>
            <a:pPr marL="0" indent="0">
              <a:lnSpc>
                <a:spcPct val="150000"/>
              </a:lnSpc>
              <a:buNone/>
            </a:pPr>
            <a:r>
              <a:rPr lang="zh-CN" altLang="en-US" dirty="0"/>
              <a:t>卷积前图像规模为</a:t>
            </a:r>
            <a:r>
              <a:rPr lang="en-US" altLang="zh-CN" dirty="0"/>
              <a:t>4*4</a:t>
            </a:r>
            <a:r>
              <a:rPr lang="zh-CN" altLang="en-US" dirty="0"/>
              <a:t>，卷积后得到</a:t>
            </a:r>
            <a:r>
              <a:rPr lang="en-US" altLang="zh-CN" dirty="0"/>
              <a:t>2*2</a:t>
            </a:r>
            <a:r>
              <a:rPr lang="zh-CN" altLang="en-US" dirty="0"/>
              <a:t>的特征图。转置卷积就是将</a:t>
            </a:r>
            <a:r>
              <a:rPr lang="en-US" altLang="zh-CN" dirty="0"/>
              <a:t>2*2</a:t>
            </a:r>
            <a:r>
              <a:rPr lang="zh-CN" altLang="en-US" dirty="0"/>
              <a:t>的特征图重新变成</a:t>
            </a:r>
            <a:r>
              <a:rPr lang="en-US" altLang="zh-CN" dirty="0"/>
              <a:t>4*4</a:t>
            </a:r>
            <a:r>
              <a:rPr lang="zh-CN" altLang="en-US" dirty="0"/>
              <a:t>规模</a:t>
            </a:r>
            <a:endParaRPr lang="en-US" altLang="zh-CN" dirty="0"/>
          </a:p>
          <a:p>
            <a:pPr marL="0" indent="0">
              <a:lnSpc>
                <a:spcPct val="150000"/>
              </a:lnSpc>
              <a:buNone/>
            </a:pPr>
            <a:endParaRPr lang="en-US" altLang="zh-CN" dirty="0"/>
          </a:p>
          <a:p>
            <a:pPr marL="0" indent="0">
              <a:lnSpc>
                <a:spcPct val="150000"/>
              </a:lnSpc>
              <a:buNone/>
            </a:pPr>
            <a:endParaRPr lang="en-US" altLang="zh-CN" dirty="0"/>
          </a:p>
          <a:p>
            <a:pPr marL="0" indent="0">
              <a:lnSpc>
                <a:spcPct val="150000"/>
              </a:lnSpc>
              <a:buNone/>
            </a:pPr>
            <a:endParaRPr lang="en-US" altLang="zh-CN" dirty="0"/>
          </a:p>
          <a:p>
            <a:pPr marL="0" indent="0">
              <a:lnSpc>
                <a:spcPct val="150000"/>
              </a:lnSpc>
              <a:buNone/>
            </a:pPr>
            <a:endParaRPr lang="en-US" altLang="zh-CN" dirty="0"/>
          </a:p>
          <a:p>
            <a:pPr marL="0" indent="0">
              <a:lnSpc>
                <a:spcPct val="150000"/>
              </a:lnSpc>
              <a:buNone/>
            </a:pPr>
            <a:endParaRPr lang="en-US" altLang="zh-CN" dirty="0"/>
          </a:p>
          <a:p>
            <a:pPr marL="0" indent="0">
              <a:lnSpc>
                <a:spcPct val="150000"/>
              </a:lnSpc>
              <a:buNone/>
            </a:pPr>
            <a:endParaRPr lang="en-US" altLang="zh-CN" dirty="0"/>
          </a:p>
          <a:p>
            <a:pPr marL="0" indent="0" algn="ctr">
              <a:lnSpc>
                <a:spcPct val="150000"/>
              </a:lnSpc>
              <a:buNone/>
            </a:pPr>
            <a:r>
              <a:rPr lang="zh-CN" altLang="en-US" dirty="0"/>
              <a:t>图</a:t>
            </a:r>
            <a:r>
              <a:rPr lang="en-US" altLang="zh-CN" dirty="0"/>
              <a:t>11.</a:t>
            </a:r>
            <a:r>
              <a:rPr lang="zh-CN" altLang="en-US" dirty="0"/>
              <a:t>转置卷积操作</a:t>
            </a:r>
          </a:p>
        </p:txBody>
      </p:sp>
      <p:sp>
        <p:nvSpPr>
          <p:cNvPr id="4" name="日期占位符 3">
            <a:extLst>
              <a:ext uri="{FF2B5EF4-FFF2-40B4-BE49-F238E27FC236}">
                <a16:creationId xmlns:a16="http://schemas.microsoft.com/office/drawing/2014/main" id="{D88F6FF0-235F-4F78-85D9-AF5D8171F044}"/>
              </a:ext>
            </a:extLst>
          </p:cNvPr>
          <p:cNvSpPr>
            <a:spLocks noGrp="1"/>
          </p:cNvSpPr>
          <p:nvPr>
            <p:ph type="dt" sz="half" idx="10"/>
          </p:nvPr>
        </p:nvSpPr>
        <p:spPr/>
        <p:txBody>
          <a:bodyPr/>
          <a:lstStyle/>
          <a:p>
            <a:fld id="{315BB34A-6131-4109-8499-25816707CCF8}" type="datetime1">
              <a:rPr lang="en-US" altLang="zh-CN" smtClean="0"/>
              <a:t>4/21/2023</a:t>
            </a:fld>
            <a:endParaRPr lang="en-US" altLang="zh-CN"/>
          </a:p>
        </p:txBody>
      </p:sp>
      <p:sp>
        <p:nvSpPr>
          <p:cNvPr id="5" name="页脚占位符 4">
            <a:extLst>
              <a:ext uri="{FF2B5EF4-FFF2-40B4-BE49-F238E27FC236}">
                <a16:creationId xmlns:a16="http://schemas.microsoft.com/office/drawing/2014/main" id="{D12F282E-28F2-4E06-9B68-8BB13A141CA0}"/>
              </a:ext>
            </a:extLst>
          </p:cNvPr>
          <p:cNvSpPr>
            <a:spLocks noGrp="1"/>
          </p:cNvSpPr>
          <p:nvPr>
            <p:ph type="ftr" sz="quarter" idx="11"/>
          </p:nvPr>
        </p:nvSpPr>
        <p:spPr/>
        <p:txBody>
          <a:bodyPr/>
          <a:lstStyle/>
          <a:p>
            <a:r>
              <a:rPr lang="zh-CN" altLang="en-US"/>
              <a:t>合肥学院 人工智能与大数据学院</a:t>
            </a:r>
            <a:endParaRPr lang="en-US" altLang="zh-CN" dirty="0"/>
          </a:p>
        </p:txBody>
      </p:sp>
      <p:sp>
        <p:nvSpPr>
          <p:cNvPr id="6" name="灯片编号占位符 5">
            <a:extLst>
              <a:ext uri="{FF2B5EF4-FFF2-40B4-BE49-F238E27FC236}">
                <a16:creationId xmlns:a16="http://schemas.microsoft.com/office/drawing/2014/main" id="{06E00E4E-4D72-47F0-AB6D-0402A162CDB0}"/>
              </a:ext>
            </a:extLst>
          </p:cNvPr>
          <p:cNvSpPr>
            <a:spLocks noGrp="1"/>
          </p:cNvSpPr>
          <p:nvPr>
            <p:ph type="sldNum" sz="quarter" idx="12"/>
          </p:nvPr>
        </p:nvSpPr>
        <p:spPr/>
        <p:txBody>
          <a:bodyPr/>
          <a:lstStyle/>
          <a:p>
            <a:fld id="{CF856BB3-76D9-4B5D-995C-68FA1768510B}" type="slidenum">
              <a:rPr lang="en-US" altLang="zh-CN" smtClean="0"/>
              <a:pPr/>
              <a:t>18</a:t>
            </a:fld>
            <a:endParaRPr lang="en-US" altLang="zh-CN"/>
          </a:p>
        </p:txBody>
      </p:sp>
      <p:pic>
        <p:nvPicPr>
          <p:cNvPr id="13" name="图片 12" descr="形状&#10;&#10;描述已自动生成">
            <a:extLst>
              <a:ext uri="{FF2B5EF4-FFF2-40B4-BE49-F238E27FC236}">
                <a16:creationId xmlns:a16="http://schemas.microsoft.com/office/drawing/2014/main" id="{D030464F-1D4B-4F06-8759-556F9EEA72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57700" y="1909457"/>
            <a:ext cx="3276600" cy="3676650"/>
          </a:xfrm>
          <a:prstGeom prst="rect">
            <a:avLst/>
          </a:prstGeom>
        </p:spPr>
      </p:pic>
    </p:spTree>
    <p:extLst>
      <p:ext uri="{BB962C8B-B14F-4D97-AF65-F5344CB8AC3E}">
        <p14:creationId xmlns:p14="http://schemas.microsoft.com/office/powerpoint/2010/main" val="9388329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CD20896-EDFD-4EB6-ADF5-61E337C89975}"/>
              </a:ext>
            </a:extLst>
          </p:cNvPr>
          <p:cNvSpPr>
            <a:spLocks noGrp="1"/>
          </p:cNvSpPr>
          <p:nvPr>
            <p:ph type="title"/>
          </p:nvPr>
        </p:nvSpPr>
        <p:spPr/>
        <p:txBody>
          <a:bodyPr/>
          <a:lstStyle/>
          <a:p>
            <a:r>
              <a:rPr lang="en-US" altLang="zh-CN" dirty="0"/>
              <a:t>2.2</a:t>
            </a:r>
            <a:r>
              <a:rPr lang="zh-CN" altLang="en-US" dirty="0"/>
              <a:t>卷积层</a:t>
            </a:r>
          </a:p>
        </p:txBody>
      </p:sp>
      <mc:AlternateContent xmlns:mc="http://schemas.openxmlformats.org/markup-compatibility/2006" xmlns:a14="http://schemas.microsoft.com/office/drawing/2010/main">
        <mc:Choice Requires="a14">
          <p:sp>
            <p:nvSpPr>
              <p:cNvPr id="3" name="内容占位符 2">
                <a:extLst>
                  <a:ext uri="{FF2B5EF4-FFF2-40B4-BE49-F238E27FC236}">
                    <a16:creationId xmlns:a16="http://schemas.microsoft.com/office/drawing/2014/main" id="{74B9246F-0FE8-4D5E-97B1-BE5C4A2EDE76}"/>
                  </a:ext>
                </a:extLst>
              </p:cNvPr>
              <p:cNvSpPr>
                <a:spLocks noGrp="1"/>
              </p:cNvSpPr>
              <p:nvPr>
                <p:ph idx="1"/>
              </p:nvPr>
            </p:nvSpPr>
            <p:spPr/>
            <p:txBody>
              <a:bodyPr/>
              <a:lstStyle/>
              <a:p>
                <a:pPr marL="0" indent="0">
                  <a:lnSpc>
                    <a:spcPct val="150000"/>
                  </a:lnSpc>
                  <a:buNone/>
                </a:pPr>
                <a:r>
                  <a:rPr lang="zh-CN" altLang="en-US" dirty="0"/>
                  <a:t>扩展率为</a:t>
                </a:r>
                <a:r>
                  <a:rPr lang="en-US" altLang="zh-CN" dirty="0"/>
                  <a:t>2</a:t>
                </a:r>
                <a:r>
                  <a:rPr lang="zh-CN" altLang="en-US" dirty="0"/>
                  <a:t>，</a:t>
                </a:r>
                <a14:m>
                  <m:oMath xmlns:m="http://schemas.openxmlformats.org/officeDocument/2006/math">
                    <m:r>
                      <a:rPr lang="en-US" altLang="zh-CN" i="1" dirty="0" smtClean="0">
                        <a:latin typeface="Cambria Math" panose="02040503050406030204" pitchFamily="18" charset="0"/>
                      </a:rPr>
                      <m:t>𝑘𝑒𝑟𝑛𝑒𝑙</m:t>
                    </m:r>
                    <m:r>
                      <a:rPr lang="en-US" altLang="zh-CN" i="1" dirty="0" smtClean="0">
                        <a:latin typeface="Cambria Math" panose="02040503050406030204" pitchFamily="18" charset="0"/>
                      </a:rPr>
                      <m:t>_</m:t>
                    </m:r>
                    <m:r>
                      <a:rPr lang="en-US" altLang="zh-CN" i="1" dirty="0" smtClean="0">
                        <a:latin typeface="Cambria Math" panose="02040503050406030204" pitchFamily="18" charset="0"/>
                      </a:rPr>
                      <m:t>𝑠𝑖𝑧𝑒</m:t>
                    </m:r>
                    <m:r>
                      <a:rPr lang="en-US" altLang="zh-CN" i="1" dirty="0" smtClean="0">
                        <a:latin typeface="Cambria Math" panose="02040503050406030204" pitchFamily="18" charset="0"/>
                      </a:rPr>
                      <m:t>=3</m:t>
                    </m:r>
                    <m:r>
                      <a:rPr lang="zh-CN" altLang="en-US" i="1" dirty="0" smtClean="0">
                        <a:latin typeface="Cambria Math" panose="02040503050406030204" pitchFamily="18" charset="0"/>
                      </a:rPr>
                      <m:t>，</m:t>
                    </m:r>
                    <m:r>
                      <a:rPr lang="en-US" altLang="zh-CN" i="1" dirty="0" smtClean="0">
                        <a:latin typeface="Cambria Math" panose="02040503050406030204" pitchFamily="18" charset="0"/>
                      </a:rPr>
                      <m:t>𝑠𝑡𝑟𝑖𝑑𝑒</m:t>
                    </m:r>
                    <m:r>
                      <a:rPr lang="en-US" altLang="zh-CN" i="1" dirty="0" smtClean="0">
                        <a:latin typeface="Cambria Math" panose="02040503050406030204" pitchFamily="18" charset="0"/>
                      </a:rPr>
                      <m:t>=1</m:t>
                    </m:r>
                  </m:oMath>
                </a14:m>
                <a:endParaRPr lang="en-US" altLang="zh-CN" dirty="0"/>
              </a:p>
              <a:p>
                <a:pPr marL="0" indent="0">
                  <a:lnSpc>
                    <a:spcPct val="150000"/>
                  </a:lnSpc>
                  <a:buNone/>
                </a:pPr>
                <a:endParaRPr lang="en-US" altLang="zh-CN" dirty="0"/>
              </a:p>
              <a:p>
                <a:pPr marL="0" indent="0">
                  <a:lnSpc>
                    <a:spcPct val="150000"/>
                  </a:lnSpc>
                  <a:buNone/>
                </a:pPr>
                <a:endParaRPr lang="en-US" altLang="zh-CN" dirty="0"/>
              </a:p>
              <a:p>
                <a:pPr marL="0" indent="0">
                  <a:lnSpc>
                    <a:spcPct val="150000"/>
                  </a:lnSpc>
                  <a:buNone/>
                </a:pPr>
                <a:endParaRPr lang="en-US" altLang="zh-CN" dirty="0"/>
              </a:p>
              <a:p>
                <a:pPr marL="0" indent="0">
                  <a:lnSpc>
                    <a:spcPct val="150000"/>
                  </a:lnSpc>
                  <a:buNone/>
                </a:pPr>
                <a:endParaRPr lang="en-US" altLang="zh-CN" dirty="0"/>
              </a:p>
              <a:p>
                <a:pPr marL="0" indent="0">
                  <a:lnSpc>
                    <a:spcPct val="150000"/>
                  </a:lnSpc>
                  <a:buNone/>
                </a:pPr>
                <a:endParaRPr lang="en-US" altLang="zh-CN" dirty="0"/>
              </a:p>
              <a:p>
                <a:pPr marL="0" indent="0">
                  <a:lnSpc>
                    <a:spcPct val="150000"/>
                  </a:lnSpc>
                  <a:buNone/>
                </a:pPr>
                <a:endParaRPr lang="en-US" altLang="zh-CN" dirty="0"/>
              </a:p>
              <a:p>
                <a:pPr marL="0" indent="0" algn="ctr">
                  <a:lnSpc>
                    <a:spcPct val="150000"/>
                  </a:lnSpc>
                  <a:buNone/>
                </a:pPr>
                <a:r>
                  <a:rPr lang="zh-CN" altLang="en-US" dirty="0"/>
                  <a:t>图</a:t>
                </a:r>
                <a:r>
                  <a:rPr lang="en-US" altLang="zh-CN" dirty="0"/>
                  <a:t>12.</a:t>
                </a:r>
                <a:r>
                  <a:rPr lang="zh-CN" altLang="en-US" dirty="0"/>
                  <a:t>扩张卷积操作</a:t>
                </a:r>
              </a:p>
            </p:txBody>
          </p:sp>
        </mc:Choice>
        <mc:Fallback xmlns="">
          <p:sp>
            <p:nvSpPr>
              <p:cNvPr id="3" name="内容占位符 2">
                <a:extLst>
                  <a:ext uri="{FF2B5EF4-FFF2-40B4-BE49-F238E27FC236}">
                    <a16:creationId xmlns:a16="http://schemas.microsoft.com/office/drawing/2014/main" id="{74B9246F-0FE8-4D5E-97B1-BE5C4A2EDE76}"/>
                  </a:ext>
                </a:extLst>
              </p:cNvPr>
              <p:cNvSpPr>
                <a:spLocks noGrp="1" noRot="1" noChangeAspect="1" noMove="1" noResize="1" noEditPoints="1" noAdjustHandles="1" noChangeArrowheads="1" noChangeShapeType="1" noTextEdit="1"/>
              </p:cNvSpPr>
              <p:nvPr>
                <p:ph idx="1"/>
              </p:nvPr>
            </p:nvSpPr>
            <p:spPr>
              <a:blipFill>
                <a:blip r:embed="rId2"/>
                <a:stretch>
                  <a:fillRect l="-534"/>
                </a:stretch>
              </a:blipFill>
            </p:spPr>
            <p:txBody>
              <a:bodyPr/>
              <a:lstStyle/>
              <a:p>
                <a:r>
                  <a:rPr lang="zh-CN" altLang="en-US">
                    <a:noFill/>
                  </a:rPr>
                  <a:t> </a:t>
                </a:r>
              </a:p>
            </p:txBody>
          </p:sp>
        </mc:Fallback>
      </mc:AlternateContent>
      <p:sp>
        <p:nvSpPr>
          <p:cNvPr id="4" name="日期占位符 3">
            <a:extLst>
              <a:ext uri="{FF2B5EF4-FFF2-40B4-BE49-F238E27FC236}">
                <a16:creationId xmlns:a16="http://schemas.microsoft.com/office/drawing/2014/main" id="{D88F6FF0-235F-4F78-85D9-AF5D8171F044}"/>
              </a:ext>
            </a:extLst>
          </p:cNvPr>
          <p:cNvSpPr>
            <a:spLocks noGrp="1"/>
          </p:cNvSpPr>
          <p:nvPr>
            <p:ph type="dt" sz="half" idx="10"/>
          </p:nvPr>
        </p:nvSpPr>
        <p:spPr/>
        <p:txBody>
          <a:bodyPr/>
          <a:lstStyle/>
          <a:p>
            <a:fld id="{315BB34A-6131-4109-8499-25816707CCF8}" type="datetime1">
              <a:rPr lang="en-US" altLang="zh-CN" smtClean="0"/>
              <a:t>4/21/2023</a:t>
            </a:fld>
            <a:endParaRPr lang="en-US" altLang="zh-CN"/>
          </a:p>
        </p:txBody>
      </p:sp>
      <p:sp>
        <p:nvSpPr>
          <p:cNvPr id="5" name="页脚占位符 4">
            <a:extLst>
              <a:ext uri="{FF2B5EF4-FFF2-40B4-BE49-F238E27FC236}">
                <a16:creationId xmlns:a16="http://schemas.microsoft.com/office/drawing/2014/main" id="{D12F282E-28F2-4E06-9B68-8BB13A141CA0}"/>
              </a:ext>
            </a:extLst>
          </p:cNvPr>
          <p:cNvSpPr>
            <a:spLocks noGrp="1"/>
          </p:cNvSpPr>
          <p:nvPr>
            <p:ph type="ftr" sz="quarter" idx="11"/>
          </p:nvPr>
        </p:nvSpPr>
        <p:spPr/>
        <p:txBody>
          <a:bodyPr/>
          <a:lstStyle/>
          <a:p>
            <a:r>
              <a:rPr lang="zh-CN" altLang="en-US"/>
              <a:t>合肥学院 人工智能与大数据学院</a:t>
            </a:r>
            <a:endParaRPr lang="en-US" altLang="zh-CN" dirty="0"/>
          </a:p>
        </p:txBody>
      </p:sp>
      <p:sp>
        <p:nvSpPr>
          <p:cNvPr id="6" name="灯片编号占位符 5">
            <a:extLst>
              <a:ext uri="{FF2B5EF4-FFF2-40B4-BE49-F238E27FC236}">
                <a16:creationId xmlns:a16="http://schemas.microsoft.com/office/drawing/2014/main" id="{06E00E4E-4D72-47F0-AB6D-0402A162CDB0}"/>
              </a:ext>
            </a:extLst>
          </p:cNvPr>
          <p:cNvSpPr>
            <a:spLocks noGrp="1"/>
          </p:cNvSpPr>
          <p:nvPr>
            <p:ph type="sldNum" sz="quarter" idx="12"/>
          </p:nvPr>
        </p:nvSpPr>
        <p:spPr/>
        <p:txBody>
          <a:bodyPr/>
          <a:lstStyle/>
          <a:p>
            <a:fld id="{CF856BB3-76D9-4B5D-995C-68FA1768510B}" type="slidenum">
              <a:rPr lang="en-US" altLang="zh-CN" smtClean="0"/>
              <a:pPr/>
              <a:t>19</a:t>
            </a:fld>
            <a:endParaRPr lang="en-US" altLang="zh-CN"/>
          </a:p>
        </p:txBody>
      </p:sp>
      <p:pic>
        <p:nvPicPr>
          <p:cNvPr id="9" name="图片 8" descr="图片包含 游戏机&#10;&#10;描述已自动生成">
            <a:extLst>
              <a:ext uri="{FF2B5EF4-FFF2-40B4-BE49-F238E27FC236}">
                <a16:creationId xmlns:a16="http://schemas.microsoft.com/office/drawing/2014/main" id="{50800C94-01F6-4AD0-B460-2D49289AC3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14812" y="1933269"/>
            <a:ext cx="3762375" cy="3629025"/>
          </a:xfrm>
          <a:prstGeom prst="rect">
            <a:avLst/>
          </a:prstGeom>
        </p:spPr>
      </p:pic>
    </p:spTree>
    <p:extLst>
      <p:ext uri="{BB962C8B-B14F-4D97-AF65-F5344CB8AC3E}">
        <p14:creationId xmlns:p14="http://schemas.microsoft.com/office/powerpoint/2010/main" val="20218209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99D598F-2483-4FD5-9293-95730EC511C7}"/>
              </a:ext>
            </a:extLst>
          </p:cNvPr>
          <p:cNvSpPr>
            <a:spLocks noGrp="1"/>
          </p:cNvSpPr>
          <p:nvPr>
            <p:ph type="title"/>
          </p:nvPr>
        </p:nvSpPr>
        <p:spPr/>
        <p:txBody>
          <a:bodyPr/>
          <a:lstStyle/>
          <a:p>
            <a:r>
              <a:rPr lang="zh-CN" altLang="en-US" b="1" dirty="0"/>
              <a:t>主要内容</a:t>
            </a:r>
          </a:p>
        </p:txBody>
      </p:sp>
      <p:sp>
        <p:nvSpPr>
          <p:cNvPr id="3" name="内容占位符 2">
            <a:extLst>
              <a:ext uri="{FF2B5EF4-FFF2-40B4-BE49-F238E27FC236}">
                <a16:creationId xmlns:a16="http://schemas.microsoft.com/office/drawing/2014/main" id="{545FA018-07A3-475F-83C5-67EE23D04473}"/>
              </a:ext>
            </a:extLst>
          </p:cNvPr>
          <p:cNvSpPr>
            <a:spLocks noGrp="1"/>
          </p:cNvSpPr>
          <p:nvPr>
            <p:ph idx="1"/>
          </p:nvPr>
        </p:nvSpPr>
        <p:spPr/>
        <p:txBody>
          <a:bodyPr/>
          <a:lstStyle/>
          <a:p>
            <a:pPr>
              <a:lnSpc>
                <a:spcPct val="150000"/>
              </a:lnSpc>
            </a:pPr>
            <a:r>
              <a:rPr lang="zh-CN" altLang="en-US" sz="2400" dirty="0">
                <a:latin typeface="黑体" panose="02010609060101010101" pitchFamily="49" charset="-122"/>
                <a:ea typeface="黑体" panose="02010609060101010101" pitchFamily="49" charset="-122"/>
              </a:rPr>
              <a:t>第一部分：神经网络概述</a:t>
            </a:r>
            <a:endParaRPr lang="en-US" altLang="zh-CN" sz="2400" dirty="0">
              <a:latin typeface="黑体" panose="02010609060101010101" pitchFamily="49" charset="-122"/>
              <a:ea typeface="黑体" panose="02010609060101010101" pitchFamily="49" charset="-122"/>
            </a:endParaRPr>
          </a:p>
          <a:p>
            <a:pPr>
              <a:lnSpc>
                <a:spcPct val="150000"/>
              </a:lnSpc>
            </a:pPr>
            <a:r>
              <a:rPr lang="zh-CN" altLang="en-US" sz="2400" dirty="0">
                <a:latin typeface="黑体" panose="02010609060101010101" pitchFamily="49" charset="-122"/>
                <a:ea typeface="黑体" panose="02010609060101010101" pitchFamily="49" charset="-122"/>
              </a:rPr>
              <a:t>第二部分：卷积神经网络概述</a:t>
            </a:r>
            <a:endParaRPr lang="en-US" altLang="zh-CN" sz="2400" dirty="0">
              <a:latin typeface="黑体" panose="02010609060101010101" pitchFamily="49" charset="-122"/>
              <a:ea typeface="黑体" panose="02010609060101010101" pitchFamily="49" charset="-122"/>
            </a:endParaRPr>
          </a:p>
          <a:p>
            <a:pPr>
              <a:lnSpc>
                <a:spcPct val="150000"/>
              </a:lnSpc>
            </a:pPr>
            <a:r>
              <a:rPr lang="zh-CN" altLang="en-US" sz="2400" dirty="0">
                <a:latin typeface="黑体" panose="02010609060101010101" pitchFamily="49" charset="-122"/>
                <a:ea typeface="黑体" panose="02010609060101010101" pitchFamily="49" charset="-122"/>
              </a:rPr>
              <a:t>第三部分：基于卷积神经网络的手写数字识别方法</a:t>
            </a:r>
            <a:endParaRPr lang="en-US" altLang="zh-CN" sz="2400" dirty="0">
              <a:latin typeface="黑体" panose="02010609060101010101" pitchFamily="49" charset="-122"/>
              <a:ea typeface="黑体" panose="02010609060101010101" pitchFamily="49" charset="-122"/>
            </a:endParaRPr>
          </a:p>
          <a:p>
            <a:pPr>
              <a:lnSpc>
                <a:spcPct val="150000"/>
              </a:lnSpc>
            </a:pPr>
            <a:r>
              <a:rPr lang="zh-CN" altLang="en-US" sz="2400" dirty="0">
                <a:latin typeface="黑体" panose="02010609060101010101" pitchFamily="49" charset="-122"/>
                <a:ea typeface="黑体" panose="02010609060101010101" pitchFamily="49" charset="-122"/>
              </a:rPr>
              <a:t>第四部分：实验结果与分析</a:t>
            </a:r>
            <a:endParaRPr lang="en-US" altLang="zh-CN" sz="2400" dirty="0">
              <a:latin typeface="黑体" panose="02010609060101010101" pitchFamily="49" charset="-122"/>
              <a:ea typeface="黑体" panose="02010609060101010101" pitchFamily="49" charset="-122"/>
            </a:endParaRPr>
          </a:p>
          <a:p>
            <a:pPr>
              <a:lnSpc>
                <a:spcPct val="150000"/>
              </a:lnSpc>
            </a:pPr>
            <a:r>
              <a:rPr lang="zh-CN" altLang="en-US" sz="2400" dirty="0">
                <a:latin typeface="黑体" panose="02010609060101010101" pitchFamily="49" charset="-122"/>
                <a:ea typeface="黑体" panose="02010609060101010101" pitchFamily="49" charset="-122"/>
              </a:rPr>
              <a:t>第五部分：总结与展望</a:t>
            </a:r>
          </a:p>
          <a:p>
            <a:pPr marL="0" indent="0">
              <a:buNone/>
            </a:pPr>
            <a:endParaRPr lang="zh-CN" altLang="en-US" dirty="0"/>
          </a:p>
        </p:txBody>
      </p:sp>
      <p:sp>
        <p:nvSpPr>
          <p:cNvPr id="4" name="日期占位符 3">
            <a:extLst>
              <a:ext uri="{FF2B5EF4-FFF2-40B4-BE49-F238E27FC236}">
                <a16:creationId xmlns:a16="http://schemas.microsoft.com/office/drawing/2014/main" id="{44B3E765-7281-4152-A439-09852AF403BE}"/>
              </a:ext>
            </a:extLst>
          </p:cNvPr>
          <p:cNvSpPr>
            <a:spLocks noGrp="1"/>
          </p:cNvSpPr>
          <p:nvPr>
            <p:ph type="dt" sz="half" idx="10"/>
          </p:nvPr>
        </p:nvSpPr>
        <p:spPr/>
        <p:txBody>
          <a:bodyPr/>
          <a:lstStyle/>
          <a:p>
            <a:fld id="{33637805-D81B-484D-8925-FFB519E0F8AA}" type="datetime1">
              <a:rPr lang="en-US" altLang="zh-CN" smtClean="0"/>
              <a:t>4/21/2023</a:t>
            </a:fld>
            <a:endParaRPr lang="zh-CN" altLang="en-US"/>
          </a:p>
        </p:txBody>
      </p:sp>
      <p:sp>
        <p:nvSpPr>
          <p:cNvPr id="6" name="灯片编号占位符 5">
            <a:extLst>
              <a:ext uri="{FF2B5EF4-FFF2-40B4-BE49-F238E27FC236}">
                <a16:creationId xmlns:a16="http://schemas.microsoft.com/office/drawing/2014/main" id="{1A9D46D0-C7BD-4B54-BCB4-D8AD70DB5D4F}"/>
              </a:ext>
            </a:extLst>
          </p:cNvPr>
          <p:cNvSpPr>
            <a:spLocks noGrp="1"/>
          </p:cNvSpPr>
          <p:nvPr>
            <p:ph type="sldNum" sz="quarter" idx="12"/>
          </p:nvPr>
        </p:nvSpPr>
        <p:spPr/>
        <p:txBody>
          <a:bodyPr/>
          <a:lstStyle/>
          <a:p>
            <a:fld id="{CF856BB3-76D9-4B5D-995C-68FA1768510B}" type="slidenum">
              <a:rPr lang="zh-CN" altLang="en-US" smtClean="0"/>
              <a:t>2</a:t>
            </a:fld>
            <a:endParaRPr lang="zh-CN" altLang="en-US"/>
          </a:p>
        </p:txBody>
      </p:sp>
      <p:sp>
        <p:nvSpPr>
          <p:cNvPr id="8" name="页脚占位符 7">
            <a:extLst>
              <a:ext uri="{FF2B5EF4-FFF2-40B4-BE49-F238E27FC236}">
                <a16:creationId xmlns:a16="http://schemas.microsoft.com/office/drawing/2014/main" id="{A43BAECB-26FE-4E05-8930-2851DC8188AE}"/>
              </a:ext>
            </a:extLst>
          </p:cNvPr>
          <p:cNvSpPr>
            <a:spLocks noGrp="1"/>
          </p:cNvSpPr>
          <p:nvPr>
            <p:ph type="ftr" sz="quarter" idx="11"/>
          </p:nvPr>
        </p:nvSpPr>
        <p:spPr/>
        <p:txBody>
          <a:bodyPr/>
          <a:lstStyle/>
          <a:p>
            <a:r>
              <a:rPr lang="zh-CN" altLang="en-US"/>
              <a:t>合肥学院 人工智能与大数据学院</a:t>
            </a:r>
            <a:endParaRPr lang="en-US" altLang="zh-CN" dirty="0"/>
          </a:p>
        </p:txBody>
      </p:sp>
    </p:spTree>
    <p:extLst>
      <p:ext uri="{BB962C8B-B14F-4D97-AF65-F5344CB8AC3E}">
        <p14:creationId xmlns:p14="http://schemas.microsoft.com/office/powerpoint/2010/main" val="21722945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CD20896-EDFD-4EB6-ADF5-61E337C89975}"/>
              </a:ext>
            </a:extLst>
          </p:cNvPr>
          <p:cNvSpPr>
            <a:spLocks noGrp="1"/>
          </p:cNvSpPr>
          <p:nvPr>
            <p:ph type="title"/>
          </p:nvPr>
        </p:nvSpPr>
        <p:spPr/>
        <p:txBody>
          <a:bodyPr/>
          <a:lstStyle/>
          <a:p>
            <a:r>
              <a:rPr lang="en-US" altLang="zh-CN" dirty="0"/>
              <a:t>2.3</a:t>
            </a:r>
            <a:r>
              <a:rPr lang="zh-CN" altLang="en-US" dirty="0"/>
              <a:t>卷积层</a:t>
            </a:r>
          </a:p>
        </p:txBody>
      </p:sp>
      <mc:AlternateContent xmlns:mc="http://schemas.openxmlformats.org/markup-compatibility/2006" xmlns:a14="http://schemas.microsoft.com/office/drawing/2010/main">
        <mc:Choice Requires="a14">
          <p:sp>
            <p:nvSpPr>
              <p:cNvPr id="3" name="内容占位符 2">
                <a:extLst>
                  <a:ext uri="{FF2B5EF4-FFF2-40B4-BE49-F238E27FC236}">
                    <a16:creationId xmlns:a16="http://schemas.microsoft.com/office/drawing/2014/main" id="{74B9246F-0FE8-4D5E-97B1-BE5C4A2EDE76}"/>
                  </a:ext>
                </a:extLst>
              </p:cNvPr>
              <p:cNvSpPr>
                <a:spLocks noGrp="1"/>
              </p:cNvSpPr>
              <p:nvPr>
                <p:ph idx="1"/>
              </p:nvPr>
            </p:nvSpPr>
            <p:spPr/>
            <p:txBody>
              <a:bodyPr>
                <a:noAutofit/>
              </a:bodyPr>
              <a:lstStyle/>
              <a:p>
                <a:pPr>
                  <a:lnSpc>
                    <a:spcPct val="150000"/>
                  </a:lnSpc>
                </a:pPr>
                <a:r>
                  <a:rPr lang="zh-CN" altLang="en-US" dirty="0"/>
                  <a:t>原始图像经过卷积操作后，输出的图像维数会减少，若想和原图像维数保持一致，就要用到填充操作，即</a:t>
                </a:r>
                <a:r>
                  <a:rPr lang="en-US" altLang="zh-CN" dirty="0">
                    <a:latin typeface="Times New Roman" panose="02020603050405020304" pitchFamily="18" charset="0"/>
                    <a:cs typeface="Times New Roman" panose="02020603050405020304" pitchFamily="18" charset="0"/>
                  </a:rPr>
                  <a:t>Padding</a:t>
                </a:r>
                <a:r>
                  <a:rPr lang="zh-CN" altLang="en-US" dirty="0">
                    <a:latin typeface="Times New Roman" panose="02020603050405020304" pitchFamily="18" charset="0"/>
                    <a:cs typeface="Times New Roman" panose="02020603050405020304" pitchFamily="18" charset="0"/>
                  </a:rPr>
                  <a:t>。</a:t>
                </a:r>
                <a:endParaRPr lang="en-US" altLang="zh-CN" dirty="0">
                  <a:latin typeface="Times New Roman" panose="02020603050405020304" pitchFamily="18" charset="0"/>
                  <a:cs typeface="Times New Roman" panose="02020603050405020304" pitchFamily="18" charset="0"/>
                </a:endParaRPr>
              </a:p>
              <a:p>
                <a:pPr>
                  <a:lnSpc>
                    <a:spcPct val="150000"/>
                  </a:lnSpc>
                </a:pPr>
                <a:r>
                  <a:rPr lang="en-US" altLang="zh-CN" dirty="0">
                    <a:latin typeface="Times New Roman" panose="02020603050405020304" pitchFamily="18" charset="0"/>
                    <a:cs typeface="Times New Roman" panose="02020603050405020304" pitchFamily="18" charset="0"/>
                  </a:rPr>
                  <a:t>Padding</a:t>
                </a:r>
                <a:r>
                  <a:rPr lang="zh-CN" altLang="en-US" dirty="0">
                    <a:latin typeface="Times New Roman" panose="02020603050405020304" pitchFamily="18" charset="0"/>
                    <a:cs typeface="Times New Roman" panose="02020603050405020304" pitchFamily="18" charset="0"/>
                  </a:rPr>
                  <a:t>使得图像的边缘信息充分发挥作用，因为边缘的</a:t>
                </a:r>
                <a:r>
                  <a:rPr lang="zh-CN" altLang="en-US" dirty="0"/>
                  <a:t>像素值能够出现在卷积核中心。</a:t>
                </a:r>
                <a:endParaRPr lang="en-US" altLang="zh-CN" dirty="0"/>
              </a:p>
              <a:p>
                <a:pPr>
                  <a:lnSpc>
                    <a:spcPct val="150000"/>
                  </a:lnSpc>
                </a:pPr>
                <a:r>
                  <a:rPr lang="en-US" altLang="zh-CN" dirty="0">
                    <a:latin typeface="Times New Roman" panose="02020603050405020304" pitchFamily="18" charset="0"/>
                    <a:cs typeface="Times New Roman" panose="02020603050405020304" pitchFamily="18" charset="0"/>
                  </a:rPr>
                  <a:t>Padding</a:t>
                </a:r>
                <a:r>
                  <a:rPr lang="zh-CN" altLang="en-US" dirty="0">
                    <a:latin typeface="Times New Roman" panose="02020603050405020304" pitchFamily="18" charset="0"/>
                    <a:cs typeface="Times New Roman" panose="02020603050405020304" pitchFamily="18" charset="0"/>
                  </a:rPr>
                  <a:t>在步长为</a:t>
                </a:r>
                <a:r>
                  <a:rPr lang="en-US" altLang="zh-CN" dirty="0">
                    <a:latin typeface="Times New Roman" panose="02020603050405020304" pitchFamily="18" charset="0"/>
                    <a:cs typeface="Times New Roman" panose="02020603050405020304" pitchFamily="18" charset="0"/>
                  </a:rPr>
                  <a:t>1</a:t>
                </a:r>
                <a:r>
                  <a:rPr lang="zh-CN" altLang="en-US" dirty="0">
                    <a:latin typeface="Times New Roman" panose="02020603050405020304" pitchFamily="18" charset="0"/>
                    <a:cs typeface="Times New Roman" panose="02020603050405020304" pitchFamily="18" charset="0"/>
                  </a:rPr>
                  <a:t>的情况下，默认是填充一圈像素值为</a:t>
                </a:r>
                <a:r>
                  <a:rPr lang="en-US" altLang="zh-CN" dirty="0">
                    <a:latin typeface="Times New Roman" panose="02020603050405020304" pitchFamily="18" charset="0"/>
                    <a:cs typeface="Times New Roman" panose="02020603050405020304" pitchFamily="18" charset="0"/>
                  </a:rPr>
                  <a:t>0</a:t>
                </a:r>
                <a:r>
                  <a:rPr lang="zh-CN" altLang="en-US" dirty="0">
                    <a:latin typeface="Times New Roman" panose="02020603050405020304" pitchFamily="18" charset="0"/>
                    <a:cs typeface="Times New Roman" panose="02020603050405020304" pitchFamily="18" charset="0"/>
                  </a:rPr>
                  <a:t>，即原始图像的四周填充数字</a:t>
                </a:r>
                <a:r>
                  <a:rPr lang="en-US" altLang="zh-CN" dirty="0">
                    <a:latin typeface="Times New Roman" panose="02020603050405020304" pitchFamily="18" charset="0"/>
                    <a:cs typeface="Times New Roman" panose="02020603050405020304" pitchFamily="18" charset="0"/>
                  </a:rPr>
                  <a:t>0</a:t>
                </a:r>
                <a:r>
                  <a:rPr lang="zh-CN" altLang="en-US" dirty="0">
                    <a:latin typeface="Times New Roman" panose="02020603050405020304" pitchFamily="18" charset="0"/>
                    <a:cs typeface="Times New Roman" panose="02020603050405020304" pitchFamily="18" charset="0"/>
                  </a:rPr>
                  <a:t>。</a:t>
                </a:r>
                <a:r>
                  <a:rPr lang="en-US" altLang="zh-CN" dirty="0">
                    <a:latin typeface="Times New Roman" panose="02020603050405020304" pitchFamily="18" charset="0"/>
                    <a:cs typeface="Times New Roman" panose="02020603050405020304" pitchFamily="18" charset="0"/>
                  </a:rPr>
                  <a:t>Padding</a:t>
                </a:r>
                <a:r>
                  <a:rPr lang="zh-CN" altLang="en-US" dirty="0">
                    <a:latin typeface="Times New Roman" panose="02020603050405020304" pitchFamily="18" charset="0"/>
                    <a:cs typeface="Times New Roman" panose="02020603050405020304" pitchFamily="18" charset="0"/>
                  </a:rPr>
                  <a:t>的幅值的计算公式为</a:t>
                </a:r>
                <a14:m>
                  <m:oMath xmlns:m="http://schemas.openxmlformats.org/officeDocument/2006/math">
                    <m:r>
                      <a:rPr lang="en-US" altLang="zh-CN" i="1" dirty="0" smtClean="0">
                        <a:latin typeface="Cambria Math" panose="02040503050406030204" pitchFamily="18" charset="0"/>
                        <a:cs typeface="Times New Roman" panose="02020603050405020304" pitchFamily="18" charset="0"/>
                      </a:rPr>
                      <m:t>𝑃𝑎𝑑𝑑𝑖𝑛𝑔</m:t>
                    </m:r>
                    <m:r>
                      <a:rPr lang="en-US" altLang="zh-CN" b="0" i="1" dirty="0" smtClean="0">
                        <a:latin typeface="Cambria Math" panose="02040503050406030204" pitchFamily="18" charset="0"/>
                        <a:cs typeface="Times New Roman" panose="02020603050405020304" pitchFamily="18" charset="0"/>
                      </a:rPr>
                      <m:t>=</m:t>
                    </m:r>
                    <m:d>
                      <m:dPr>
                        <m:ctrlPr>
                          <a:rPr lang="en-US" altLang="zh-CN" b="0" i="1" dirty="0" smtClean="0">
                            <a:latin typeface="Cambria Math" panose="02040503050406030204" pitchFamily="18" charset="0"/>
                            <a:cs typeface="Times New Roman" panose="02020603050405020304" pitchFamily="18" charset="0"/>
                          </a:rPr>
                        </m:ctrlPr>
                      </m:dPr>
                      <m:e>
                        <m:r>
                          <a:rPr lang="en-US" altLang="zh-CN" b="0" i="1" dirty="0" smtClean="0">
                            <a:latin typeface="Cambria Math" panose="02040503050406030204" pitchFamily="18" charset="0"/>
                            <a:cs typeface="Times New Roman" panose="02020603050405020304" pitchFamily="18" charset="0"/>
                          </a:rPr>
                          <m:t>𝐾𝑒𝑟𝑛𝑒𝑙</m:t>
                        </m:r>
                        <m:r>
                          <a:rPr lang="en-US" altLang="zh-CN" b="0" i="1" dirty="0" smtClean="0">
                            <a:latin typeface="Cambria Math" panose="02040503050406030204" pitchFamily="18" charset="0"/>
                            <a:cs typeface="Times New Roman" panose="02020603050405020304" pitchFamily="18" charset="0"/>
                          </a:rPr>
                          <m:t>_</m:t>
                        </m:r>
                        <m:r>
                          <a:rPr lang="en-US" altLang="zh-CN" b="0" i="1" dirty="0" smtClean="0">
                            <a:latin typeface="Cambria Math" panose="02040503050406030204" pitchFamily="18" charset="0"/>
                            <a:cs typeface="Times New Roman" panose="02020603050405020304" pitchFamily="18" charset="0"/>
                          </a:rPr>
                          <m:t>𝑠𝑖𝑧𝑒</m:t>
                        </m:r>
                        <m:r>
                          <a:rPr lang="en-US" altLang="zh-CN" b="0" i="1" dirty="0" smtClean="0">
                            <a:latin typeface="Cambria Math" panose="02040503050406030204" pitchFamily="18" charset="0"/>
                            <a:cs typeface="Times New Roman" panose="02020603050405020304" pitchFamily="18" charset="0"/>
                          </a:rPr>
                          <m:t>−</m:t>
                        </m:r>
                        <m:r>
                          <a:rPr lang="en-US" altLang="zh-CN" b="0" i="1" dirty="0" smtClean="0">
                            <a:latin typeface="Cambria Math" panose="02040503050406030204" pitchFamily="18" charset="0"/>
                            <a:cs typeface="Times New Roman" panose="02020603050405020304" pitchFamily="18" charset="0"/>
                          </a:rPr>
                          <m:t>1</m:t>
                        </m:r>
                      </m:e>
                    </m:d>
                    <m:r>
                      <a:rPr lang="en-US" altLang="zh-CN" b="0" i="1" dirty="0" smtClean="0">
                        <a:latin typeface="Cambria Math" panose="02040503050406030204" pitchFamily="18" charset="0"/>
                        <a:cs typeface="Times New Roman" panose="02020603050405020304" pitchFamily="18" charset="0"/>
                      </a:rPr>
                      <m:t>/</m:t>
                    </m:r>
                    <m:r>
                      <a:rPr lang="en-US" altLang="zh-CN" b="0" i="1" dirty="0" smtClean="0">
                        <a:latin typeface="Cambria Math" panose="02040503050406030204" pitchFamily="18" charset="0"/>
                        <a:cs typeface="Times New Roman" panose="02020603050405020304" pitchFamily="18" charset="0"/>
                      </a:rPr>
                      <m:t>2</m:t>
                    </m:r>
                  </m:oMath>
                </a14:m>
                <a:r>
                  <a:rPr lang="zh-CN" altLang="en-US" dirty="0">
                    <a:latin typeface="Times New Roman" panose="02020603050405020304" pitchFamily="18" charset="0"/>
                    <a:cs typeface="Times New Roman" panose="02020603050405020304" pitchFamily="18" charset="0"/>
                  </a:rPr>
                  <a:t>。</a:t>
                </a:r>
                <a:endParaRPr lang="en-US" altLang="zh-CN" dirty="0">
                  <a:latin typeface="Times New Roman" panose="02020603050405020304" pitchFamily="18" charset="0"/>
                  <a:cs typeface="Times New Roman" panose="02020603050405020304" pitchFamily="18" charset="0"/>
                </a:endParaRPr>
              </a:p>
              <a:p>
                <a:pPr>
                  <a:lnSpc>
                    <a:spcPct val="150000"/>
                  </a:lnSpc>
                </a:pPr>
                <a:r>
                  <a:rPr lang="zh-CN" altLang="en-US" dirty="0"/>
                  <a:t>激活函数：用于</a:t>
                </a:r>
                <a:r>
                  <a:rPr lang="zh-CN" altLang="en-US" b="1" dirty="0">
                    <a:solidFill>
                      <a:srgbClr val="0070C0"/>
                    </a:solidFill>
                  </a:rPr>
                  <a:t>解决线性不可分</a:t>
                </a:r>
                <a:r>
                  <a:rPr lang="zh-CN" altLang="en-US" dirty="0"/>
                  <a:t>的问题，</a:t>
                </a:r>
                <a:r>
                  <a:rPr lang="zh-CN" altLang="en-US" b="1" dirty="0">
                    <a:solidFill>
                      <a:srgbClr val="0070C0"/>
                    </a:solidFill>
                  </a:rPr>
                  <a:t>通常在卷积操作后使用</a:t>
                </a:r>
                <a:r>
                  <a:rPr lang="zh-CN" altLang="en-US" dirty="0"/>
                  <a:t>。常用的激活函数有：</a:t>
                </a:r>
                <a:r>
                  <a:rPr lang="en-US" altLang="zh-CN" dirty="0">
                    <a:latin typeface="Times New Roman" panose="02020603050405020304" pitchFamily="18" charset="0"/>
                    <a:cs typeface="Times New Roman" panose="02020603050405020304" pitchFamily="18" charset="0"/>
                  </a:rPr>
                  <a:t>Sigmoid</a:t>
                </a:r>
                <a:r>
                  <a:rPr lang="zh-CN" altLang="en-US" dirty="0"/>
                  <a:t>、</a:t>
                </a:r>
                <a:r>
                  <a:rPr lang="en-US" altLang="zh-CN" dirty="0">
                    <a:latin typeface="Times New Roman" panose="02020603050405020304" pitchFamily="18" charset="0"/>
                    <a:cs typeface="Times New Roman" panose="02020603050405020304" pitchFamily="18" charset="0"/>
                  </a:rPr>
                  <a:t>tanh</a:t>
                </a:r>
                <a:r>
                  <a:rPr lang="zh-CN" altLang="en-US" dirty="0">
                    <a:latin typeface="Times New Roman" panose="02020603050405020304" pitchFamily="18" charset="0"/>
                    <a:cs typeface="Times New Roman" panose="02020603050405020304" pitchFamily="18" charset="0"/>
                  </a:rPr>
                  <a:t>（双曲正切函数）</a:t>
                </a:r>
                <a:r>
                  <a:rPr lang="zh-CN" altLang="en-US" dirty="0"/>
                  <a:t>和</a:t>
                </a:r>
                <a:r>
                  <a:rPr lang="en-US" altLang="zh-CN" dirty="0">
                    <a:latin typeface="Times New Roman" panose="02020603050405020304" pitchFamily="18" charset="0"/>
                    <a:cs typeface="Times New Roman" panose="02020603050405020304" pitchFamily="18" charset="0"/>
                  </a:rPr>
                  <a:t>ReLU</a:t>
                </a:r>
                <a:r>
                  <a:rPr lang="zh-CN" altLang="en-US" dirty="0">
                    <a:latin typeface="Times New Roman" panose="02020603050405020304" pitchFamily="18" charset="0"/>
                    <a:cs typeface="Times New Roman" panose="02020603050405020304" pitchFamily="18" charset="0"/>
                  </a:rPr>
                  <a:t>（线性整流函数）。</a:t>
                </a:r>
                <a:endParaRPr lang="en-US" altLang="zh-CN" dirty="0">
                  <a:latin typeface="Times New Roman" panose="02020603050405020304" pitchFamily="18" charset="0"/>
                  <a:cs typeface="Times New Roman" panose="02020603050405020304" pitchFamily="18" charset="0"/>
                </a:endParaRPr>
              </a:p>
            </p:txBody>
          </p:sp>
        </mc:Choice>
        <mc:Fallback xmlns="">
          <p:sp>
            <p:nvSpPr>
              <p:cNvPr id="3" name="内容占位符 2">
                <a:extLst>
                  <a:ext uri="{FF2B5EF4-FFF2-40B4-BE49-F238E27FC236}">
                    <a16:creationId xmlns:a16="http://schemas.microsoft.com/office/drawing/2014/main" id="{74B9246F-0FE8-4D5E-97B1-BE5C4A2EDE76}"/>
                  </a:ext>
                </a:extLst>
              </p:cNvPr>
              <p:cNvSpPr>
                <a:spLocks noGrp="1" noRot="1" noChangeAspect="1" noMove="1" noResize="1" noEditPoints="1" noAdjustHandles="1" noChangeArrowheads="1" noChangeShapeType="1" noTextEdit="1"/>
              </p:cNvSpPr>
              <p:nvPr>
                <p:ph idx="1"/>
              </p:nvPr>
            </p:nvSpPr>
            <p:spPr>
              <a:blipFill>
                <a:blip r:embed="rId2"/>
                <a:stretch>
                  <a:fillRect l="-481" r="-267"/>
                </a:stretch>
              </a:blipFill>
            </p:spPr>
            <p:txBody>
              <a:bodyPr/>
              <a:lstStyle/>
              <a:p>
                <a:r>
                  <a:rPr lang="zh-CN" altLang="en-US">
                    <a:noFill/>
                  </a:rPr>
                  <a:t> </a:t>
                </a:r>
              </a:p>
            </p:txBody>
          </p:sp>
        </mc:Fallback>
      </mc:AlternateContent>
      <p:sp>
        <p:nvSpPr>
          <p:cNvPr id="4" name="日期占位符 3">
            <a:extLst>
              <a:ext uri="{FF2B5EF4-FFF2-40B4-BE49-F238E27FC236}">
                <a16:creationId xmlns:a16="http://schemas.microsoft.com/office/drawing/2014/main" id="{D88F6FF0-235F-4F78-85D9-AF5D8171F044}"/>
              </a:ext>
            </a:extLst>
          </p:cNvPr>
          <p:cNvSpPr>
            <a:spLocks noGrp="1"/>
          </p:cNvSpPr>
          <p:nvPr>
            <p:ph type="dt" sz="half" idx="10"/>
          </p:nvPr>
        </p:nvSpPr>
        <p:spPr/>
        <p:txBody>
          <a:bodyPr/>
          <a:lstStyle/>
          <a:p>
            <a:fld id="{315BB34A-6131-4109-8499-25816707CCF8}" type="datetime1">
              <a:rPr lang="en-US" altLang="zh-CN" smtClean="0"/>
              <a:t>4/21/2023</a:t>
            </a:fld>
            <a:endParaRPr lang="en-US" altLang="zh-CN"/>
          </a:p>
        </p:txBody>
      </p:sp>
      <p:sp>
        <p:nvSpPr>
          <p:cNvPr id="5" name="页脚占位符 4">
            <a:extLst>
              <a:ext uri="{FF2B5EF4-FFF2-40B4-BE49-F238E27FC236}">
                <a16:creationId xmlns:a16="http://schemas.microsoft.com/office/drawing/2014/main" id="{D12F282E-28F2-4E06-9B68-8BB13A141CA0}"/>
              </a:ext>
            </a:extLst>
          </p:cNvPr>
          <p:cNvSpPr>
            <a:spLocks noGrp="1"/>
          </p:cNvSpPr>
          <p:nvPr>
            <p:ph type="ftr" sz="quarter" idx="11"/>
          </p:nvPr>
        </p:nvSpPr>
        <p:spPr/>
        <p:txBody>
          <a:bodyPr/>
          <a:lstStyle/>
          <a:p>
            <a:r>
              <a:rPr lang="zh-CN" altLang="en-US"/>
              <a:t>合肥学院 人工智能与大数据学院</a:t>
            </a:r>
            <a:endParaRPr lang="en-US" altLang="zh-CN" dirty="0"/>
          </a:p>
        </p:txBody>
      </p:sp>
      <p:sp>
        <p:nvSpPr>
          <p:cNvPr id="6" name="灯片编号占位符 5">
            <a:extLst>
              <a:ext uri="{FF2B5EF4-FFF2-40B4-BE49-F238E27FC236}">
                <a16:creationId xmlns:a16="http://schemas.microsoft.com/office/drawing/2014/main" id="{06E00E4E-4D72-47F0-AB6D-0402A162CDB0}"/>
              </a:ext>
            </a:extLst>
          </p:cNvPr>
          <p:cNvSpPr>
            <a:spLocks noGrp="1"/>
          </p:cNvSpPr>
          <p:nvPr>
            <p:ph type="sldNum" sz="quarter" idx="12"/>
          </p:nvPr>
        </p:nvSpPr>
        <p:spPr/>
        <p:txBody>
          <a:bodyPr/>
          <a:lstStyle/>
          <a:p>
            <a:fld id="{CF856BB3-76D9-4B5D-995C-68FA1768510B}" type="slidenum">
              <a:rPr lang="en-US" altLang="zh-CN" smtClean="0"/>
              <a:pPr/>
              <a:t>20</a:t>
            </a:fld>
            <a:endParaRPr lang="en-US" altLang="zh-CN"/>
          </a:p>
        </p:txBody>
      </p:sp>
    </p:spTree>
    <p:extLst>
      <p:ext uri="{BB962C8B-B14F-4D97-AF65-F5344CB8AC3E}">
        <p14:creationId xmlns:p14="http://schemas.microsoft.com/office/powerpoint/2010/main" val="41436963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CD20896-EDFD-4EB6-ADF5-61E337C89975}"/>
              </a:ext>
            </a:extLst>
          </p:cNvPr>
          <p:cNvSpPr>
            <a:spLocks noGrp="1"/>
          </p:cNvSpPr>
          <p:nvPr>
            <p:ph type="title"/>
          </p:nvPr>
        </p:nvSpPr>
        <p:spPr/>
        <p:txBody>
          <a:bodyPr/>
          <a:lstStyle/>
          <a:p>
            <a:r>
              <a:rPr lang="en-US" altLang="zh-CN" dirty="0"/>
              <a:t>2.3</a:t>
            </a:r>
            <a:r>
              <a:rPr lang="zh-CN" altLang="en-US" dirty="0"/>
              <a:t>卷积层</a:t>
            </a:r>
          </a:p>
        </p:txBody>
      </p:sp>
      <mc:AlternateContent xmlns:mc="http://schemas.openxmlformats.org/markup-compatibility/2006" xmlns:a14="http://schemas.microsoft.com/office/drawing/2010/main">
        <mc:Choice Requires="a14">
          <p:sp>
            <p:nvSpPr>
              <p:cNvPr id="3" name="内容占位符 2">
                <a:extLst>
                  <a:ext uri="{FF2B5EF4-FFF2-40B4-BE49-F238E27FC236}">
                    <a16:creationId xmlns:a16="http://schemas.microsoft.com/office/drawing/2014/main" id="{74B9246F-0FE8-4D5E-97B1-BE5C4A2EDE76}"/>
                  </a:ext>
                </a:extLst>
              </p:cNvPr>
              <p:cNvSpPr>
                <a:spLocks noGrp="1"/>
              </p:cNvSpPr>
              <p:nvPr>
                <p:ph idx="1"/>
              </p:nvPr>
            </p:nvSpPr>
            <p:spPr/>
            <p:txBody>
              <a:bodyPr>
                <a:noAutofit/>
              </a:bodyPr>
              <a:lstStyle/>
              <a:p>
                <a:pPr>
                  <a:lnSpc>
                    <a:spcPct val="150000"/>
                  </a:lnSpc>
                </a:pPr>
                <a:r>
                  <a:rPr lang="en-US" altLang="zh-CN" dirty="0">
                    <a:latin typeface="Times New Roman" panose="02020603050405020304" pitchFamily="18" charset="0"/>
                    <a:cs typeface="Times New Roman" panose="02020603050405020304" pitchFamily="18" charset="0"/>
                  </a:rPr>
                  <a:t>Sigmoid</a:t>
                </a:r>
                <a:r>
                  <a:rPr lang="zh-CN" altLang="en-US" dirty="0">
                    <a:latin typeface="Times New Roman" panose="02020603050405020304" pitchFamily="18" charset="0"/>
                    <a:cs typeface="Times New Roman" panose="02020603050405020304" pitchFamily="18" charset="0"/>
                  </a:rPr>
                  <a:t>：</a:t>
                </a:r>
                <a14:m>
                  <m:oMath xmlns:m="http://schemas.openxmlformats.org/officeDocument/2006/math">
                    <m:r>
                      <a:rPr lang="en-US" altLang="zh-CN" b="0" i="1" smtClean="0">
                        <a:latin typeface="Cambria Math" panose="02040503050406030204" pitchFamily="18" charset="0"/>
                        <a:cs typeface="Times New Roman" panose="02020603050405020304" pitchFamily="18" charset="0"/>
                      </a:rPr>
                      <m:t>𝑓</m:t>
                    </m:r>
                    <m:d>
                      <m:dPr>
                        <m:ctrlPr>
                          <a:rPr lang="en-US" altLang="zh-CN" b="0" i="1" smtClean="0">
                            <a:latin typeface="Cambria Math" panose="02040503050406030204" pitchFamily="18" charset="0"/>
                            <a:cs typeface="Times New Roman" panose="02020603050405020304" pitchFamily="18" charset="0"/>
                          </a:rPr>
                        </m:ctrlPr>
                      </m:dPr>
                      <m:e>
                        <m:r>
                          <a:rPr lang="en-US" altLang="zh-CN" b="0" i="1" smtClean="0">
                            <a:latin typeface="Cambria Math" panose="02040503050406030204" pitchFamily="18" charset="0"/>
                            <a:cs typeface="Times New Roman" panose="02020603050405020304" pitchFamily="18" charset="0"/>
                          </a:rPr>
                          <m:t>𝑥</m:t>
                        </m:r>
                      </m:e>
                    </m:d>
                    <m:r>
                      <a:rPr lang="en-US" altLang="zh-CN" b="0" i="1" smtClean="0">
                        <a:latin typeface="Cambria Math" panose="02040503050406030204" pitchFamily="18" charset="0"/>
                        <a:cs typeface="Times New Roman" panose="02020603050405020304" pitchFamily="18" charset="0"/>
                      </a:rPr>
                      <m:t>=</m:t>
                    </m:r>
                    <m:f>
                      <m:fPr>
                        <m:ctrlPr>
                          <a:rPr lang="en-US" altLang="zh-CN" b="0" i="1" smtClean="0">
                            <a:latin typeface="Cambria Math" panose="02040503050406030204" pitchFamily="18" charset="0"/>
                            <a:cs typeface="Times New Roman" panose="02020603050405020304" pitchFamily="18" charset="0"/>
                          </a:rPr>
                        </m:ctrlPr>
                      </m:fPr>
                      <m:num>
                        <m:r>
                          <a:rPr lang="en-US" altLang="zh-CN" b="0" i="1" smtClean="0">
                            <a:latin typeface="Cambria Math" panose="02040503050406030204" pitchFamily="18" charset="0"/>
                            <a:cs typeface="Times New Roman" panose="02020603050405020304" pitchFamily="18" charset="0"/>
                          </a:rPr>
                          <m:t>1</m:t>
                        </m:r>
                      </m:num>
                      <m:den>
                        <m:r>
                          <a:rPr lang="en-US" altLang="zh-CN" b="0" i="1" smtClean="0">
                            <a:latin typeface="Cambria Math" panose="02040503050406030204" pitchFamily="18" charset="0"/>
                            <a:cs typeface="Times New Roman" panose="02020603050405020304" pitchFamily="18" charset="0"/>
                          </a:rPr>
                          <m:t>1+</m:t>
                        </m:r>
                        <m:sSup>
                          <m:sSupPr>
                            <m:ctrlPr>
                              <a:rPr lang="en-US" altLang="zh-CN" b="0" i="1" smtClean="0">
                                <a:latin typeface="Cambria Math" panose="02040503050406030204" pitchFamily="18" charset="0"/>
                                <a:cs typeface="Times New Roman" panose="02020603050405020304" pitchFamily="18" charset="0"/>
                              </a:rPr>
                            </m:ctrlPr>
                          </m:sSupPr>
                          <m:e>
                            <m:r>
                              <a:rPr lang="en-US" altLang="zh-CN" b="0" i="1" smtClean="0">
                                <a:latin typeface="Cambria Math" panose="02040503050406030204" pitchFamily="18" charset="0"/>
                                <a:cs typeface="Times New Roman" panose="02020603050405020304" pitchFamily="18" charset="0"/>
                              </a:rPr>
                              <m:t>𝑒</m:t>
                            </m:r>
                          </m:e>
                          <m:sup>
                            <m:r>
                              <a:rPr lang="en-US" altLang="zh-CN" b="0" i="1" smtClean="0">
                                <a:latin typeface="Cambria Math" panose="02040503050406030204" pitchFamily="18" charset="0"/>
                                <a:cs typeface="Times New Roman" panose="02020603050405020304" pitchFamily="18" charset="0"/>
                              </a:rPr>
                              <m:t>−</m:t>
                            </m:r>
                            <m:r>
                              <a:rPr lang="en-US" altLang="zh-CN" b="0" i="1" smtClean="0">
                                <a:latin typeface="Cambria Math" panose="02040503050406030204" pitchFamily="18" charset="0"/>
                                <a:cs typeface="Times New Roman" panose="02020603050405020304" pitchFamily="18" charset="0"/>
                              </a:rPr>
                              <m:t>𝑥</m:t>
                            </m:r>
                          </m:sup>
                        </m:sSup>
                      </m:den>
                    </m:f>
                  </m:oMath>
                </a14:m>
                <a:r>
                  <a:rPr lang="zh-CN" altLang="en-US" dirty="0">
                    <a:latin typeface="Times New Roman" panose="02020603050405020304" pitchFamily="18" charset="0"/>
                    <a:cs typeface="Times New Roman" panose="02020603050405020304" pitchFamily="18" charset="0"/>
                  </a:rPr>
                  <a:t>，目前很少使用，图像如图</a:t>
                </a:r>
                <a:r>
                  <a:rPr lang="en-US" altLang="zh-CN" dirty="0">
                    <a:latin typeface="Times New Roman" panose="02020603050405020304" pitchFamily="18" charset="0"/>
                    <a:cs typeface="Times New Roman" panose="02020603050405020304" pitchFamily="18" charset="0"/>
                  </a:rPr>
                  <a:t>13.</a:t>
                </a:r>
              </a:p>
              <a:p>
                <a:pPr>
                  <a:lnSpc>
                    <a:spcPct val="150000"/>
                  </a:lnSpc>
                </a:pPr>
                <a:r>
                  <a:rPr lang="zh-CN" altLang="en-US" dirty="0"/>
                  <a:t>饱和时梯度值非常小，由于</a:t>
                </a:r>
                <a:r>
                  <a:rPr lang="en-US" altLang="zh-CN" dirty="0">
                    <a:latin typeface="Times New Roman" panose="02020603050405020304" pitchFamily="18" charset="0"/>
                    <a:cs typeface="Times New Roman" panose="02020603050405020304" pitchFamily="18" charset="0"/>
                  </a:rPr>
                  <a:t>BP</a:t>
                </a:r>
                <a:r>
                  <a:rPr lang="zh-CN" altLang="en-US" dirty="0"/>
                  <a:t>算法反向传播的时候后层的梯度是以乘性方式传递到前层，因此当层数比较多的时候，传到前层的梯度就会非常小，</a:t>
                </a:r>
                <a:r>
                  <a:rPr lang="zh-CN" altLang="en-US" b="1" dirty="0">
                    <a:solidFill>
                      <a:srgbClr val="0070C0"/>
                    </a:solidFill>
                  </a:rPr>
                  <a:t>网络权值得不到有效的更新，即梯度弥散</a:t>
                </a:r>
                <a:r>
                  <a:rPr lang="zh-CN" altLang="en-US" dirty="0"/>
                  <a:t>。如果该层的权值初始化使得</a:t>
                </a:r>
                <a:r>
                  <a:rPr lang="en-US" altLang="zh-CN" dirty="0">
                    <a:latin typeface="Times New Roman" panose="02020603050405020304" pitchFamily="18" charset="0"/>
                    <a:cs typeface="Times New Roman" panose="02020603050405020304" pitchFamily="18" charset="0"/>
                  </a:rPr>
                  <a:t>f(x)</a:t>
                </a:r>
                <a:r>
                  <a:rPr lang="zh-CN" altLang="en-US" dirty="0"/>
                  <a:t>处于</a:t>
                </a:r>
                <a:r>
                  <a:rPr lang="zh-CN" altLang="en-US" b="1" dirty="0">
                    <a:solidFill>
                      <a:srgbClr val="0070C0"/>
                    </a:solidFill>
                  </a:rPr>
                  <a:t>饱和状态</a:t>
                </a:r>
                <a:r>
                  <a:rPr lang="zh-CN" altLang="en-US" dirty="0"/>
                  <a:t>时，网络基本上权值无法更新。</a:t>
                </a:r>
                <a:endParaRPr lang="en-US" altLang="zh-CN" dirty="0">
                  <a:latin typeface="Times New Roman" panose="02020603050405020304" pitchFamily="18" charset="0"/>
                  <a:cs typeface="Times New Roman" panose="02020603050405020304" pitchFamily="18" charset="0"/>
                </a:endParaRPr>
              </a:p>
              <a:p>
                <a:pPr marL="0" indent="0">
                  <a:lnSpc>
                    <a:spcPct val="150000"/>
                  </a:lnSpc>
                  <a:buNone/>
                </a:pPr>
                <a:endParaRPr lang="en-US" altLang="zh-CN" dirty="0">
                  <a:latin typeface="Times New Roman" panose="02020603050405020304" pitchFamily="18" charset="0"/>
                  <a:cs typeface="Times New Roman" panose="02020603050405020304" pitchFamily="18" charset="0"/>
                </a:endParaRPr>
              </a:p>
              <a:p>
                <a:pPr marL="0" indent="0">
                  <a:lnSpc>
                    <a:spcPct val="150000"/>
                  </a:lnSpc>
                  <a:buNone/>
                </a:pPr>
                <a:endParaRPr lang="en-US" altLang="zh-CN" dirty="0">
                  <a:latin typeface="Times New Roman" panose="02020603050405020304" pitchFamily="18" charset="0"/>
                  <a:cs typeface="Times New Roman" panose="02020603050405020304" pitchFamily="18" charset="0"/>
                </a:endParaRPr>
              </a:p>
              <a:p>
                <a:pPr marL="0" indent="0">
                  <a:lnSpc>
                    <a:spcPct val="150000"/>
                  </a:lnSpc>
                  <a:buNone/>
                </a:pPr>
                <a:endParaRPr lang="en-US" altLang="zh-CN" dirty="0">
                  <a:latin typeface="Times New Roman" panose="02020603050405020304" pitchFamily="18" charset="0"/>
                  <a:cs typeface="Times New Roman" panose="02020603050405020304" pitchFamily="18" charset="0"/>
                </a:endParaRPr>
              </a:p>
              <a:p>
                <a:pPr marL="0" indent="0">
                  <a:lnSpc>
                    <a:spcPct val="150000"/>
                  </a:lnSpc>
                  <a:buNone/>
                </a:pPr>
                <a:endParaRPr lang="en-US" altLang="zh-CN" dirty="0">
                  <a:latin typeface="Times New Roman" panose="02020603050405020304" pitchFamily="18" charset="0"/>
                  <a:cs typeface="Times New Roman" panose="02020603050405020304" pitchFamily="18" charset="0"/>
                </a:endParaRPr>
              </a:p>
              <a:p>
                <a:pPr marL="0" indent="0" algn="ctr">
                  <a:lnSpc>
                    <a:spcPct val="150000"/>
                  </a:lnSpc>
                  <a:buNone/>
                </a:pPr>
                <a:r>
                  <a:rPr lang="zh-CN" altLang="en-US" dirty="0">
                    <a:latin typeface="Times New Roman" panose="02020603050405020304" pitchFamily="18" charset="0"/>
                    <a:cs typeface="Times New Roman" panose="02020603050405020304" pitchFamily="18" charset="0"/>
                  </a:rPr>
                  <a:t>图</a:t>
                </a:r>
                <a:r>
                  <a:rPr lang="en-US" altLang="zh-CN" dirty="0">
                    <a:latin typeface="Times New Roman" panose="02020603050405020304" pitchFamily="18" charset="0"/>
                    <a:cs typeface="Times New Roman" panose="02020603050405020304" pitchFamily="18" charset="0"/>
                  </a:rPr>
                  <a:t>13.Sigomid</a:t>
                </a:r>
                <a:r>
                  <a:rPr lang="zh-CN" altLang="en-US" dirty="0">
                    <a:latin typeface="Times New Roman" panose="02020603050405020304" pitchFamily="18" charset="0"/>
                    <a:cs typeface="Times New Roman" panose="02020603050405020304" pitchFamily="18" charset="0"/>
                  </a:rPr>
                  <a:t>函数</a:t>
                </a:r>
                <a:endParaRPr lang="en-US" altLang="zh-CN" dirty="0">
                  <a:latin typeface="Times New Roman" panose="02020603050405020304" pitchFamily="18" charset="0"/>
                  <a:cs typeface="Times New Roman" panose="02020603050405020304" pitchFamily="18" charset="0"/>
                </a:endParaRPr>
              </a:p>
            </p:txBody>
          </p:sp>
        </mc:Choice>
        <mc:Fallback xmlns="">
          <p:sp>
            <p:nvSpPr>
              <p:cNvPr id="3" name="内容占位符 2">
                <a:extLst>
                  <a:ext uri="{FF2B5EF4-FFF2-40B4-BE49-F238E27FC236}">
                    <a16:creationId xmlns:a16="http://schemas.microsoft.com/office/drawing/2014/main" id="{74B9246F-0FE8-4D5E-97B1-BE5C4A2EDE76}"/>
                  </a:ext>
                </a:extLst>
              </p:cNvPr>
              <p:cNvSpPr>
                <a:spLocks noGrp="1" noRot="1" noChangeAspect="1" noMove="1" noResize="1" noEditPoints="1" noAdjustHandles="1" noChangeArrowheads="1" noChangeShapeType="1" noTextEdit="1"/>
              </p:cNvSpPr>
              <p:nvPr>
                <p:ph idx="1"/>
              </p:nvPr>
            </p:nvSpPr>
            <p:spPr>
              <a:blipFill>
                <a:blip r:embed="rId2"/>
                <a:stretch>
                  <a:fillRect l="-481" r="-588" b="-9323"/>
                </a:stretch>
              </a:blipFill>
            </p:spPr>
            <p:txBody>
              <a:bodyPr/>
              <a:lstStyle/>
              <a:p>
                <a:r>
                  <a:rPr lang="zh-CN" altLang="en-US">
                    <a:noFill/>
                  </a:rPr>
                  <a:t> </a:t>
                </a:r>
              </a:p>
            </p:txBody>
          </p:sp>
        </mc:Fallback>
      </mc:AlternateContent>
      <p:sp>
        <p:nvSpPr>
          <p:cNvPr id="4" name="日期占位符 3">
            <a:extLst>
              <a:ext uri="{FF2B5EF4-FFF2-40B4-BE49-F238E27FC236}">
                <a16:creationId xmlns:a16="http://schemas.microsoft.com/office/drawing/2014/main" id="{D88F6FF0-235F-4F78-85D9-AF5D8171F044}"/>
              </a:ext>
            </a:extLst>
          </p:cNvPr>
          <p:cNvSpPr>
            <a:spLocks noGrp="1"/>
          </p:cNvSpPr>
          <p:nvPr>
            <p:ph type="dt" sz="half" idx="10"/>
          </p:nvPr>
        </p:nvSpPr>
        <p:spPr/>
        <p:txBody>
          <a:bodyPr/>
          <a:lstStyle/>
          <a:p>
            <a:fld id="{315BB34A-6131-4109-8499-25816707CCF8}" type="datetime1">
              <a:rPr lang="en-US" altLang="zh-CN" smtClean="0"/>
              <a:t>4/21/2023</a:t>
            </a:fld>
            <a:endParaRPr lang="en-US" altLang="zh-CN"/>
          </a:p>
        </p:txBody>
      </p:sp>
      <p:sp>
        <p:nvSpPr>
          <p:cNvPr id="5" name="页脚占位符 4">
            <a:extLst>
              <a:ext uri="{FF2B5EF4-FFF2-40B4-BE49-F238E27FC236}">
                <a16:creationId xmlns:a16="http://schemas.microsoft.com/office/drawing/2014/main" id="{D12F282E-28F2-4E06-9B68-8BB13A141CA0}"/>
              </a:ext>
            </a:extLst>
          </p:cNvPr>
          <p:cNvSpPr>
            <a:spLocks noGrp="1"/>
          </p:cNvSpPr>
          <p:nvPr>
            <p:ph type="ftr" sz="quarter" idx="11"/>
          </p:nvPr>
        </p:nvSpPr>
        <p:spPr/>
        <p:txBody>
          <a:bodyPr/>
          <a:lstStyle/>
          <a:p>
            <a:r>
              <a:rPr lang="zh-CN" altLang="en-US"/>
              <a:t>合肥学院 人工智能与大数据学院</a:t>
            </a:r>
            <a:endParaRPr lang="en-US" altLang="zh-CN" dirty="0"/>
          </a:p>
        </p:txBody>
      </p:sp>
      <p:sp>
        <p:nvSpPr>
          <p:cNvPr id="6" name="灯片编号占位符 5">
            <a:extLst>
              <a:ext uri="{FF2B5EF4-FFF2-40B4-BE49-F238E27FC236}">
                <a16:creationId xmlns:a16="http://schemas.microsoft.com/office/drawing/2014/main" id="{06E00E4E-4D72-47F0-AB6D-0402A162CDB0}"/>
              </a:ext>
            </a:extLst>
          </p:cNvPr>
          <p:cNvSpPr>
            <a:spLocks noGrp="1"/>
          </p:cNvSpPr>
          <p:nvPr>
            <p:ph type="sldNum" sz="quarter" idx="12"/>
          </p:nvPr>
        </p:nvSpPr>
        <p:spPr/>
        <p:txBody>
          <a:bodyPr/>
          <a:lstStyle/>
          <a:p>
            <a:fld id="{CF856BB3-76D9-4B5D-995C-68FA1768510B}" type="slidenum">
              <a:rPr lang="en-US" altLang="zh-CN" smtClean="0"/>
              <a:pPr/>
              <a:t>21</a:t>
            </a:fld>
            <a:endParaRPr lang="en-US" altLang="zh-CN"/>
          </a:p>
        </p:txBody>
      </p:sp>
      <p:pic>
        <p:nvPicPr>
          <p:cNvPr id="8" name="图形 7">
            <a:extLst>
              <a:ext uri="{FF2B5EF4-FFF2-40B4-BE49-F238E27FC236}">
                <a16:creationId xmlns:a16="http://schemas.microsoft.com/office/drawing/2014/main" id="{F916844C-58EE-406C-B885-3EC42798DFE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441260" y="3581624"/>
            <a:ext cx="3309479" cy="2483686"/>
          </a:xfrm>
          <a:prstGeom prst="rect">
            <a:avLst/>
          </a:prstGeom>
        </p:spPr>
      </p:pic>
    </p:spTree>
    <p:extLst>
      <p:ext uri="{BB962C8B-B14F-4D97-AF65-F5344CB8AC3E}">
        <p14:creationId xmlns:p14="http://schemas.microsoft.com/office/powerpoint/2010/main" val="1387120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CD20896-EDFD-4EB6-ADF5-61E337C89975}"/>
              </a:ext>
            </a:extLst>
          </p:cNvPr>
          <p:cNvSpPr>
            <a:spLocks noGrp="1"/>
          </p:cNvSpPr>
          <p:nvPr>
            <p:ph type="title"/>
          </p:nvPr>
        </p:nvSpPr>
        <p:spPr/>
        <p:txBody>
          <a:bodyPr/>
          <a:lstStyle/>
          <a:p>
            <a:r>
              <a:rPr lang="en-US" altLang="zh-CN" dirty="0"/>
              <a:t>2.3</a:t>
            </a:r>
            <a:r>
              <a:rPr lang="zh-CN" altLang="en-US" dirty="0"/>
              <a:t>卷积层</a:t>
            </a:r>
          </a:p>
        </p:txBody>
      </p:sp>
      <mc:AlternateContent xmlns:mc="http://schemas.openxmlformats.org/markup-compatibility/2006" xmlns:a14="http://schemas.microsoft.com/office/drawing/2010/main">
        <mc:Choice Requires="a14">
          <p:sp>
            <p:nvSpPr>
              <p:cNvPr id="3" name="内容占位符 2">
                <a:extLst>
                  <a:ext uri="{FF2B5EF4-FFF2-40B4-BE49-F238E27FC236}">
                    <a16:creationId xmlns:a16="http://schemas.microsoft.com/office/drawing/2014/main" id="{74B9246F-0FE8-4D5E-97B1-BE5C4A2EDE76}"/>
                  </a:ext>
                </a:extLst>
              </p:cNvPr>
              <p:cNvSpPr>
                <a:spLocks noGrp="1"/>
              </p:cNvSpPr>
              <p:nvPr>
                <p:ph idx="1"/>
              </p:nvPr>
            </p:nvSpPr>
            <p:spPr/>
            <p:txBody>
              <a:bodyPr>
                <a:noAutofit/>
              </a:bodyPr>
              <a:lstStyle/>
              <a:p>
                <a:pPr marL="0" indent="0">
                  <a:lnSpc>
                    <a:spcPct val="150000"/>
                  </a:lnSpc>
                  <a:buNone/>
                </a:pPr>
                <a:r>
                  <a:rPr lang="en-US" altLang="zh-CN" dirty="0">
                    <a:latin typeface="Times New Roman" panose="02020603050405020304" pitchFamily="18" charset="0"/>
                    <a:cs typeface="Times New Roman" panose="02020603050405020304" pitchFamily="18" charset="0"/>
                  </a:rPr>
                  <a:t>Tanh</a:t>
                </a:r>
                <a:r>
                  <a:rPr lang="zh-CN" altLang="en-US" dirty="0">
                    <a:latin typeface="Times New Roman" panose="02020603050405020304" pitchFamily="18" charset="0"/>
                    <a:cs typeface="Times New Roman" panose="02020603050405020304" pitchFamily="18" charset="0"/>
                  </a:rPr>
                  <a:t>：也称双曲正切函数，</a:t>
                </a:r>
                <a:r>
                  <a:rPr lang="en-US" altLang="zh-CN" b="0" dirty="0">
                    <a:cs typeface="Times New Roman" panose="02020603050405020304" pitchFamily="18" charset="0"/>
                  </a:rPr>
                  <a:t> </a:t>
                </a:r>
                <a14:m>
                  <m:oMath xmlns:m="http://schemas.openxmlformats.org/officeDocument/2006/math">
                    <m:r>
                      <a:rPr lang="en-US" altLang="zh-CN" b="0" i="1" smtClean="0">
                        <a:latin typeface="Cambria Math" panose="02040503050406030204" pitchFamily="18" charset="0"/>
                        <a:cs typeface="Times New Roman" panose="02020603050405020304" pitchFamily="18" charset="0"/>
                      </a:rPr>
                      <m:t>𝑓</m:t>
                    </m:r>
                    <m:d>
                      <m:dPr>
                        <m:ctrlPr>
                          <a:rPr lang="en-US" altLang="zh-CN" b="0" i="1" smtClean="0">
                            <a:latin typeface="Cambria Math" panose="02040503050406030204" pitchFamily="18" charset="0"/>
                            <a:cs typeface="Times New Roman" panose="02020603050405020304" pitchFamily="18" charset="0"/>
                          </a:rPr>
                        </m:ctrlPr>
                      </m:dPr>
                      <m:e>
                        <m:r>
                          <a:rPr lang="en-US" altLang="zh-CN" b="0" i="1" smtClean="0">
                            <a:latin typeface="Cambria Math" panose="02040503050406030204" pitchFamily="18" charset="0"/>
                            <a:cs typeface="Times New Roman" panose="02020603050405020304" pitchFamily="18" charset="0"/>
                          </a:rPr>
                          <m:t>𝑥</m:t>
                        </m:r>
                      </m:e>
                    </m:d>
                    <m:r>
                      <a:rPr lang="en-US" altLang="zh-CN" b="0" i="1" smtClean="0">
                        <a:latin typeface="Cambria Math" panose="02040503050406030204" pitchFamily="18" charset="0"/>
                        <a:cs typeface="Times New Roman" panose="02020603050405020304" pitchFamily="18" charset="0"/>
                      </a:rPr>
                      <m:t>=</m:t>
                    </m:r>
                    <m:f>
                      <m:fPr>
                        <m:ctrlPr>
                          <a:rPr lang="en-US" altLang="zh-CN" b="0" i="1" smtClean="0">
                            <a:latin typeface="Cambria Math" panose="02040503050406030204" pitchFamily="18" charset="0"/>
                            <a:cs typeface="Times New Roman" panose="02020603050405020304" pitchFamily="18" charset="0"/>
                          </a:rPr>
                        </m:ctrlPr>
                      </m:fPr>
                      <m:num>
                        <m:r>
                          <a:rPr lang="en-US" altLang="zh-CN" b="0" i="1" smtClean="0">
                            <a:latin typeface="Cambria Math" panose="02040503050406030204" pitchFamily="18" charset="0"/>
                            <a:cs typeface="Times New Roman" panose="02020603050405020304" pitchFamily="18" charset="0"/>
                          </a:rPr>
                          <m:t>1−</m:t>
                        </m:r>
                        <m:sSup>
                          <m:sSupPr>
                            <m:ctrlPr>
                              <a:rPr lang="en-US" altLang="zh-CN" b="0" i="1" smtClean="0">
                                <a:latin typeface="Cambria Math" panose="02040503050406030204" pitchFamily="18" charset="0"/>
                                <a:cs typeface="Times New Roman" panose="02020603050405020304" pitchFamily="18" charset="0"/>
                              </a:rPr>
                            </m:ctrlPr>
                          </m:sSupPr>
                          <m:e>
                            <m:r>
                              <a:rPr lang="en-US" altLang="zh-CN" b="0" i="1" smtClean="0">
                                <a:latin typeface="Cambria Math" panose="02040503050406030204" pitchFamily="18" charset="0"/>
                                <a:cs typeface="Times New Roman" panose="02020603050405020304" pitchFamily="18" charset="0"/>
                              </a:rPr>
                              <m:t>𝑒</m:t>
                            </m:r>
                          </m:e>
                          <m:sup>
                            <m:r>
                              <a:rPr lang="en-US" altLang="zh-CN" b="0" i="1" smtClean="0">
                                <a:latin typeface="Cambria Math" panose="02040503050406030204" pitchFamily="18" charset="0"/>
                                <a:cs typeface="Times New Roman" panose="02020603050405020304" pitchFamily="18" charset="0"/>
                              </a:rPr>
                              <m:t>−2</m:t>
                            </m:r>
                            <m:r>
                              <a:rPr lang="en-US" altLang="zh-CN" b="0" i="1" smtClean="0">
                                <a:latin typeface="Cambria Math" panose="02040503050406030204" pitchFamily="18" charset="0"/>
                                <a:cs typeface="Times New Roman" panose="02020603050405020304" pitchFamily="18" charset="0"/>
                              </a:rPr>
                              <m:t>𝑥</m:t>
                            </m:r>
                          </m:sup>
                        </m:sSup>
                      </m:num>
                      <m:den>
                        <m:r>
                          <a:rPr lang="en-US" altLang="zh-CN" b="0" i="1" smtClean="0">
                            <a:latin typeface="Cambria Math" panose="02040503050406030204" pitchFamily="18" charset="0"/>
                            <a:cs typeface="Times New Roman" panose="02020603050405020304" pitchFamily="18" charset="0"/>
                          </a:rPr>
                          <m:t>1+</m:t>
                        </m:r>
                        <m:sSup>
                          <m:sSupPr>
                            <m:ctrlPr>
                              <a:rPr lang="en-US" altLang="zh-CN" b="0" i="1" smtClean="0">
                                <a:latin typeface="Cambria Math" panose="02040503050406030204" pitchFamily="18" charset="0"/>
                                <a:cs typeface="Times New Roman" panose="02020603050405020304" pitchFamily="18" charset="0"/>
                              </a:rPr>
                            </m:ctrlPr>
                          </m:sSupPr>
                          <m:e>
                            <m:r>
                              <a:rPr lang="en-US" altLang="zh-CN" b="0" i="1" smtClean="0">
                                <a:latin typeface="Cambria Math" panose="02040503050406030204" pitchFamily="18" charset="0"/>
                                <a:cs typeface="Times New Roman" panose="02020603050405020304" pitchFamily="18" charset="0"/>
                              </a:rPr>
                              <m:t>𝑒</m:t>
                            </m:r>
                          </m:e>
                          <m:sup>
                            <m:r>
                              <a:rPr lang="en-US" altLang="zh-CN" b="0" i="1" smtClean="0">
                                <a:latin typeface="Cambria Math" panose="02040503050406030204" pitchFamily="18" charset="0"/>
                                <a:cs typeface="Times New Roman" panose="02020603050405020304" pitchFamily="18" charset="0"/>
                              </a:rPr>
                              <m:t>−2</m:t>
                            </m:r>
                            <m:r>
                              <a:rPr lang="en-US" altLang="zh-CN" b="0" i="1" smtClean="0">
                                <a:latin typeface="Cambria Math" panose="02040503050406030204" pitchFamily="18" charset="0"/>
                                <a:cs typeface="Times New Roman" panose="02020603050405020304" pitchFamily="18" charset="0"/>
                              </a:rPr>
                              <m:t>𝑥</m:t>
                            </m:r>
                          </m:sup>
                        </m:sSup>
                      </m:den>
                    </m:f>
                  </m:oMath>
                </a14:m>
                <a:r>
                  <a:rPr lang="zh-CN" altLang="en-US" dirty="0">
                    <a:latin typeface="Times New Roman" panose="02020603050405020304" pitchFamily="18" charset="0"/>
                    <a:cs typeface="Times New Roman" panose="02020603050405020304" pitchFamily="18" charset="0"/>
                  </a:rPr>
                  <a:t>，该激活函数是为了解决</a:t>
                </a:r>
                <a:r>
                  <a:rPr lang="en-US" altLang="zh-CN" dirty="0">
                    <a:latin typeface="Times New Roman" panose="02020603050405020304" pitchFamily="18" charset="0"/>
                    <a:cs typeface="Times New Roman" panose="02020603050405020304" pitchFamily="18" charset="0"/>
                  </a:rPr>
                  <a:t>Sigmoid</a:t>
                </a:r>
                <a:r>
                  <a:rPr lang="zh-CN" altLang="en-US" dirty="0">
                    <a:latin typeface="Times New Roman" panose="02020603050405020304" pitchFamily="18" charset="0"/>
                    <a:cs typeface="Times New Roman" panose="02020603050405020304" pitchFamily="18" charset="0"/>
                  </a:rPr>
                  <a:t>函数关于原点不对称的问题，但与</a:t>
                </a:r>
                <a:r>
                  <a:rPr lang="en-US" altLang="zh-CN" dirty="0">
                    <a:latin typeface="Times New Roman" panose="02020603050405020304" pitchFamily="18" charset="0"/>
                    <a:cs typeface="Times New Roman" panose="02020603050405020304" pitchFamily="18" charset="0"/>
                  </a:rPr>
                  <a:t>Sigmoid</a:t>
                </a:r>
                <a:r>
                  <a:rPr lang="zh-CN" altLang="en-US" dirty="0">
                    <a:latin typeface="Times New Roman" panose="02020603050405020304" pitchFamily="18" charset="0"/>
                    <a:cs typeface="Times New Roman" panose="02020603050405020304" pitchFamily="18" charset="0"/>
                  </a:rPr>
                  <a:t>函数存在相同的梯度弥散的问题，图像如图</a:t>
                </a:r>
                <a:r>
                  <a:rPr lang="en-US" altLang="zh-CN" dirty="0">
                    <a:latin typeface="Times New Roman" panose="02020603050405020304" pitchFamily="18" charset="0"/>
                    <a:cs typeface="Times New Roman" panose="02020603050405020304" pitchFamily="18" charset="0"/>
                  </a:rPr>
                  <a:t>14.</a:t>
                </a:r>
              </a:p>
              <a:p>
                <a:pPr marL="0" indent="0">
                  <a:lnSpc>
                    <a:spcPct val="150000"/>
                  </a:lnSpc>
                  <a:buNone/>
                </a:pPr>
                <a:endParaRPr lang="en-US" altLang="zh-CN" dirty="0">
                  <a:latin typeface="Times New Roman" panose="02020603050405020304" pitchFamily="18" charset="0"/>
                  <a:cs typeface="Times New Roman" panose="02020603050405020304" pitchFamily="18" charset="0"/>
                </a:endParaRPr>
              </a:p>
              <a:p>
                <a:pPr marL="0" indent="0">
                  <a:lnSpc>
                    <a:spcPct val="150000"/>
                  </a:lnSpc>
                  <a:buNone/>
                </a:pPr>
                <a:endParaRPr lang="en-US" altLang="zh-CN" dirty="0">
                  <a:latin typeface="Times New Roman" panose="02020603050405020304" pitchFamily="18" charset="0"/>
                  <a:cs typeface="Times New Roman" panose="02020603050405020304" pitchFamily="18" charset="0"/>
                </a:endParaRPr>
              </a:p>
              <a:p>
                <a:pPr marL="0" indent="0">
                  <a:lnSpc>
                    <a:spcPct val="150000"/>
                  </a:lnSpc>
                  <a:buNone/>
                </a:pPr>
                <a:endParaRPr lang="en-US" altLang="zh-CN" dirty="0">
                  <a:latin typeface="Times New Roman" panose="02020603050405020304" pitchFamily="18" charset="0"/>
                  <a:cs typeface="Times New Roman" panose="02020603050405020304" pitchFamily="18" charset="0"/>
                </a:endParaRPr>
              </a:p>
              <a:p>
                <a:pPr marL="0" indent="0">
                  <a:lnSpc>
                    <a:spcPct val="150000"/>
                  </a:lnSpc>
                  <a:buNone/>
                </a:pPr>
                <a:endParaRPr lang="en-US" altLang="zh-CN" dirty="0">
                  <a:latin typeface="Times New Roman" panose="02020603050405020304" pitchFamily="18" charset="0"/>
                  <a:cs typeface="Times New Roman" panose="02020603050405020304" pitchFamily="18" charset="0"/>
                </a:endParaRPr>
              </a:p>
              <a:p>
                <a:pPr marL="0" indent="0">
                  <a:lnSpc>
                    <a:spcPct val="150000"/>
                  </a:lnSpc>
                  <a:buNone/>
                </a:pPr>
                <a:endParaRPr lang="en-US" altLang="zh-CN" dirty="0">
                  <a:latin typeface="Times New Roman" panose="02020603050405020304" pitchFamily="18" charset="0"/>
                  <a:cs typeface="Times New Roman" panose="02020603050405020304" pitchFamily="18" charset="0"/>
                </a:endParaRPr>
              </a:p>
              <a:p>
                <a:pPr marL="0" indent="0" algn="ctr">
                  <a:lnSpc>
                    <a:spcPct val="150000"/>
                  </a:lnSpc>
                  <a:buNone/>
                </a:pPr>
                <a:r>
                  <a:rPr lang="zh-CN" altLang="en-US" dirty="0">
                    <a:latin typeface="Times New Roman" panose="02020603050405020304" pitchFamily="18" charset="0"/>
                    <a:cs typeface="Times New Roman" panose="02020603050405020304" pitchFamily="18" charset="0"/>
                  </a:rPr>
                  <a:t>图</a:t>
                </a:r>
                <a:r>
                  <a:rPr lang="en-US" altLang="zh-CN" dirty="0">
                    <a:latin typeface="Times New Roman" panose="02020603050405020304" pitchFamily="18" charset="0"/>
                    <a:cs typeface="Times New Roman" panose="02020603050405020304" pitchFamily="18" charset="0"/>
                  </a:rPr>
                  <a:t>14.Tanh</a:t>
                </a:r>
                <a:r>
                  <a:rPr lang="zh-CN" altLang="en-US" dirty="0">
                    <a:latin typeface="Times New Roman" panose="02020603050405020304" pitchFamily="18" charset="0"/>
                    <a:cs typeface="Times New Roman" panose="02020603050405020304" pitchFamily="18" charset="0"/>
                  </a:rPr>
                  <a:t>激活函数</a:t>
                </a:r>
                <a:endParaRPr lang="en-US" altLang="zh-CN" dirty="0">
                  <a:latin typeface="Times New Roman" panose="02020603050405020304" pitchFamily="18" charset="0"/>
                  <a:cs typeface="Times New Roman" panose="02020603050405020304" pitchFamily="18" charset="0"/>
                </a:endParaRPr>
              </a:p>
              <a:p>
                <a:pPr marL="0" indent="0">
                  <a:lnSpc>
                    <a:spcPct val="150000"/>
                  </a:lnSpc>
                  <a:buNone/>
                </a:pPr>
                <a:endParaRPr lang="en-US" altLang="zh-CN" dirty="0">
                  <a:latin typeface="Times New Roman" panose="02020603050405020304" pitchFamily="18" charset="0"/>
                  <a:cs typeface="Times New Roman" panose="02020603050405020304" pitchFamily="18" charset="0"/>
                </a:endParaRPr>
              </a:p>
              <a:p>
                <a:pPr marL="0" indent="0">
                  <a:lnSpc>
                    <a:spcPct val="150000"/>
                  </a:lnSpc>
                  <a:buNone/>
                </a:pPr>
                <a:endParaRPr lang="en-US" altLang="zh-CN" dirty="0">
                  <a:latin typeface="Times New Roman" panose="02020603050405020304" pitchFamily="18" charset="0"/>
                  <a:cs typeface="Times New Roman" panose="02020603050405020304" pitchFamily="18" charset="0"/>
                </a:endParaRPr>
              </a:p>
            </p:txBody>
          </p:sp>
        </mc:Choice>
        <mc:Fallback xmlns="">
          <p:sp>
            <p:nvSpPr>
              <p:cNvPr id="3" name="内容占位符 2">
                <a:extLst>
                  <a:ext uri="{FF2B5EF4-FFF2-40B4-BE49-F238E27FC236}">
                    <a16:creationId xmlns:a16="http://schemas.microsoft.com/office/drawing/2014/main" id="{74B9246F-0FE8-4D5E-97B1-BE5C4A2EDE76}"/>
                  </a:ext>
                </a:extLst>
              </p:cNvPr>
              <p:cNvSpPr>
                <a:spLocks noGrp="1" noRot="1" noChangeAspect="1" noMove="1" noResize="1" noEditPoints="1" noAdjustHandles="1" noChangeArrowheads="1" noChangeShapeType="1" noTextEdit="1"/>
              </p:cNvSpPr>
              <p:nvPr>
                <p:ph idx="1"/>
              </p:nvPr>
            </p:nvSpPr>
            <p:spPr>
              <a:blipFill>
                <a:blip r:embed="rId2"/>
                <a:stretch>
                  <a:fillRect l="-534" b="-1022"/>
                </a:stretch>
              </a:blipFill>
            </p:spPr>
            <p:txBody>
              <a:bodyPr/>
              <a:lstStyle/>
              <a:p>
                <a:r>
                  <a:rPr lang="zh-CN" altLang="en-US">
                    <a:noFill/>
                  </a:rPr>
                  <a:t> </a:t>
                </a:r>
              </a:p>
            </p:txBody>
          </p:sp>
        </mc:Fallback>
      </mc:AlternateContent>
      <p:sp>
        <p:nvSpPr>
          <p:cNvPr id="4" name="日期占位符 3">
            <a:extLst>
              <a:ext uri="{FF2B5EF4-FFF2-40B4-BE49-F238E27FC236}">
                <a16:creationId xmlns:a16="http://schemas.microsoft.com/office/drawing/2014/main" id="{D88F6FF0-235F-4F78-85D9-AF5D8171F044}"/>
              </a:ext>
            </a:extLst>
          </p:cNvPr>
          <p:cNvSpPr>
            <a:spLocks noGrp="1"/>
          </p:cNvSpPr>
          <p:nvPr>
            <p:ph type="dt" sz="half" idx="10"/>
          </p:nvPr>
        </p:nvSpPr>
        <p:spPr/>
        <p:txBody>
          <a:bodyPr/>
          <a:lstStyle/>
          <a:p>
            <a:fld id="{315BB34A-6131-4109-8499-25816707CCF8}" type="datetime1">
              <a:rPr lang="en-US" altLang="zh-CN" smtClean="0"/>
              <a:t>4/21/2023</a:t>
            </a:fld>
            <a:endParaRPr lang="en-US" altLang="zh-CN"/>
          </a:p>
        </p:txBody>
      </p:sp>
      <p:sp>
        <p:nvSpPr>
          <p:cNvPr id="5" name="页脚占位符 4">
            <a:extLst>
              <a:ext uri="{FF2B5EF4-FFF2-40B4-BE49-F238E27FC236}">
                <a16:creationId xmlns:a16="http://schemas.microsoft.com/office/drawing/2014/main" id="{D12F282E-28F2-4E06-9B68-8BB13A141CA0}"/>
              </a:ext>
            </a:extLst>
          </p:cNvPr>
          <p:cNvSpPr>
            <a:spLocks noGrp="1"/>
          </p:cNvSpPr>
          <p:nvPr>
            <p:ph type="ftr" sz="quarter" idx="11"/>
          </p:nvPr>
        </p:nvSpPr>
        <p:spPr/>
        <p:txBody>
          <a:bodyPr/>
          <a:lstStyle/>
          <a:p>
            <a:r>
              <a:rPr lang="zh-CN" altLang="en-US"/>
              <a:t>合肥学院 人工智能与大数据学院</a:t>
            </a:r>
            <a:endParaRPr lang="en-US" altLang="zh-CN" dirty="0"/>
          </a:p>
        </p:txBody>
      </p:sp>
      <p:sp>
        <p:nvSpPr>
          <p:cNvPr id="6" name="灯片编号占位符 5">
            <a:extLst>
              <a:ext uri="{FF2B5EF4-FFF2-40B4-BE49-F238E27FC236}">
                <a16:creationId xmlns:a16="http://schemas.microsoft.com/office/drawing/2014/main" id="{06E00E4E-4D72-47F0-AB6D-0402A162CDB0}"/>
              </a:ext>
            </a:extLst>
          </p:cNvPr>
          <p:cNvSpPr>
            <a:spLocks noGrp="1"/>
          </p:cNvSpPr>
          <p:nvPr>
            <p:ph type="sldNum" sz="quarter" idx="12"/>
          </p:nvPr>
        </p:nvSpPr>
        <p:spPr/>
        <p:txBody>
          <a:bodyPr/>
          <a:lstStyle/>
          <a:p>
            <a:fld id="{CF856BB3-76D9-4B5D-995C-68FA1768510B}" type="slidenum">
              <a:rPr lang="en-US" altLang="zh-CN" smtClean="0"/>
              <a:pPr/>
              <a:t>22</a:t>
            </a:fld>
            <a:endParaRPr lang="en-US" altLang="zh-CN"/>
          </a:p>
        </p:txBody>
      </p:sp>
      <p:pic>
        <p:nvPicPr>
          <p:cNvPr id="9" name="图形 8">
            <a:extLst>
              <a:ext uri="{FF2B5EF4-FFF2-40B4-BE49-F238E27FC236}">
                <a16:creationId xmlns:a16="http://schemas.microsoft.com/office/drawing/2014/main" id="{CFDBD759-7A2C-4C90-AE94-D3130488A05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967700" y="2595330"/>
            <a:ext cx="4256600" cy="3117287"/>
          </a:xfrm>
          <a:prstGeom prst="rect">
            <a:avLst/>
          </a:prstGeom>
        </p:spPr>
      </p:pic>
    </p:spTree>
    <p:extLst>
      <p:ext uri="{BB962C8B-B14F-4D97-AF65-F5344CB8AC3E}">
        <p14:creationId xmlns:p14="http://schemas.microsoft.com/office/powerpoint/2010/main" val="40888041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CD20896-EDFD-4EB6-ADF5-61E337C89975}"/>
              </a:ext>
            </a:extLst>
          </p:cNvPr>
          <p:cNvSpPr>
            <a:spLocks noGrp="1"/>
          </p:cNvSpPr>
          <p:nvPr>
            <p:ph type="title"/>
          </p:nvPr>
        </p:nvSpPr>
        <p:spPr/>
        <p:txBody>
          <a:bodyPr/>
          <a:lstStyle/>
          <a:p>
            <a:r>
              <a:rPr lang="en-US" altLang="zh-CN" dirty="0"/>
              <a:t>2.3</a:t>
            </a:r>
            <a:r>
              <a:rPr lang="zh-CN" altLang="en-US" dirty="0"/>
              <a:t>卷积层</a:t>
            </a:r>
          </a:p>
        </p:txBody>
      </p:sp>
      <mc:AlternateContent xmlns:mc="http://schemas.openxmlformats.org/markup-compatibility/2006" xmlns:a14="http://schemas.microsoft.com/office/drawing/2010/main">
        <mc:Choice Requires="a14">
          <p:sp>
            <p:nvSpPr>
              <p:cNvPr id="3" name="内容占位符 2">
                <a:extLst>
                  <a:ext uri="{FF2B5EF4-FFF2-40B4-BE49-F238E27FC236}">
                    <a16:creationId xmlns:a16="http://schemas.microsoft.com/office/drawing/2014/main" id="{74B9246F-0FE8-4D5E-97B1-BE5C4A2EDE76}"/>
                  </a:ext>
                </a:extLst>
              </p:cNvPr>
              <p:cNvSpPr>
                <a:spLocks noGrp="1"/>
              </p:cNvSpPr>
              <p:nvPr>
                <p:ph idx="1"/>
              </p:nvPr>
            </p:nvSpPr>
            <p:spPr>
              <a:xfrm>
                <a:off x="416379" y="1404257"/>
                <a:ext cx="11405507" cy="5088616"/>
              </a:xfrm>
            </p:spPr>
            <p:txBody>
              <a:bodyPr>
                <a:noAutofit/>
              </a:bodyPr>
              <a:lstStyle/>
              <a:p>
                <a:pPr>
                  <a:lnSpc>
                    <a:spcPct val="150000"/>
                  </a:lnSpc>
                </a:pPr>
                <a:r>
                  <a:rPr lang="en-US" altLang="zh-CN" dirty="0" err="1">
                    <a:latin typeface="Times New Roman" panose="02020603050405020304" pitchFamily="18" charset="0"/>
                    <a:cs typeface="Times New Roman" panose="02020603050405020304" pitchFamily="18" charset="0"/>
                  </a:rPr>
                  <a:t>ReLU</a:t>
                </a:r>
                <a:r>
                  <a:rPr lang="zh-CN" altLang="en-US" dirty="0">
                    <a:latin typeface="Times New Roman" panose="02020603050405020304" pitchFamily="18" charset="0"/>
                    <a:cs typeface="Times New Roman" panose="02020603050405020304" pitchFamily="18" charset="0"/>
                  </a:rPr>
                  <a:t>：也称线性整流函数，</a:t>
                </a:r>
                <a:r>
                  <a:rPr lang="en-US" altLang="zh-CN" b="0" dirty="0">
                    <a:cs typeface="Times New Roman" panose="02020603050405020304" pitchFamily="18" charset="0"/>
                  </a:rPr>
                  <a:t> </a:t>
                </a:r>
                <a14:m>
                  <m:oMath xmlns:m="http://schemas.openxmlformats.org/officeDocument/2006/math">
                    <m:r>
                      <a:rPr lang="en-US" altLang="zh-CN" b="0" i="1" smtClean="0">
                        <a:latin typeface="Cambria Math" panose="02040503050406030204" pitchFamily="18" charset="0"/>
                        <a:cs typeface="Times New Roman" panose="02020603050405020304" pitchFamily="18" charset="0"/>
                      </a:rPr>
                      <m:t>𝑓</m:t>
                    </m:r>
                    <m:d>
                      <m:dPr>
                        <m:ctrlPr>
                          <a:rPr lang="en-US" altLang="zh-CN" b="0" i="1" smtClean="0">
                            <a:latin typeface="Cambria Math" panose="02040503050406030204" pitchFamily="18" charset="0"/>
                            <a:cs typeface="Times New Roman" panose="02020603050405020304" pitchFamily="18" charset="0"/>
                          </a:rPr>
                        </m:ctrlPr>
                      </m:dPr>
                      <m:e>
                        <m:r>
                          <a:rPr lang="en-US" altLang="zh-CN" b="0" i="1" smtClean="0">
                            <a:latin typeface="Cambria Math" panose="02040503050406030204" pitchFamily="18" charset="0"/>
                            <a:cs typeface="Times New Roman" panose="02020603050405020304" pitchFamily="18" charset="0"/>
                          </a:rPr>
                          <m:t>𝑥</m:t>
                        </m:r>
                      </m:e>
                    </m:d>
                    <m:r>
                      <a:rPr lang="en-US" altLang="zh-CN" b="0" i="1" smtClean="0">
                        <a:latin typeface="Cambria Math" panose="02040503050406030204" pitchFamily="18" charset="0"/>
                        <a:ea typeface="Cambria Math" panose="02040503050406030204" pitchFamily="18" charset="0"/>
                        <a:cs typeface="Times New Roman" panose="02020603050405020304" pitchFamily="18" charset="0"/>
                      </a:rPr>
                      <m:t>=</m:t>
                    </m:r>
                    <m:r>
                      <a:rPr lang="en-US" altLang="zh-CN" b="0" i="1" smtClean="0">
                        <a:latin typeface="Cambria Math" panose="02040503050406030204" pitchFamily="18" charset="0"/>
                        <a:ea typeface="Cambria Math" panose="02040503050406030204" pitchFamily="18" charset="0"/>
                        <a:cs typeface="Times New Roman" panose="02020603050405020304" pitchFamily="18" charset="0"/>
                      </a:rPr>
                      <m:t>𝑚𝑎𝑥</m:t>
                    </m:r>
                    <m:d>
                      <m:dPr>
                        <m:ctrlPr>
                          <a:rPr lang="en-US" altLang="zh-CN" b="0" i="1" smtClean="0">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b="0" i="1" smtClean="0">
                            <a:latin typeface="Cambria Math" panose="02040503050406030204" pitchFamily="18" charset="0"/>
                            <a:ea typeface="Cambria Math" panose="02040503050406030204" pitchFamily="18" charset="0"/>
                            <a:cs typeface="Times New Roman" panose="02020603050405020304" pitchFamily="18" charset="0"/>
                          </a:rPr>
                          <m:t>0,</m:t>
                        </m:r>
                        <m:r>
                          <a:rPr lang="en-US" altLang="zh-CN" b="0" i="1" smtClean="0">
                            <a:latin typeface="Cambria Math" panose="02040503050406030204" pitchFamily="18" charset="0"/>
                            <a:ea typeface="Cambria Math" panose="02040503050406030204" pitchFamily="18" charset="0"/>
                            <a:cs typeface="Times New Roman" panose="02020603050405020304" pitchFamily="18" charset="0"/>
                          </a:rPr>
                          <m:t>𝑥</m:t>
                        </m:r>
                      </m:e>
                    </m:d>
                  </m:oMath>
                </a14:m>
                <a:r>
                  <a:rPr lang="zh-CN" altLang="en-US" dirty="0"/>
                  <a:t> ，目前主流的激活函数，图像如图</a:t>
                </a:r>
                <a:r>
                  <a:rPr lang="en-US" altLang="zh-CN" dirty="0"/>
                  <a:t>15.</a:t>
                </a:r>
              </a:p>
              <a:p>
                <a:pPr>
                  <a:lnSpc>
                    <a:spcPct val="150000"/>
                  </a:lnSpc>
                </a:pPr>
                <a:r>
                  <a:rPr lang="en-US" altLang="zh-CN" dirty="0">
                    <a:latin typeface="Times New Roman" panose="02020603050405020304" pitchFamily="18" charset="0"/>
                    <a:cs typeface="Times New Roman" panose="02020603050405020304" pitchFamily="18" charset="0"/>
                  </a:rPr>
                  <a:t>x&gt;0 </a:t>
                </a:r>
                <a:r>
                  <a:rPr lang="zh-CN" altLang="en-US" dirty="0"/>
                  <a:t>时，梯度恒为</a:t>
                </a:r>
                <a:r>
                  <a:rPr lang="en-US" altLang="zh-CN" dirty="0"/>
                  <a:t>1</a:t>
                </a:r>
                <a:r>
                  <a:rPr lang="zh-CN" altLang="en-US" dirty="0"/>
                  <a:t>，无梯度耗散问题，收敛快，运算量很小。</a:t>
                </a:r>
                <a:endParaRPr lang="en-US" altLang="zh-CN" dirty="0"/>
              </a:p>
              <a:p>
                <a:pPr>
                  <a:lnSpc>
                    <a:spcPct val="150000"/>
                  </a:lnSpc>
                </a:pPr>
                <a:r>
                  <a:rPr lang="en-US" altLang="zh-CN" dirty="0">
                    <a:latin typeface="Times New Roman" panose="02020603050405020304" pitchFamily="18" charset="0"/>
                    <a:cs typeface="Times New Roman" panose="02020603050405020304" pitchFamily="18" charset="0"/>
                  </a:rPr>
                  <a:t>x&lt;0</a:t>
                </a:r>
                <a:r>
                  <a:rPr lang="en-US" altLang="zh-CN" dirty="0"/>
                  <a:t> </a:t>
                </a:r>
                <a:r>
                  <a:rPr lang="zh-CN" altLang="en-US" dirty="0"/>
                  <a:t>时，该层的输出为</a:t>
                </a:r>
                <a:r>
                  <a:rPr lang="en-US" altLang="zh-CN" dirty="0"/>
                  <a:t>0</a:t>
                </a:r>
                <a:r>
                  <a:rPr lang="zh-CN" altLang="en-US" dirty="0"/>
                  <a:t>，训练完成后为</a:t>
                </a:r>
                <a:r>
                  <a:rPr lang="en-US" altLang="zh-CN" dirty="0"/>
                  <a:t>0</a:t>
                </a:r>
                <a:r>
                  <a:rPr lang="zh-CN" altLang="en-US" dirty="0"/>
                  <a:t>的神经元越多，</a:t>
                </a:r>
                <a:r>
                  <a:rPr lang="zh-CN" altLang="en-US" b="1" dirty="0">
                    <a:solidFill>
                      <a:srgbClr val="0070C0"/>
                    </a:solidFill>
                  </a:rPr>
                  <a:t>稀疏性越大</a:t>
                </a:r>
                <a:r>
                  <a:rPr lang="zh-CN" altLang="en-US" dirty="0"/>
                  <a:t>，提取出来的特征就约具有代表性，泛化能力越强。当输入为负数时，即无法激活，可能会导致梯度消失的现象。</a:t>
                </a:r>
                <a:endParaRPr lang="en-US" altLang="zh-CN" dirty="0">
                  <a:latin typeface="Times New Roman" panose="02020603050405020304" pitchFamily="18" charset="0"/>
                  <a:cs typeface="Times New Roman" panose="02020603050405020304" pitchFamily="18" charset="0"/>
                </a:endParaRPr>
              </a:p>
              <a:p>
                <a:pPr marL="0" indent="0">
                  <a:lnSpc>
                    <a:spcPct val="150000"/>
                  </a:lnSpc>
                  <a:buNone/>
                </a:pPr>
                <a:endParaRPr lang="en-US" altLang="zh-CN" dirty="0">
                  <a:latin typeface="Times New Roman" panose="02020603050405020304" pitchFamily="18" charset="0"/>
                  <a:cs typeface="Times New Roman" panose="02020603050405020304" pitchFamily="18" charset="0"/>
                </a:endParaRPr>
              </a:p>
              <a:p>
                <a:pPr marL="0" indent="0" algn="ctr">
                  <a:lnSpc>
                    <a:spcPct val="150000"/>
                  </a:lnSpc>
                  <a:buNone/>
                </a:pPr>
                <a:endParaRPr lang="en-US" altLang="zh-CN" dirty="0">
                  <a:latin typeface="Times New Roman" panose="02020603050405020304" pitchFamily="18" charset="0"/>
                  <a:cs typeface="Times New Roman" panose="02020603050405020304" pitchFamily="18" charset="0"/>
                </a:endParaRPr>
              </a:p>
              <a:p>
                <a:pPr marL="0" indent="0" algn="ctr">
                  <a:lnSpc>
                    <a:spcPct val="150000"/>
                  </a:lnSpc>
                  <a:buNone/>
                </a:pPr>
                <a:endParaRPr lang="en-US" altLang="zh-CN" dirty="0">
                  <a:latin typeface="Times New Roman" panose="02020603050405020304" pitchFamily="18" charset="0"/>
                  <a:cs typeface="Times New Roman" panose="02020603050405020304" pitchFamily="18" charset="0"/>
                </a:endParaRPr>
              </a:p>
              <a:p>
                <a:pPr marL="0" indent="0" algn="ctr">
                  <a:lnSpc>
                    <a:spcPct val="150000"/>
                  </a:lnSpc>
                  <a:buNone/>
                </a:pPr>
                <a:endParaRPr lang="en-US" altLang="zh-CN" dirty="0">
                  <a:latin typeface="Times New Roman" panose="02020603050405020304" pitchFamily="18" charset="0"/>
                  <a:cs typeface="Times New Roman" panose="02020603050405020304" pitchFamily="18" charset="0"/>
                </a:endParaRPr>
              </a:p>
              <a:p>
                <a:pPr marL="0" indent="0" algn="ctr">
                  <a:lnSpc>
                    <a:spcPct val="150000"/>
                  </a:lnSpc>
                  <a:buNone/>
                </a:pPr>
                <a:r>
                  <a:rPr lang="zh-CN" altLang="en-US" dirty="0">
                    <a:latin typeface="Times New Roman" panose="02020603050405020304" pitchFamily="18" charset="0"/>
                    <a:cs typeface="Times New Roman" panose="02020603050405020304" pitchFamily="18" charset="0"/>
                  </a:rPr>
                  <a:t>图</a:t>
                </a:r>
                <a:r>
                  <a:rPr lang="en-US" altLang="zh-CN" dirty="0">
                    <a:latin typeface="Times New Roman" panose="02020603050405020304" pitchFamily="18" charset="0"/>
                    <a:cs typeface="Times New Roman" panose="02020603050405020304" pitchFamily="18" charset="0"/>
                  </a:rPr>
                  <a:t>15.ReLU</a:t>
                </a:r>
                <a:r>
                  <a:rPr lang="zh-CN" altLang="en-US" dirty="0">
                    <a:latin typeface="Times New Roman" panose="02020603050405020304" pitchFamily="18" charset="0"/>
                    <a:cs typeface="Times New Roman" panose="02020603050405020304" pitchFamily="18" charset="0"/>
                  </a:rPr>
                  <a:t>激活函数</a:t>
                </a:r>
                <a:endParaRPr lang="en-US" altLang="zh-CN" dirty="0">
                  <a:latin typeface="Times New Roman" panose="02020603050405020304" pitchFamily="18" charset="0"/>
                  <a:cs typeface="Times New Roman" panose="02020603050405020304" pitchFamily="18" charset="0"/>
                </a:endParaRPr>
              </a:p>
            </p:txBody>
          </p:sp>
        </mc:Choice>
        <mc:Fallback xmlns="">
          <p:sp>
            <p:nvSpPr>
              <p:cNvPr id="3" name="内容占位符 2">
                <a:extLst>
                  <a:ext uri="{FF2B5EF4-FFF2-40B4-BE49-F238E27FC236}">
                    <a16:creationId xmlns:a16="http://schemas.microsoft.com/office/drawing/2014/main" id="{74B9246F-0FE8-4D5E-97B1-BE5C4A2EDE76}"/>
                  </a:ext>
                </a:extLst>
              </p:cNvPr>
              <p:cNvSpPr>
                <a:spLocks noGrp="1" noRot="1" noChangeAspect="1" noMove="1" noResize="1" noEditPoints="1" noAdjustHandles="1" noChangeArrowheads="1" noChangeShapeType="1" noTextEdit="1"/>
              </p:cNvSpPr>
              <p:nvPr>
                <p:ph idx="1"/>
              </p:nvPr>
            </p:nvSpPr>
            <p:spPr>
              <a:xfrm>
                <a:off x="416379" y="1404257"/>
                <a:ext cx="11405507" cy="5088616"/>
              </a:xfrm>
              <a:blipFill>
                <a:blip r:embed="rId2"/>
                <a:stretch>
                  <a:fillRect l="-481" r="-374" b="-1198"/>
                </a:stretch>
              </a:blipFill>
            </p:spPr>
            <p:txBody>
              <a:bodyPr/>
              <a:lstStyle/>
              <a:p>
                <a:r>
                  <a:rPr lang="zh-CN" altLang="en-US">
                    <a:noFill/>
                  </a:rPr>
                  <a:t> </a:t>
                </a:r>
              </a:p>
            </p:txBody>
          </p:sp>
        </mc:Fallback>
      </mc:AlternateContent>
      <p:sp>
        <p:nvSpPr>
          <p:cNvPr id="4" name="日期占位符 3">
            <a:extLst>
              <a:ext uri="{FF2B5EF4-FFF2-40B4-BE49-F238E27FC236}">
                <a16:creationId xmlns:a16="http://schemas.microsoft.com/office/drawing/2014/main" id="{D88F6FF0-235F-4F78-85D9-AF5D8171F044}"/>
              </a:ext>
            </a:extLst>
          </p:cNvPr>
          <p:cNvSpPr>
            <a:spLocks noGrp="1"/>
          </p:cNvSpPr>
          <p:nvPr>
            <p:ph type="dt" sz="half" idx="10"/>
          </p:nvPr>
        </p:nvSpPr>
        <p:spPr/>
        <p:txBody>
          <a:bodyPr/>
          <a:lstStyle/>
          <a:p>
            <a:fld id="{315BB34A-6131-4109-8499-25816707CCF8}" type="datetime1">
              <a:rPr lang="en-US" altLang="zh-CN" smtClean="0"/>
              <a:t>4/21/2023</a:t>
            </a:fld>
            <a:endParaRPr lang="en-US" altLang="zh-CN"/>
          </a:p>
        </p:txBody>
      </p:sp>
      <p:sp>
        <p:nvSpPr>
          <p:cNvPr id="5" name="页脚占位符 4">
            <a:extLst>
              <a:ext uri="{FF2B5EF4-FFF2-40B4-BE49-F238E27FC236}">
                <a16:creationId xmlns:a16="http://schemas.microsoft.com/office/drawing/2014/main" id="{D12F282E-28F2-4E06-9B68-8BB13A141CA0}"/>
              </a:ext>
            </a:extLst>
          </p:cNvPr>
          <p:cNvSpPr>
            <a:spLocks noGrp="1"/>
          </p:cNvSpPr>
          <p:nvPr>
            <p:ph type="ftr" sz="quarter" idx="11"/>
          </p:nvPr>
        </p:nvSpPr>
        <p:spPr/>
        <p:txBody>
          <a:bodyPr/>
          <a:lstStyle/>
          <a:p>
            <a:r>
              <a:rPr lang="zh-CN" altLang="en-US"/>
              <a:t>合肥学院 人工智能与大数据学院</a:t>
            </a:r>
            <a:endParaRPr lang="en-US" altLang="zh-CN" dirty="0"/>
          </a:p>
        </p:txBody>
      </p:sp>
      <p:sp>
        <p:nvSpPr>
          <p:cNvPr id="6" name="灯片编号占位符 5">
            <a:extLst>
              <a:ext uri="{FF2B5EF4-FFF2-40B4-BE49-F238E27FC236}">
                <a16:creationId xmlns:a16="http://schemas.microsoft.com/office/drawing/2014/main" id="{06E00E4E-4D72-47F0-AB6D-0402A162CDB0}"/>
              </a:ext>
            </a:extLst>
          </p:cNvPr>
          <p:cNvSpPr>
            <a:spLocks noGrp="1"/>
          </p:cNvSpPr>
          <p:nvPr>
            <p:ph type="sldNum" sz="quarter" idx="12"/>
          </p:nvPr>
        </p:nvSpPr>
        <p:spPr/>
        <p:txBody>
          <a:bodyPr/>
          <a:lstStyle/>
          <a:p>
            <a:fld id="{CF856BB3-76D9-4B5D-995C-68FA1768510B}" type="slidenum">
              <a:rPr lang="en-US" altLang="zh-CN" smtClean="0"/>
              <a:pPr/>
              <a:t>23</a:t>
            </a:fld>
            <a:endParaRPr lang="en-US" altLang="zh-CN"/>
          </a:p>
        </p:txBody>
      </p:sp>
      <p:pic>
        <p:nvPicPr>
          <p:cNvPr id="9" name="图形 8">
            <a:extLst>
              <a:ext uri="{FF2B5EF4-FFF2-40B4-BE49-F238E27FC236}">
                <a16:creationId xmlns:a16="http://schemas.microsoft.com/office/drawing/2014/main" id="{C70B5977-82E8-4EE0-8E34-BB022D200A2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436109" y="3548543"/>
            <a:ext cx="3319781" cy="2525085"/>
          </a:xfrm>
          <a:prstGeom prst="rect">
            <a:avLst/>
          </a:prstGeom>
        </p:spPr>
      </p:pic>
    </p:spTree>
    <p:extLst>
      <p:ext uri="{BB962C8B-B14F-4D97-AF65-F5344CB8AC3E}">
        <p14:creationId xmlns:p14="http://schemas.microsoft.com/office/powerpoint/2010/main" val="23771746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CD20896-EDFD-4EB6-ADF5-61E337C89975}"/>
              </a:ext>
            </a:extLst>
          </p:cNvPr>
          <p:cNvSpPr>
            <a:spLocks noGrp="1"/>
          </p:cNvSpPr>
          <p:nvPr>
            <p:ph type="title"/>
          </p:nvPr>
        </p:nvSpPr>
        <p:spPr/>
        <p:txBody>
          <a:bodyPr/>
          <a:lstStyle/>
          <a:p>
            <a:r>
              <a:rPr lang="en-US" altLang="zh-CN" dirty="0"/>
              <a:t>2.4</a:t>
            </a:r>
            <a:r>
              <a:rPr lang="zh-CN" altLang="en-US" dirty="0"/>
              <a:t>池化层</a:t>
            </a:r>
          </a:p>
        </p:txBody>
      </p:sp>
      <p:sp>
        <p:nvSpPr>
          <p:cNvPr id="3" name="内容占位符 2">
            <a:extLst>
              <a:ext uri="{FF2B5EF4-FFF2-40B4-BE49-F238E27FC236}">
                <a16:creationId xmlns:a16="http://schemas.microsoft.com/office/drawing/2014/main" id="{74B9246F-0FE8-4D5E-97B1-BE5C4A2EDE76}"/>
              </a:ext>
            </a:extLst>
          </p:cNvPr>
          <p:cNvSpPr>
            <a:spLocks noGrp="1"/>
          </p:cNvSpPr>
          <p:nvPr>
            <p:ph idx="1"/>
          </p:nvPr>
        </p:nvSpPr>
        <p:spPr/>
        <p:txBody>
          <a:bodyPr/>
          <a:lstStyle/>
          <a:p>
            <a:pPr>
              <a:lnSpc>
                <a:spcPct val="150000"/>
              </a:lnSpc>
            </a:pPr>
            <a:r>
              <a:rPr lang="zh-CN" altLang="en-US" dirty="0"/>
              <a:t>池化层用于</a:t>
            </a:r>
            <a:r>
              <a:rPr lang="zh-CN" altLang="en-US" b="1" dirty="0">
                <a:solidFill>
                  <a:srgbClr val="0070C0"/>
                </a:solidFill>
              </a:rPr>
              <a:t>特征降维，减少过拟合。</a:t>
            </a:r>
            <a:endParaRPr lang="en-US" altLang="zh-CN" b="1" dirty="0">
              <a:solidFill>
                <a:srgbClr val="0070C0"/>
              </a:solidFill>
            </a:endParaRPr>
          </a:p>
          <a:p>
            <a:pPr>
              <a:lnSpc>
                <a:spcPct val="150000"/>
              </a:lnSpc>
            </a:pPr>
            <a:r>
              <a:rPr lang="zh-CN" altLang="en-US" dirty="0"/>
              <a:t>池化操作</a:t>
            </a:r>
            <a:r>
              <a:rPr lang="zh-CN" altLang="en-US" b="1" dirty="0">
                <a:solidFill>
                  <a:srgbClr val="0070C0"/>
                </a:solidFill>
              </a:rPr>
              <a:t>也称下采样</a:t>
            </a:r>
            <a:r>
              <a:rPr lang="zh-CN" altLang="en-US" dirty="0"/>
              <a:t>，能够图像规模减小，但同时</a:t>
            </a:r>
            <a:r>
              <a:rPr lang="zh-CN" altLang="en-US" b="1" dirty="0">
                <a:solidFill>
                  <a:srgbClr val="0070C0"/>
                </a:solidFill>
              </a:rPr>
              <a:t>保持特征不变性，</a:t>
            </a:r>
            <a:r>
              <a:rPr lang="zh-CN" altLang="en-US" dirty="0"/>
              <a:t>即池化操作在保留了图像的重要信息的同时去掉了一些无关紧要的信息。常用的池化操作包括最大池化和平均池化。</a:t>
            </a:r>
            <a:endParaRPr lang="en-US" altLang="zh-CN" dirty="0"/>
          </a:p>
          <a:p>
            <a:pPr>
              <a:lnSpc>
                <a:spcPct val="150000"/>
              </a:lnSpc>
            </a:pPr>
            <a:r>
              <a:rPr lang="zh-CN" altLang="en-US" dirty="0"/>
              <a:t>最大池化（</a:t>
            </a:r>
            <a:r>
              <a:rPr lang="en-US" altLang="zh-CN" dirty="0">
                <a:latin typeface="Times New Roman" panose="02020603050405020304" pitchFamily="18" charset="0"/>
                <a:cs typeface="Times New Roman" panose="02020603050405020304" pitchFamily="18" charset="0"/>
              </a:rPr>
              <a:t>Max Pooling</a:t>
            </a:r>
            <a:r>
              <a:rPr lang="zh-CN" altLang="en-US" dirty="0"/>
              <a:t>）：利用池化核（</a:t>
            </a:r>
            <a:r>
              <a:rPr lang="en-US" altLang="zh-CN" dirty="0">
                <a:latin typeface="Times New Roman" panose="02020603050405020304" pitchFamily="18" charset="0"/>
                <a:cs typeface="Times New Roman" panose="02020603050405020304" pitchFamily="18" charset="0"/>
              </a:rPr>
              <a:t>height*width</a:t>
            </a:r>
            <a:r>
              <a:rPr lang="zh-CN" altLang="en-US" dirty="0">
                <a:latin typeface="Times New Roman" panose="02020603050405020304" pitchFamily="18" charset="0"/>
                <a:cs typeface="Times New Roman" panose="02020603050405020304" pitchFamily="18" charset="0"/>
              </a:rPr>
              <a:t>的矩形框</a:t>
            </a:r>
            <a:r>
              <a:rPr lang="zh-CN" altLang="en-US" dirty="0"/>
              <a:t>）在图像上滑动，每次选择池化核窗口中的特征图的最大元素，</a:t>
            </a:r>
            <a:r>
              <a:rPr lang="zh-CN" altLang="en-US" b="1" dirty="0">
                <a:solidFill>
                  <a:srgbClr val="0070C0"/>
                </a:solidFill>
              </a:rPr>
              <a:t>倾向于保留突出纹理特征</a:t>
            </a:r>
            <a:r>
              <a:rPr lang="zh-CN" altLang="en-US" dirty="0"/>
              <a:t>，具体过程如图</a:t>
            </a:r>
            <a:r>
              <a:rPr lang="en-US" altLang="zh-CN" dirty="0"/>
              <a:t>16.</a:t>
            </a:r>
          </a:p>
          <a:p>
            <a:pPr>
              <a:lnSpc>
                <a:spcPct val="150000"/>
              </a:lnSpc>
            </a:pPr>
            <a:r>
              <a:rPr lang="zh-CN" altLang="en-US" dirty="0"/>
              <a:t>平均池化（</a:t>
            </a:r>
            <a:r>
              <a:rPr lang="en-US" altLang="zh-CN" dirty="0">
                <a:latin typeface="Times New Roman" panose="02020603050405020304" pitchFamily="18" charset="0"/>
                <a:cs typeface="Times New Roman" panose="02020603050405020304" pitchFamily="18" charset="0"/>
              </a:rPr>
              <a:t>Average Pooling</a:t>
            </a:r>
            <a:r>
              <a:rPr lang="zh-CN" altLang="en-US" dirty="0"/>
              <a:t>）：利用池化核（</a:t>
            </a:r>
            <a:r>
              <a:rPr lang="en-US" altLang="zh-CN" dirty="0">
                <a:latin typeface="Times New Roman" panose="02020603050405020304" pitchFamily="18" charset="0"/>
                <a:cs typeface="Times New Roman" panose="02020603050405020304" pitchFamily="18" charset="0"/>
              </a:rPr>
              <a:t>height*width</a:t>
            </a:r>
            <a:r>
              <a:rPr lang="zh-CN" altLang="en-US" dirty="0">
                <a:latin typeface="Times New Roman" panose="02020603050405020304" pitchFamily="18" charset="0"/>
                <a:cs typeface="Times New Roman" panose="02020603050405020304" pitchFamily="18" charset="0"/>
              </a:rPr>
              <a:t>的矩形框</a:t>
            </a:r>
            <a:r>
              <a:rPr lang="zh-CN" altLang="en-US" dirty="0"/>
              <a:t>）在图像上滑动，每次选择池化核窗口中所有元素的均值，</a:t>
            </a:r>
            <a:r>
              <a:rPr lang="zh-CN" altLang="en-US" b="1" dirty="0">
                <a:solidFill>
                  <a:srgbClr val="0070C0"/>
                </a:solidFill>
              </a:rPr>
              <a:t>倾向于保留突出背景特征</a:t>
            </a:r>
            <a:r>
              <a:rPr lang="zh-CN" altLang="en-US" dirty="0"/>
              <a:t>，具体过程如图</a:t>
            </a:r>
            <a:r>
              <a:rPr lang="en-US" altLang="zh-CN" dirty="0"/>
              <a:t>17.</a:t>
            </a:r>
            <a:endParaRPr lang="zh-CN" altLang="en-US" dirty="0"/>
          </a:p>
        </p:txBody>
      </p:sp>
      <p:sp>
        <p:nvSpPr>
          <p:cNvPr id="4" name="日期占位符 3">
            <a:extLst>
              <a:ext uri="{FF2B5EF4-FFF2-40B4-BE49-F238E27FC236}">
                <a16:creationId xmlns:a16="http://schemas.microsoft.com/office/drawing/2014/main" id="{D88F6FF0-235F-4F78-85D9-AF5D8171F044}"/>
              </a:ext>
            </a:extLst>
          </p:cNvPr>
          <p:cNvSpPr>
            <a:spLocks noGrp="1"/>
          </p:cNvSpPr>
          <p:nvPr>
            <p:ph type="dt" sz="half" idx="10"/>
          </p:nvPr>
        </p:nvSpPr>
        <p:spPr/>
        <p:txBody>
          <a:bodyPr/>
          <a:lstStyle/>
          <a:p>
            <a:fld id="{315BB34A-6131-4109-8499-25816707CCF8}" type="datetime1">
              <a:rPr lang="en-US" altLang="zh-CN" smtClean="0"/>
              <a:t>4/21/2023</a:t>
            </a:fld>
            <a:endParaRPr lang="en-US" altLang="zh-CN"/>
          </a:p>
        </p:txBody>
      </p:sp>
      <p:sp>
        <p:nvSpPr>
          <p:cNvPr id="5" name="页脚占位符 4">
            <a:extLst>
              <a:ext uri="{FF2B5EF4-FFF2-40B4-BE49-F238E27FC236}">
                <a16:creationId xmlns:a16="http://schemas.microsoft.com/office/drawing/2014/main" id="{D12F282E-28F2-4E06-9B68-8BB13A141CA0}"/>
              </a:ext>
            </a:extLst>
          </p:cNvPr>
          <p:cNvSpPr>
            <a:spLocks noGrp="1"/>
          </p:cNvSpPr>
          <p:nvPr>
            <p:ph type="ftr" sz="quarter" idx="11"/>
          </p:nvPr>
        </p:nvSpPr>
        <p:spPr/>
        <p:txBody>
          <a:bodyPr/>
          <a:lstStyle/>
          <a:p>
            <a:r>
              <a:rPr lang="zh-CN" altLang="en-US"/>
              <a:t>合肥学院 人工智能与大数据学院</a:t>
            </a:r>
            <a:endParaRPr lang="en-US" altLang="zh-CN" dirty="0"/>
          </a:p>
        </p:txBody>
      </p:sp>
      <p:sp>
        <p:nvSpPr>
          <p:cNvPr id="6" name="灯片编号占位符 5">
            <a:extLst>
              <a:ext uri="{FF2B5EF4-FFF2-40B4-BE49-F238E27FC236}">
                <a16:creationId xmlns:a16="http://schemas.microsoft.com/office/drawing/2014/main" id="{06E00E4E-4D72-47F0-AB6D-0402A162CDB0}"/>
              </a:ext>
            </a:extLst>
          </p:cNvPr>
          <p:cNvSpPr>
            <a:spLocks noGrp="1"/>
          </p:cNvSpPr>
          <p:nvPr>
            <p:ph type="sldNum" sz="quarter" idx="12"/>
          </p:nvPr>
        </p:nvSpPr>
        <p:spPr/>
        <p:txBody>
          <a:bodyPr/>
          <a:lstStyle/>
          <a:p>
            <a:fld id="{CF856BB3-76D9-4B5D-995C-68FA1768510B}" type="slidenum">
              <a:rPr lang="en-US" altLang="zh-CN" smtClean="0"/>
              <a:pPr/>
              <a:t>24</a:t>
            </a:fld>
            <a:endParaRPr lang="en-US" altLang="zh-CN"/>
          </a:p>
        </p:txBody>
      </p:sp>
    </p:spTree>
    <p:extLst>
      <p:ext uri="{BB962C8B-B14F-4D97-AF65-F5344CB8AC3E}">
        <p14:creationId xmlns:p14="http://schemas.microsoft.com/office/powerpoint/2010/main" val="9864262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CD20896-EDFD-4EB6-ADF5-61E337C89975}"/>
              </a:ext>
            </a:extLst>
          </p:cNvPr>
          <p:cNvSpPr>
            <a:spLocks noGrp="1"/>
          </p:cNvSpPr>
          <p:nvPr>
            <p:ph type="title"/>
          </p:nvPr>
        </p:nvSpPr>
        <p:spPr/>
        <p:txBody>
          <a:bodyPr/>
          <a:lstStyle/>
          <a:p>
            <a:r>
              <a:rPr lang="en-US" altLang="zh-CN" dirty="0"/>
              <a:t>2.4</a:t>
            </a:r>
            <a:r>
              <a:rPr lang="zh-CN" altLang="en-US" dirty="0"/>
              <a:t>池化层</a:t>
            </a:r>
          </a:p>
        </p:txBody>
      </p:sp>
      <p:sp>
        <p:nvSpPr>
          <p:cNvPr id="4" name="日期占位符 3">
            <a:extLst>
              <a:ext uri="{FF2B5EF4-FFF2-40B4-BE49-F238E27FC236}">
                <a16:creationId xmlns:a16="http://schemas.microsoft.com/office/drawing/2014/main" id="{D88F6FF0-235F-4F78-85D9-AF5D8171F044}"/>
              </a:ext>
            </a:extLst>
          </p:cNvPr>
          <p:cNvSpPr>
            <a:spLocks noGrp="1"/>
          </p:cNvSpPr>
          <p:nvPr>
            <p:ph type="dt" sz="half" idx="10"/>
          </p:nvPr>
        </p:nvSpPr>
        <p:spPr/>
        <p:txBody>
          <a:bodyPr/>
          <a:lstStyle/>
          <a:p>
            <a:fld id="{315BB34A-6131-4109-8499-25816707CCF8}" type="datetime1">
              <a:rPr lang="en-US" altLang="zh-CN" smtClean="0"/>
              <a:t>4/21/2023</a:t>
            </a:fld>
            <a:endParaRPr lang="en-US" altLang="zh-CN"/>
          </a:p>
        </p:txBody>
      </p:sp>
      <p:sp>
        <p:nvSpPr>
          <p:cNvPr id="5" name="页脚占位符 4">
            <a:extLst>
              <a:ext uri="{FF2B5EF4-FFF2-40B4-BE49-F238E27FC236}">
                <a16:creationId xmlns:a16="http://schemas.microsoft.com/office/drawing/2014/main" id="{D12F282E-28F2-4E06-9B68-8BB13A141CA0}"/>
              </a:ext>
            </a:extLst>
          </p:cNvPr>
          <p:cNvSpPr>
            <a:spLocks noGrp="1"/>
          </p:cNvSpPr>
          <p:nvPr>
            <p:ph type="ftr" sz="quarter" idx="11"/>
          </p:nvPr>
        </p:nvSpPr>
        <p:spPr/>
        <p:txBody>
          <a:bodyPr/>
          <a:lstStyle/>
          <a:p>
            <a:r>
              <a:rPr lang="zh-CN" altLang="en-US"/>
              <a:t>合肥学院 人工智能与大数据学院</a:t>
            </a:r>
            <a:endParaRPr lang="en-US" altLang="zh-CN" dirty="0"/>
          </a:p>
        </p:txBody>
      </p:sp>
      <p:sp>
        <p:nvSpPr>
          <p:cNvPr id="6" name="灯片编号占位符 5">
            <a:extLst>
              <a:ext uri="{FF2B5EF4-FFF2-40B4-BE49-F238E27FC236}">
                <a16:creationId xmlns:a16="http://schemas.microsoft.com/office/drawing/2014/main" id="{06E00E4E-4D72-47F0-AB6D-0402A162CDB0}"/>
              </a:ext>
            </a:extLst>
          </p:cNvPr>
          <p:cNvSpPr>
            <a:spLocks noGrp="1"/>
          </p:cNvSpPr>
          <p:nvPr>
            <p:ph type="sldNum" sz="quarter" idx="12"/>
          </p:nvPr>
        </p:nvSpPr>
        <p:spPr/>
        <p:txBody>
          <a:bodyPr/>
          <a:lstStyle/>
          <a:p>
            <a:fld id="{CF856BB3-76D9-4B5D-995C-68FA1768510B}" type="slidenum">
              <a:rPr lang="en-US" altLang="zh-CN" smtClean="0"/>
              <a:pPr/>
              <a:t>25</a:t>
            </a:fld>
            <a:endParaRPr lang="en-US" altLang="zh-CN"/>
          </a:p>
        </p:txBody>
      </p:sp>
      <p:sp>
        <p:nvSpPr>
          <p:cNvPr id="10" name="内容占位符 9">
            <a:extLst>
              <a:ext uri="{FF2B5EF4-FFF2-40B4-BE49-F238E27FC236}">
                <a16:creationId xmlns:a16="http://schemas.microsoft.com/office/drawing/2014/main" id="{30C382CA-AEF9-4233-91CB-7F723E93ECC5}"/>
              </a:ext>
            </a:extLst>
          </p:cNvPr>
          <p:cNvSpPr>
            <a:spLocks noGrp="1"/>
          </p:cNvSpPr>
          <p:nvPr>
            <p:ph idx="1"/>
          </p:nvPr>
        </p:nvSpPr>
        <p:spPr/>
        <p:txBody>
          <a:bodyPr/>
          <a:lstStyle/>
          <a:p>
            <a:pPr marL="0" indent="0">
              <a:buNone/>
            </a:pPr>
            <a:endParaRPr lang="en-US" altLang="zh-CN" dirty="0"/>
          </a:p>
          <a:p>
            <a:pPr marL="0" indent="0" algn="ctr">
              <a:buNone/>
            </a:pPr>
            <a:endParaRPr lang="en-US" altLang="zh-CN" dirty="0"/>
          </a:p>
          <a:p>
            <a:pPr marL="0" indent="0" algn="ctr">
              <a:buNone/>
            </a:pPr>
            <a:endParaRPr lang="en-US" altLang="zh-CN" dirty="0"/>
          </a:p>
          <a:p>
            <a:pPr marL="0" indent="0" algn="ctr">
              <a:buNone/>
            </a:pPr>
            <a:endParaRPr lang="en-US" altLang="zh-CN" dirty="0"/>
          </a:p>
          <a:p>
            <a:pPr marL="0" indent="0" algn="ctr">
              <a:buNone/>
            </a:pPr>
            <a:endParaRPr lang="en-US" altLang="zh-CN" dirty="0"/>
          </a:p>
          <a:p>
            <a:pPr marL="0" indent="0" algn="ctr">
              <a:buNone/>
            </a:pPr>
            <a:endParaRPr lang="en-US" altLang="zh-CN" dirty="0"/>
          </a:p>
          <a:p>
            <a:pPr marL="0" indent="0" algn="ctr">
              <a:buNone/>
            </a:pPr>
            <a:endParaRPr lang="en-US" altLang="zh-CN" dirty="0"/>
          </a:p>
          <a:p>
            <a:pPr marL="0" indent="0" algn="ctr">
              <a:buNone/>
            </a:pPr>
            <a:endParaRPr lang="en-US" altLang="zh-CN" dirty="0"/>
          </a:p>
          <a:p>
            <a:pPr marL="0" indent="0" algn="ctr">
              <a:buNone/>
            </a:pPr>
            <a:endParaRPr lang="en-US" altLang="zh-CN" dirty="0"/>
          </a:p>
          <a:p>
            <a:pPr marL="0" indent="0">
              <a:buNone/>
            </a:pPr>
            <a:r>
              <a:rPr lang="zh-CN" altLang="en-US" dirty="0"/>
              <a:t>            图</a:t>
            </a:r>
            <a:r>
              <a:rPr lang="en-US" altLang="zh-CN" dirty="0"/>
              <a:t>16.</a:t>
            </a:r>
            <a:r>
              <a:rPr lang="zh-CN" altLang="en-US" dirty="0"/>
              <a:t>最大池化                                图</a:t>
            </a:r>
            <a:r>
              <a:rPr lang="en-US" altLang="zh-CN" dirty="0"/>
              <a:t>17.</a:t>
            </a:r>
            <a:r>
              <a:rPr lang="zh-CN" altLang="en-US" dirty="0"/>
              <a:t>平均池化</a:t>
            </a:r>
            <a:endParaRPr lang="en-US" altLang="zh-CN" dirty="0"/>
          </a:p>
          <a:p>
            <a:endParaRPr lang="zh-CN" altLang="en-US" dirty="0"/>
          </a:p>
        </p:txBody>
      </p:sp>
      <p:pic>
        <p:nvPicPr>
          <p:cNvPr id="12" name="图片 11" descr="图片包含 表格&#10;&#10;描述已自动生成">
            <a:extLst>
              <a:ext uri="{FF2B5EF4-FFF2-40B4-BE49-F238E27FC236}">
                <a16:creationId xmlns:a16="http://schemas.microsoft.com/office/drawing/2014/main" id="{B1ED25B4-6EB8-448F-B083-50E2DF63D5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8370" y="1828800"/>
            <a:ext cx="4962292" cy="2967037"/>
          </a:xfrm>
          <a:prstGeom prst="rect">
            <a:avLst/>
          </a:prstGeom>
        </p:spPr>
      </p:pic>
      <p:graphicFrame>
        <p:nvGraphicFramePr>
          <p:cNvPr id="7" name="对象 6">
            <a:extLst>
              <a:ext uri="{FF2B5EF4-FFF2-40B4-BE49-F238E27FC236}">
                <a16:creationId xmlns:a16="http://schemas.microsoft.com/office/drawing/2014/main" id="{5CE5E575-DDAC-40BA-8958-2E8D0FE518C7}"/>
              </a:ext>
            </a:extLst>
          </p:cNvPr>
          <p:cNvGraphicFramePr>
            <a:graphicFrameLocks noChangeAspect="1"/>
          </p:cNvGraphicFramePr>
          <p:nvPr>
            <p:extLst>
              <p:ext uri="{D42A27DB-BD31-4B8C-83A1-F6EECF244321}">
                <p14:modId xmlns:p14="http://schemas.microsoft.com/office/powerpoint/2010/main" val="3366552040"/>
              </p:ext>
            </p:extLst>
          </p:nvPr>
        </p:nvGraphicFramePr>
        <p:xfrm>
          <a:off x="6119132" y="2103395"/>
          <a:ext cx="4700364" cy="2692442"/>
        </p:xfrm>
        <a:graphic>
          <a:graphicData uri="http://schemas.openxmlformats.org/presentationml/2006/ole">
            <mc:AlternateContent xmlns:mc="http://schemas.openxmlformats.org/markup-compatibility/2006">
              <mc:Choice xmlns:v="urn:schemas-microsoft-com:vml" Requires="v">
                <p:oleObj name="Visio" r:id="rId3" imgW="7848571" imgH="4495697" progId="Visio.Drawing.15">
                  <p:embed/>
                </p:oleObj>
              </mc:Choice>
              <mc:Fallback>
                <p:oleObj name="Visio" r:id="rId3" imgW="7848571" imgH="4495697" progId="Visio.Drawing.15">
                  <p:embed/>
                  <p:pic>
                    <p:nvPicPr>
                      <p:cNvPr id="0" name=""/>
                      <p:cNvPicPr/>
                      <p:nvPr/>
                    </p:nvPicPr>
                    <p:blipFill>
                      <a:blip r:embed="rId4"/>
                      <a:stretch>
                        <a:fillRect/>
                      </a:stretch>
                    </p:blipFill>
                    <p:spPr>
                      <a:xfrm>
                        <a:off x="6119132" y="2103395"/>
                        <a:ext cx="4700364" cy="2692442"/>
                      </a:xfrm>
                      <a:prstGeom prst="rect">
                        <a:avLst/>
                      </a:prstGeom>
                    </p:spPr>
                  </p:pic>
                </p:oleObj>
              </mc:Fallback>
            </mc:AlternateContent>
          </a:graphicData>
        </a:graphic>
      </p:graphicFrame>
    </p:spTree>
    <p:extLst>
      <p:ext uri="{BB962C8B-B14F-4D97-AF65-F5344CB8AC3E}">
        <p14:creationId xmlns:p14="http://schemas.microsoft.com/office/powerpoint/2010/main" val="11633503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CD20896-EDFD-4EB6-ADF5-61E337C89975}"/>
              </a:ext>
            </a:extLst>
          </p:cNvPr>
          <p:cNvSpPr>
            <a:spLocks noGrp="1"/>
          </p:cNvSpPr>
          <p:nvPr>
            <p:ph type="title"/>
          </p:nvPr>
        </p:nvSpPr>
        <p:spPr/>
        <p:txBody>
          <a:bodyPr/>
          <a:lstStyle/>
          <a:p>
            <a:r>
              <a:rPr lang="en-US" altLang="zh-CN" dirty="0"/>
              <a:t>2.5</a:t>
            </a:r>
            <a:r>
              <a:rPr lang="zh-CN" altLang="en-US" dirty="0"/>
              <a:t>全连接层</a:t>
            </a:r>
          </a:p>
        </p:txBody>
      </p:sp>
      <p:sp>
        <p:nvSpPr>
          <p:cNvPr id="3" name="内容占位符 2">
            <a:extLst>
              <a:ext uri="{FF2B5EF4-FFF2-40B4-BE49-F238E27FC236}">
                <a16:creationId xmlns:a16="http://schemas.microsoft.com/office/drawing/2014/main" id="{74B9246F-0FE8-4D5E-97B1-BE5C4A2EDE76}"/>
              </a:ext>
            </a:extLst>
          </p:cNvPr>
          <p:cNvSpPr>
            <a:spLocks noGrp="1"/>
          </p:cNvSpPr>
          <p:nvPr>
            <p:ph idx="1"/>
          </p:nvPr>
        </p:nvSpPr>
        <p:spPr/>
        <p:txBody>
          <a:bodyPr/>
          <a:lstStyle/>
          <a:p>
            <a:pPr>
              <a:lnSpc>
                <a:spcPct val="150000"/>
              </a:lnSpc>
            </a:pPr>
            <a:r>
              <a:rPr lang="zh-CN" altLang="en-US" dirty="0"/>
              <a:t>全连接层将之前提取的特征进行组合，然后输出到分类器中进行分类。</a:t>
            </a:r>
            <a:endParaRPr lang="en-US" altLang="zh-CN" dirty="0"/>
          </a:p>
          <a:p>
            <a:pPr>
              <a:lnSpc>
                <a:spcPct val="150000"/>
              </a:lnSpc>
            </a:pPr>
            <a:r>
              <a:rPr lang="zh-CN" altLang="en-US" dirty="0"/>
              <a:t>全连接层的结构与机器学习中经典的</a:t>
            </a:r>
            <a:r>
              <a:rPr lang="en-US" altLang="zh-CN" dirty="0">
                <a:latin typeface="Times New Roman" panose="02020603050405020304" pitchFamily="18" charset="0"/>
                <a:cs typeface="Times New Roman" panose="02020603050405020304" pitchFamily="18" charset="0"/>
              </a:rPr>
              <a:t>BP</a:t>
            </a:r>
            <a:r>
              <a:rPr lang="zh-CN" altLang="en-US" dirty="0"/>
              <a:t>神经网络结构一致，即</a:t>
            </a:r>
            <a:r>
              <a:rPr lang="zh-CN" altLang="en-US" b="1" dirty="0">
                <a:solidFill>
                  <a:srgbClr val="0070C0"/>
                </a:solidFill>
              </a:rPr>
              <a:t>神经元全连接形式，</a:t>
            </a:r>
            <a:r>
              <a:rPr lang="zh-CN" altLang="en-US" dirty="0"/>
              <a:t>如图</a:t>
            </a:r>
            <a:r>
              <a:rPr lang="en-US" altLang="zh-CN" dirty="0"/>
              <a:t>18.</a:t>
            </a:r>
          </a:p>
          <a:p>
            <a:pPr marL="0" indent="0">
              <a:lnSpc>
                <a:spcPct val="150000"/>
              </a:lnSpc>
              <a:buNone/>
            </a:pPr>
            <a:endParaRPr lang="en-US" altLang="zh-CN" dirty="0"/>
          </a:p>
          <a:p>
            <a:pPr marL="0" indent="0">
              <a:lnSpc>
                <a:spcPct val="150000"/>
              </a:lnSpc>
              <a:buNone/>
            </a:pPr>
            <a:endParaRPr lang="en-US" altLang="zh-CN" dirty="0"/>
          </a:p>
          <a:p>
            <a:pPr marL="0" indent="0">
              <a:lnSpc>
                <a:spcPct val="150000"/>
              </a:lnSpc>
              <a:buNone/>
            </a:pPr>
            <a:endParaRPr lang="en-US" altLang="zh-CN" dirty="0"/>
          </a:p>
          <a:p>
            <a:pPr marL="0" indent="0">
              <a:lnSpc>
                <a:spcPct val="150000"/>
              </a:lnSpc>
              <a:buNone/>
            </a:pPr>
            <a:endParaRPr lang="en-US" altLang="zh-CN" dirty="0"/>
          </a:p>
          <a:p>
            <a:pPr marL="0" indent="0">
              <a:lnSpc>
                <a:spcPct val="150000"/>
              </a:lnSpc>
              <a:buNone/>
            </a:pPr>
            <a:endParaRPr lang="en-US" altLang="zh-CN" dirty="0"/>
          </a:p>
          <a:p>
            <a:pPr marL="0" indent="0" algn="ctr">
              <a:lnSpc>
                <a:spcPct val="150000"/>
              </a:lnSpc>
              <a:buNone/>
            </a:pPr>
            <a:r>
              <a:rPr lang="zh-CN" altLang="en-US" dirty="0"/>
              <a:t>图</a:t>
            </a:r>
            <a:r>
              <a:rPr lang="en-US" altLang="zh-CN" dirty="0"/>
              <a:t>18.</a:t>
            </a:r>
            <a:r>
              <a:rPr lang="zh-CN" altLang="en-US" dirty="0"/>
              <a:t>全连接层</a:t>
            </a:r>
          </a:p>
        </p:txBody>
      </p:sp>
      <p:sp>
        <p:nvSpPr>
          <p:cNvPr id="4" name="日期占位符 3">
            <a:extLst>
              <a:ext uri="{FF2B5EF4-FFF2-40B4-BE49-F238E27FC236}">
                <a16:creationId xmlns:a16="http://schemas.microsoft.com/office/drawing/2014/main" id="{D88F6FF0-235F-4F78-85D9-AF5D8171F044}"/>
              </a:ext>
            </a:extLst>
          </p:cNvPr>
          <p:cNvSpPr>
            <a:spLocks noGrp="1"/>
          </p:cNvSpPr>
          <p:nvPr>
            <p:ph type="dt" sz="half" idx="10"/>
          </p:nvPr>
        </p:nvSpPr>
        <p:spPr/>
        <p:txBody>
          <a:bodyPr/>
          <a:lstStyle/>
          <a:p>
            <a:fld id="{315BB34A-6131-4109-8499-25816707CCF8}" type="datetime1">
              <a:rPr lang="en-US" altLang="zh-CN" smtClean="0"/>
              <a:t>4/21/2023</a:t>
            </a:fld>
            <a:endParaRPr lang="en-US" altLang="zh-CN"/>
          </a:p>
        </p:txBody>
      </p:sp>
      <p:sp>
        <p:nvSpPr>
          <p:cNvPr id="5" name="页脚占位符 4">
            <a:extLst>
              <a:ext uri="{FF2B5EF4-FFF2-40B4-BE49-F238E27FC236}">
                <a16:creationId xmlns:a16="http://schemas.microsoft.com/office/drawing/2014/main" id="{D12F282E-28F2-4E06-9B68-8BB13A141CA0}"/>
              </a:ext>
            </a:extLst>
          </p:cNvPr>
          <p:cNvSpPr>
            <a:spLocks noGrp="1"/>
          </p:cNvSpPr>
          <p:nvPr>
            <p:ph type="ftr" sz="quarter" idx="11"/>
          </p:nvPr>
        </p:nvSpPr>
        <p:spPr/>
        <p:txBody>
          <a:bodyPr/>
          <a:lstStyle/>
          <a:p>
            <a:r>
              <a:rPr lang="zh-CN" altLang="en-US"/>
              <a:t>合肥学院 人工智能与大数据学院</a:t>
            </a:r>
            <a:endParaRPr lang="en-US" altLang="zh-CN" dirty="0"/>
          </a:p>
        </p:txBody>
      </p:sp>
      <p:sp>
        <p:nvSpPr>
          <p:cNvPr id="6" name="灯片编号占位符 5">
            <a:extLst>
              <a:ext uri="{FF2B5EF4-FFF2-40B4-BE49-F238E27FC236}">
                <a16:creationId xmlns:a16="http://schemas.microsoft.com/office/drawing/2014/main" id="{06E00E4E-4D72-47F0-AB6D-0402A162CDB0}"/>
              </a:ext>
            </a:extLst>
          </p:cNvPr>
          <p:cNvSpPr>
            <a:spLocks noGrp="1"/>
          </p:cNvSpPr>
          <p:nvPr>
            <p:ph type="sldNum" sz="quarter" idx="12"/>
          </p:nvPr>
        </p:nvSpPr>
        <p:spPr/>
        <p:txBody>
          <a:bodyPr/>
          <a:lstStyle/>
          <a:p>
            <a:fld id="{CF856BB3-76D9-4B5D-995C-68FA1768510B}" type="slidenum">
              <a:rPr lang="en-US" altLang="zh-CN" smtClean="0"/>
              <a:pPr/>
              <a:t>26</a:t>
            </a:fld>
            <a:endParaRPr lang="en-US" altLang="zh-CN"/>
          </a:p>
        </p:txBody>
      </p:sp>
      <p:graphicFrame>
        <p:nvGraphicFramePr>
          <p:cNvPr id="7" name="对象 6">
            <a:extLst>
              <a:ext uri="{FF2B5EF4-FFF2-40B4-BE49-F238E27FC236}">
                <a16:creationId xmlns:a16="http://schemas.microsoft.com/office/drawing/2014/main" id="{025E7A5F-C257-44C5-9726-8A6110E9B148}"/>
              </a:ext>
            </a:extLst>
          </p:cNvPr>
          <p:cNvGraphicFramePr>
            <a:graphicFrameLocks noChangeAspect="1"/>
          </p:cNvGraphicFramePr>
          <p:nvPr>
            <p:extLst>
              <p:ext uri="{D42A27DB-BD31-4B8C-83A1-F6EECF244321}">
                <p14:modId xmlns:p14="http://schemas.microsoft.com/office/powerpoint/2010/main" val="3995044719"/>
              </p:ext>
            </p:extLst>
          </p:nvPr>
        </p:nvGraphicFramePr>
        <p:xfrm>
          <a:off x="3267075" y="2500386"/>
          <a:ext cx="5657850" cy="3095625"/>
        </p:xfrm>
        <a:graphic>
          <a:graphicData uri="http://schemas.openxmlformats.org/presentationml/2006/ole">
            <mc:AlternateContent xmlns:mc="http://schemas.openxmlformats.org/markup-compatibility/2006">
              <mc:Choice xmlns:v="urn:schemas-microsoft-com:vml" Requires="v">
                <p:oleObj name="Visio" r:id="rId2" imgW="5657828" imgH="3095483" progId="Visio.Drawing.15">
                  <p:embed/>
                </p:oleObj>
              </mc:Choice>
              <mc:Fallback>
                <p:oleObj name="Visio" r:id="rId2" imgW="5657828" imgH="3095483" progId="Visio.Drawing.15">
                  <p:embed/>
                  <p:pic>
                    <p:nvPicPr>
                      <p:cNvPr id="0" name=""/>
                      <p:cNvPicPr/>
                      <p:nvPr/>
                    </p:nvPicPr>
                    <p:blipFill>
                      <a:blip r:embed="rId3"/>
                      <a:stretch>
                        <a:fillRect/>
                      </a:stretch>
                    </p:blipFill>
                    <p:spPr>
                      <a:xfrm>
                        <a:off x="3267075" y="2500386"/>
                        <a:ext cx="5657850" cy="3095625"/>
                      </a:xfrm>
                      <a:prstGeom prst="rect">
                        <a:avLst/>
                      </a:prstGeom>
                    </p:spPr>
                  </p:pic>
                </p:oleObj>
              </mc:Fallback>
            </mc:AlternateContent>
          </a:graphicData>
        </a:graphic>
      </p:graphicFrame>
    </p:spTree>
    <p:extLst>
      <p:ext uri="{BB962C8B-B14F-4D97-AF65-F5344CB8AC3E}">
        <p14:creationId xmlns:p14="http://schemas.microsoft.com/office/powerpoint/2010/main" val="35484139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CD20896-EDFD-4EB6-ADF5-61E337C89975}"/>
              </a:ext>
            </a:extLst>
          </p:cNvPr>
          <p:cNvSpPr>
            <a:spLocks noGrp="1"/>
          </p:cNvSpPr>
          <p:nvPr>
            <p:ph type="title"/>
          </p:nvPr>
        </p:nvSpPr>
        <p:spPr/>
        <p:txBody>
          <a:bodyPr/>
          <a:lstStyle/>
          <a:p>
            <a:r>
              <a:rPr lang="en-US" altLang="zh-CN" dirty="0"/>
              <a:t>2.5</a:t>
            </a:r>
            <a:r>
              <a:rPr lang="zh-CN" altLang="en-US" dirty="0"/>
              <a:t>全连接层</a:t>
            </a:r>
          </a:p>
        </p:txBody>
      </p:sp>
      <p:sp>
        <p:nvSpPr>
          <p:cNvPr id="3" name="内容占位符 2">
            <a:extLst>
              <a:ext uri="{FF2B5EF4-FFF2-40B4-BE49-F238E27FC236}">
                <a16:creationId xmlns:a16="http://schemas.microsoft.com/office/drawing/2014/main" id="{74B9246F-0FE8-4D5E-97B1-BE5C4A2EDE76}"/>
              </a:ext>
            </a:extLst>
          </p:cNvPr>
          <p:cNvSpPr>
            <a:spLocks noGrp="1"/>
          </p:cNvSpPr>
          <p:nvPr>
            <p:ph idx="1"/>
          </p:nvPr>
        </p:nvSpPr>
        <p:spPr/>
        <p:txBody>
          <a:bodyPr>
            <a:noAutofit/>
          </a:bodyPr>
          <a:lstStyle/>
          <a:p>
            <a:pPr>
              <a:lnSpc>
                <a:spcPct val="150000"/>
              </a:lnSpc>
            </a:pPr>
            <a:r>
              <a:rPr lang="zh-CN" altLang="en-US" dirty="0"/>
              <a:t>由于全连接层中的每个神经元是全连接的形式，所以会导致模型的参数会很多，通常会采用</a:t>
            </a:r>
            <a:r>
              <a:rPr lang="en-US" altLang="zh-CN" dirty="0">
                <a:latin typeface="Times New Roman" panose="02020603050405020304" pitchFamily="18" charset="0"/>
                <a:cs typeface="Times New Roman" panose="02020603050405020304" pitchFamily="18" charset="0"/>
              </a:rPr>
              <a:t>Dropout</a:t>
            </a:r>
            <a:r>
              <a:rPr lang="zh-CN" altLang="en-US" dirty="0"/>
              <a:t>的方法去减少参数更新，避免过拟合。</a:t>
            </a:r>
            <a:endParaRPr lang="en-US" altLang="zh-CN" dirty="0"/>
          </a:p>
          <a:p>
            <a:pPr>
              <a:lnSpc>
                <a:spcPct val="150000"/>
              </a:lnSpc>
            </a:pPr>
            <a:r>
              <a:rPr lang="en-US" altLang="zh-CN" dirty="0">
                <a:latin typeface="Times New Roman" panose="02020603050405020304" pitchFamily="18" charset="0"/>
                <a:cs typeface="Times New Roman" panose="02020603050405020304" pitchFamily="18" charset="0"/>
              </a:rPr>
              <a:t>Dropout</a:t>
            </a:r>
            <a:r>
              <a:rPr lang="zh-CN" altLang="en-US" dirty="0"/>
              <a:t>：是指在网络模型的训练过程中，对其中的神经元，按照一定的比率随机将其暂时从网络中丢弃（使其暂时不工作）；没有被丢弃的部分的参数得到更新，被丢弃的神经元参数保持之前的状态，不更新权值，以达到避免过拟合，增加模型泛化的目的，如图</a:t>
            </a:r>
            <a:r>
              <a:rPr lang="en-US" altLang="zh-CN" dirty="0"/>
              <a:t>19.</a:t>
            </a:r>
          </a:p>
          <a:p>
            <a:pPr marL="0" indent="0">
              <a:lnSpc>
                <a:spcPct val="150000"/>
              </a:lnSpc>
              <a:buNone/>
            </a:pPr>
            <a:endParaRPr lang="en-US" altLang="zh-CN" dirty="0"/>
          </a:p>
          <a:p>
            <a:pPr marL="0" indent="0">
              <a:lnSpc>
                <a:spcPct val="150000"/>
              </a:lnSpc>
              <a:buNone/>
            </a:pPr>
            <a:endParaRPr lang="en-US" altLang="zh-CN" dirty="0"/>
          </a:p>
          <a:p>
            <a:pPr marL="0" indent="0">
              <a:lnSpc>
                <a:spcPct val="150000"/>
              </a:lnSpc>
              <a:buNone/>
            </a:pPr>
            <a:endParaRPr lang="en-US" altLang="zh-CN" dirty="0"/>
          </a:p>
          <a:p>
            <a:pPr marL="0" indent="0" algn="ctr">
              <a:lnSpc>
                <a:spcPct val="150000"/>
              </a:lnSpc>
              <a:buNone/>
            </a:pPr>
            <a:r>
              <a:rPr lang="zh-CN" altLang="en-US" dirty="0"/>
              <a:t>图</a:t>
            </a:r>
            <a:r>
              <a:rPr lang="en-US" altLang="zh-CN" dirty="0"/>
              <a:t>19.</a:t>
            </a:r>
            <a:r>
              <a:rPr lang="en-US" altLang="zh-CN" dirty="0">
                <a:latin typeface="Times New Roman" panose="02020603050405020304" pitchFamily="18" charset="0"/>
                <a:cs typeface="Times New Roman" panose="02020603050405020304" pitchFamily="18" charset="0"/>
              </a:rPr>
              <a:t>Dropout</a:t>
            </a:r>
            <a:r>
              <a:rPr lang="zh-CN" altLang="en-US" dirty="0"/>
              <a:t>示意图</a:t>
            </a:r>
            <a:endParaRPr lang="en-US" altLang="zh-CN" dirty="0"/>
          </a:p>
        </p:txBody>
      </p:sp>
      <p:sp>
        <p:nvSpPr>
          <p:cNvPr id="4" name="日期占位符 3">
            <a:extLst>
              <a:ext uri="{FF2B5EF4-FFF2-40B4-BE49-F238E27FC236}">
                <a16:creationId xmlns:a16="http://schemas.microsoft.com/office/drawing/2014/main" id="{D88F6FF0-235F-4F78-85D9-AF5D8171F044}"/>
              </a:ext>
            </a:extLst>
          </p:cNvPr>
          <p:cNvSpPr>
            <a:spLocks noGrp="1"/>
          </p:cNvSpPr>
          <p:nvPr>
            <p:ph type="dt" sz="half" idx="10"/>
          </p:nvPr>
        </p:nvSpPr>
        <p:spPr/>
        <p:txBody>
          <a:bodyPr/>
          <a:lstStyle/>
          <a:p>
            <a:fld id="{315BB34A-6131-4109-8499-25816707CCF8}" type="datetime1">
              <a:rPr lang="en-US" altLang="zh-CN" smtClean="0"/>
              <a:t>4/21/2023</a:t>
            </a:fld>
            <a:endParaRPr lang="en-US" altLang="zh-CN"/>
          </a:p>
        </p:txBody>
      </p:sp>
      <p:sp>
        <p:nvSpPr>
          <p:cNvPr id="5" name="页脚占位符 4">
            <a:extLst>
              <a:ext uri="{FF2B5EF4-FFF2-40B4-BE49-F238E27FC236}">
                <a16:creationId xmlns:a16="http://schemas.microsoft.com/office/drawing/2014/main" id="{D12F282E-28F2-4E06-9B68-8BB13A141CA0}"/>
              </a:ext>
            </a:extLst>
          </p:cNvPr>
          <p:cNvSpPr>
            <a:spLocks noGrp="1"/>
          </p:cNvSpPr>
          <p:nvPr>
            <p:ph type="ftr" sz="quarter" idx="11"/>
          </p:nvPr>
        </p:nvSpPr>
        <p:spPr/>
        <p:txBody>
          <a:bodyPr/>
          <a:lstStyle/>
          <a:p>
            <a:r>
              <a:rPr lang="zh-CN" altLang="en-US"/>
              <a:t>合肥学院 人工智能与大数据学院</a:t>
            </a:r>
            <a:endParaRPr lang="en-US" altLang="zh-CN" dirty="0"/>
          </a:p>
        </p:txBody>
      </p:sp>
      <p:sp>
        <p:nvSpPr>
          <p:cNvPr id="6" name="灯片编号占位符 5">
            <a:extLst>
              <a:ext uri="{FF2B5EF4-FFF2-40B4-BE49-F238E27FC236}">
                <a16:creationId xmlns:a16="http://schemas.microsoft.com/office/drawing/2014/main" id="{06E00E4E-4D72-47F0-AB6D-0402A162CDB0}"/>
              </a:ext>
            </a:extLst>
          </p:cNvPr>
          <p:cNvSpPr>
            <a:spLocks noGrp="1"/>
          </p:cNvSpPr>
          <p:nvPr>
            <p:ph type="sldNum" sz="quarter" idx="12"/>
          </p:nvPr>
        </p:nvSpPr>
        <p:spPr/>
        <p:txBody>
          <a:bodyPr/>
          <a:lstStyle/>
          <a:p>
            <a:fld id="{CF856BB3-76D9-4B5D-995C-68FA1768510B}" type="slidenum">
              <a:rPr lang="en-US" altLang="zh-CN" smtClean="0"/>
              <a:pPr/>
              <a:t>27</a:t>
            </a:fld>
            <a:endParaRPr lang="en-US" altLang="zh-CN"/>
          </a:p>
        </p:txBody>
      </p:sp>
      <p:pic>
        <p:nvPicPr>
          <p:cNvPr id="8" name="图片 7">
            <a:extLst>
              <a:ext uri="{FF2B5EF4-FFF2-40B4-BE49-F238E27FC236}">
                <a16:creationId xmlns:a16="http://schemas.microsoft.com/office/drawing/2014/main" id="{40FB1BC2-F962-4E46-915C-171EC10FFCF9}"/>
              </a:ext>
            </a:extLst>
          </p:cNvPr>
          <p:cNvPicPr>
            <a:picLocks noChangeAspect="1"/>
          </p:cNvPicPr>
          <p:nvPr/>
        </p:nvPicPr>
        <p:blipFill rotWithShape="1">
          <a:blip r:embed="rId2">
            <a:extLst>
              <a:ext uri="{28A0092B-C50C-407E-A947-70E740481C1C}">
                <a14:useLocalDpi xmlns:a14="http://schemas.microsoft.com/office/drawing/2010/main" val="0"/>
              </a:ext>
            </a:extLst>
          </a:blip>
          <a:srcRect t="5012" b="16743"/>
          <a:stretch/>
        </p:blipFill>
        <p:spPr>
          <a:xfrm>
            <a:off x="3778599" y="3959580"/>
            <a:ext cx="4634801" cy="1849269"/>
          </a:xfrm>
          <a:prstGeom prst="rect">
            <a:avLst/>
          </a:prstGeom>
        </p:spPr>
      </p:pic>
    </p:spTree>
    <p:extLst>
      <p:ext uri="{BB962C8B-B14F-4D97-AF65-F5344CB8AC3E}">
        <p14:creationId xmlns:p14="http://schemas.microsoft.com/office/powerpoint/2010/main" val="4396101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CD20896-EDFD-4EB6-ADF5-61E337C89975}"/>
              </a:ext>
            </a:extLst>
          </p:cNvPr>
          <p:cNvSpPr>
            <a:spLocks noGrp="1"/>
          </p:cNvSpPr>
          <p:nvPr>
            <p:ph type="title"/>
          </p:nvPr>
        </p:nvSpPr>
        <p:spPr/>
        <p:txBody>
          <a:bodyPr/>
          <a:lstStyle/>
          <a:p>
            <a:r>
              <a:rPr lang="en-US" altLang="zh-CN" dirty="0"/>
              <a:t>2.6</a:t>
            </a:r>
            <a:r>
              <a:rPr lang="zh-CN" altLang="en-US" dirty="0"/>
              <a:t>损失函数</a:t>
            </a:r>
          </a:p>
        </p:txBody>
      </p:sp>
      <mc:AlternateContent xmlns:mc="http://schemas.openxmlformats.org/markup-compatibility/2006" xmlns:a14="http://schemas.microsoft.com/office/drawing/2010/main">
        <mc:Choice Requires="a14">
          <p:sp>
            <p:nvSpPr>
              <p:cNvPr id="3" name="内容占位符 2">
                <a:extLst>
                  <a:ext uri="{FF2B5EF4-FFF2-40B4-BE49-F238E27FC236}">
                    <a16:creationId xmlns:a16="http://schemas.microsoft.com/office/drawing/2014/main" id="{74B9246F-0FE8-4D5E-97B1-BE5C4A2EDE76}"/>
                  </a:ext>
                </a:extLst>
              </p:cNvPr>
              <p:cNvSpPr>
                <a:spLocks noGrp="1"/>
              </p:cNvSpPr>
              <p:nvPr>
                <p:ph idx="1"/>
              </p:nvPr>
            </p:nvSpPr>
            <p:spPr/>
            <p:txBody>
              <a:bodyPr/>
              <a:lstStyle/>
              <a:p>
                <a:pPr marL="0" indent="0">
                  <a:lnSpc>
                    <a:spcPct val="150000"/>
                  </a:lnSpc>
                  <a:buNone/>
                </a:pPr>
                <a:r>
                  <a:rPr lang="zh-CN" altLang="en-US" dirty="0">
                    <a:latin typeface="Times New Roman" panose="02020603050405020304" pitchFamily="18" charset="0"/>
                    <a:cs typeface="Times New Roman" panose="02020603050405020304" pitchFamily="18" charset="0"/>
                  </a:rPr>
                  <a:t>损失函数：</a:t>
                </a:r>
                <a:r>
                  <a:rPr lang="zh-CN" altLang="en-US" b="1" dirty="0">
                    <a:solidFill>
                      <a:srgbClr val="0070C0"/>
                    </a:solidFill>
                    <a:latin typeface="Times New Roman" panose="02020603050405020304" pitchFamily="18" charset="0"/>
                    <a:cs typeface="Times New Roman" panose="02020603050405020304" pitchFamily="18" charset="0"/>
                  </a:rPr>
                  <a:t>定量描述</a:t>
                </a:r>
                <a:r>
                  <a:rPr lang="zh-CN" altLang="en-US" dirty="0">
                    <a:latin typeface="Times New Roman" panose="02020603050405020304" pitchFamily="18" charset="0"/>
                    <a:cs typeface="Times New Roman" panose="02020603050405020304" pitchFamily="18" charset="0"/>
                  </a:rPr>
                  <a:t>模型预测的标签和真实标签的误差。</a:t>
                </a:r>
                <a:endParaRPr lang="en-US" altLang="zh-CN" dirty="0">
                  <a:latin typeface="Times New Roman" panose="02020603050405020304" pitchFamily="18" charset="0"/>
                  <a:cs typeface="Times New Roman" panose="02020603050405020304" pitchFamily="18" charset="0"/>
                </a:endParaRPr>
              </a:p>
              <a:p>
                <a:pPr>
                  <a:lnSpc>
                    <a:spcPct val="150000"/>
                  </a:lnSpc>
                </a:pPr>
                <a:r>
                  <a:rPr lang="zh-CN" altLang="en-US" sz="2000" dirty="0">
                    <a:latin typeface="Times New Roman" panose="02020603050405020304" pitchFamily="18" charset="0"/>
                    <a:cs typeface="Times New Roman" panose="02020603050405020304" pitchFamily="18" charset="0"/>
                  </a:rPr>
                  <a:t>交叉熵（</a:t>
                </a:r>
                <a:r>
                  <a:rPr lang="en-US" altLang="zh-CN" dirty="0">
                    <a:latin typeface="Times New Roman" panose="02020603050405020304" pitchFamily="18" charset="0"/>
                    <a:cs typeface="Times New Roman" panose="02020603050405020304" pitchFamily="18" charset="0"/>
                  </a:rPr>
                  <a:t>Cross Entropy</a:t>
                </a:r>
                <a:r>
                  <a:rPr lang="zh-CN" altLang="en-US" sz="2000" dirty="0">
                    <a:latin typeface="Times New Roman" panose="02020603050405020304" pitchFamily="18" charset="0"/>
                    <a:cs typeface="Times New Roman" panose="02020603050405020304" pitchFamily="18" charset="0"/>
                  </a:rPr>
                  <a:t>）</a:t>
                </a:r>
                <a:r>
                  <a:rPr lang="zh-CN" altLang="en-US" sz="2000" dirty="0"/>
                  <a:t>：</a:t>
                </a:r>
                <a:r>
                  <a:rPr lang="zh-CN" altLang="en-US" dirty="0"/>
                  <a:t>它主要刻画的是实际输出（概率）与期望输出（概率）的距离，也就是</a:t>
                </a:r>
                <a:r>
                  <a:rPr lang="zh-CN" altLang="en-US" b="1" dirty="0">
                    <a:solidFill>
                      <a:srgbClr val="0070C0"/>
                    </a:solidFill>
                  </a:rPr>
                  <a:t>交叉熵的值越小，两个概率分布就越接近</a:t>
                </a:r>
                <a:r>
                  <a:rPr lang="zh-CN" altLang="en-US" dirty="0"/>
                  <a:t>。假设概率分布</a:t>
                </a:r>
                <a:r>
                  <a:rPr lang="en-US" altLang="zh-CN" dirty="0">
                    <a:latin typeface="Times New Roman" panose="02020603050405020304" pitchFamily="18" charset="0"/>
                    <a:cs typeface="Times New Roman" panose="02020603050405020304" pitchFamily="18" charset="0"/>
                  </a:rPr>
                  <a:t>p</a:t>
                </a:r>
                <a:r>
                  <a:rPr lang="zh-CN" altLang="en-US" dirty="0"/>
                  <a:t>为期望输出，概率分布</a:t>
                </a:r>
                <a:r>
                  <a:rPr lang="en-US" altLang="zh-CN" dirty="0">
                    <a:latin typeface="Times New Roman" panose="02020603050405020304" pitchFamily="18" charset="0"/>
                    <a:cs typeface="Times New Roman" panose="02020603050405020304" pitchFamily="18" charset="0"/>
                  </a:rPr>
                  <a:t>q</a:t>
                </a:r>
                <a:r>
                  <a:rPr lang="zh-CN" altLang="en-US" dirty="0"/>
                  <a:t>为实际输出，则交叉熵为</a:t>
                </a:r>
                <a:endParaRPr lang="en-US" altLang="zh-CN" sz="2000" dirty="0"/>
              </a:p>
              <a:p>
                <a:pPr>
                  <a:lnSpc>
                    <a:spcPct val="150000"/>
                  </a:lnSpc>
                </a:pPr>
                <a:r>
                  <a:rPr lang="zh-CN" altLang="en-US" dirty="0">
                    <a:latin typeface="Times New Roman" panose="02020603050405020304" pitchFamily="18" charset="0"/>
                    <a:cs typeface="Times New Roman" panose="02020603050405020304" pitchFamily="18" charset="0"/>
                  </a:rPr>
                  <a:t>均方误差（</a:t>
                </a:r>
                <a:r>
                  <a:rPr lang="en-US" altLang="zh-CN" dirty="0">
                    <a:latin typeface="Times New Roman" panose="02020603050405020304" pitchFamily="18" charset="0"/>
                    <a:cs typeface="Times New Roman" panose="02020603050405020304" pitchFamily="18" charset="0"/>
                  </a:rPr>
                  <a:t>Mean Squared Error</a:t>
                </a:r>
                <a:r>
                  <a:rPr lang="zh-CN" altLang="en-US" dirty="0"/>
                  <a:t>，</a:t>
                </a:r>
                <a:r>
                  <a:rPr lang="en-US" altLang="zh-CN" dirty="0">
                    <a:latin typeface="Times New Roman" panose="02020603050405020304" pitchFamily="18" charset="0"/>
                    <a:cs typeface="Times New Roman" panose="02020603050405020304" pitchFamily="18" charset="0"/>
                  </a:rPr>
                  <a:t>MSE</a:t>
                </a:r>
                <a:r>
                  <a:rPr lang="zh-CN" altLang="en-US" dirty="0">
                    <a:latin typeface="Times New Roman" panose="02020603050405020304" pitchFamily="18" charset="0"/>
                    <a:cs typeface="Times New Roman" panose="02020603050405020304" pitchFamily="18" charset="0"/>
                  </a:rPr>
                  <a:t>）</a:t>
                </a:r>
                <a:r>
                  <a:rPr lang="zh-CN" altLang="en-US" sz="2000" dirty="0"/>
                  <a:t>：</a:t>
                </a:r>
                <a:endParaRPr lang="en-US" altLang="zh-CN" sz="2000" dirty="0"/>
              </a:p>
              <a:p>
                <a:pPr>
                  <a:lnSpc>
                    <a:spcPct val="150000"/>
                  </a:lnSpc>
                </a:pPr>
                <a:r>
                  <a:rPr lang="zh-CN" altLang="en-US" dirty="0"/>
                  <a:t>通常我们会在损失函数后面添加正则项，以避免过拟合现象。</a:t>
                </a:r>
                <a:r>
                  <a:rPr lang="en-US" altLang="zh-CN" sz="2000" dirty="0">
                    <a:ea typeface="宋体" panose="02010600030101010101" pitchFamily="2" charset="-122"/>
                    <a:cs typeface="宋体" panose="02010600030101010101" pitchFamily="2" charset="-122"/>
                  </a:rPr>
                  <a:t> </a:t>
                </a:r>
                <a14:m>
                  <m:oMath xmlns:m="http://schemas.openxmlformats.org/officeDocument/2006/math">
                    <m:r>
                      <a:rPr lang="en-US" altLang="zh-CN" sz="2000" i="1" dirty="0">
                        <a:latin typeface="Cambria Math" panose="02040503050406030204" pitchFamily="18" charset="0"/>
                        <a:ea typeface="宋体" panose="02010600030101010101" pitchFamily="2" charset="-122"/>
                        <a:cs typeface="宋体" panose="02010600030101010101" pitchFamily="2" charset="-122"/>
                      </a:rPr>
                      <m:t>𝐿𝑜𝑠𝑠</m:t>
                    </m:r>
                    <m:r>
                      <a:rPr lang="en-US" altLang="zh-CN" sz="2000" i="1">
                        <a:latin typeface="Cambria Math" panose="02040503050406030204" pitchFamily="18" charset="0"/>
                        <a:ea typeface="Cambria Math" panose="02040503050406030204" pitchFamily="18" charset="0"/>
                        <a:cs typeface="宋体" panose="02010600030101010101" pitchFamily="2" charset="-122"/>
                      </a:rPr>
                      <m:t>=</m:t>
                    </m:r>
                    <m:r>
                      <a:rPr lang="en-US" altLang="zh-CN" sz="2000" b="0" i="1" smtClean="0">
                        <a:latin typeface="Cambria Math" panose="02040503050406030204" pitchFamily="18" charset="0"/>
                        <a:ea typeface="Cambria Math" panose="02040503050406030204" pitchFamily="18" charset="0"/>
                        <a:cs typeface="宋体" panose="02010600030101010101" pitchFamily="2" charset="-122"/>
                      </a:rPr>
                      <m:t>𝐿</m:t>
                    </m:r>
                    <m:r>
                      <m:rPr>
                        <m:sty m:val="p"/>
                      </m:rPr>
                      <a:rPr lang="en-US" altLang="zh-CN" i="1">
                        <a:latin typeface="Cambria Math" panose="02040503050406030204" pitchFamily="18" charset="0"/>
                        <a:ea typeface="Cambria Math" panose="02040503050406030204" pitchFamily="18" charset="0"/>
                        <a:cs typeface="宋体" panose="02010600030101010101" pitchFamily="2" charset="-122"/>
                      </a:rPr>
                      <m:t>oss</m:t>
                    </m:r>
                    <m:r>
                      <a:rPr lang="en-US" altLang="zh-CN" sz="2000" i="1">
                        <a:latin typeface="Cambria Math" panose="02040503050406030204" pitchFamily="18" charset="0"/>
                        <a:ea typeface="Cambria Math" panose="02040503050406030204" pitchFamily="18" charset="0"/>
                      </a:rPr>
                      <m:t>+</m:t>
                    </m:r>
                    <m:r>
                      <a:rPr lang="zh-CN" altLang="en-US" sz="2000" i="1">
                        <a:latin typeface="Cambria Math" panose="02040503050406030204" pitchFamily="18" charset="0"/>
                        <a:ea typeface="Cambria Math" panose="02040503050406030204" pitchFamily="18" charset="0"/>
                      </a:rPr>
                      <m:t>𝛼</m:t>
                    </m:r>
                    <m:sSubSup>
                      <m:sSubSupPr>
                        <m:ctrlPr>
                          <a:rPr lang="en-US" altLang="zh-CN" i="1" smtClean="0">
                            <a:latin typeface="Cambria Math" panose="02040503050406030204" pitchFamily="18" charset="0"/>
                            <a:cs typeface="Cambria Math" panose="02040503050406030204" charset="0"/>
                            <a:sym typeface="+mn-ea"/>
                          </a:rPr>
                        </m:ctrlPr>
                      </m:sSubSupPr>
                      <m:e>
                        <m:r>
                          <a:rPr lang="en-US" altLang="zh-CN" i="1">
                            <a:latin typeface="Cambria Math" panose="02040503050406030204" charset="0"/>
                            <a:cs typeface="Cambria Math" panose="02040503050406030204" charset="0"/>
                            <a:sym typeface="+mn-ea"/>
                          </a:rPr>
                          <m:t>||</m:t>
                        </m:r>
                        <m:r>
                          <a:rPr lang="en-US" altLang="zh-CN" b="1" i="1">
                            <a:latin typeface="Cambria Math" panose="02040503050406030204" charset="0"/>
                            <a:cs typeface="Cambria Math" panose="02040503050406030204" charset="0"/>
                            <a:sym typeface="+mn-ea"/>
                          </a:rPr>
                          <m:t>𝝎</m:t>
                        </m:r>
                        <m:r>
                          <a:rPr lang="en-US" altLang="zh-CN" i="1">
                            <a:latin typeface="Cambria Math" panose="02040503050406030204" charset="0"/>
                            <a:cs typeface="Cambria Math" panose="02040503050406030204" charset="0"/>
                            <a:sym typeface="+mn-ea"/>
                          </a:rPr>
                          <m:t>||</m:t>
                        </m:r>
                      </m:e>
                      <m:sub>
                        <m:r>
                          <a:rPr lang="en-US" altLang="zh-CN" b="0" i="1" smtClean="0">
                            <a:latin typeface="Cambria Math" panose="02040503050406030204" pitchFamily="18" charset="0"/>
                            <a:cs typeface="Cambria Math" panose="02040503050406030204" charset="0"/>
                            <a:sym typeface="+mn-ea"/>
                          </a:rPr>
                          <m:t>𝑝</m:t>
                        </m:r>
                      </m:sub>
                      <m:sup/>
                    </m:sSubSup>
                  </m:oMath>
                </a14:m>
                <a:endParaRPr lang="en-US" altLang="zh-CN" dirty="0">
                  <a:solidFill>
                    <a:srgbClr val="FF0000"/>
                  </a:solidFill>
                </a:endParaRPr>
              </a:p>
            </p:txBody>
          </p:sp>
        </mc:Choice>
        <mc:Fallback xmlns="">
          <p:sp>
            <p:nvSpPr>
              <p:cNvPr id="3" name="内容占位符 2">
                <a:extLst>
                  <a:ext uri="{FF2B5EF4-FFF2-40B4-BE49-F238E27FC236}">
                    <a16:creationId xmlns:a16="http://schemas.microsoft.com/office/drawing/2014/main" id="{74B9246F-0FE8-4D5E-97B1-BE5C4A2EDE76}"/>
                  </a:ext>
                </a:extLst>
              </p:cNvPr>
              <p:cNvSpPr>
                <a:spLocks noGrp="1" noRot="1" noChangeAspect="1" noMove="1" noResize="1" noEditPoints="1" noAdjustHandles="1" noChangeArrowheads="1" noChangeShapeType="1" noTextEdit="1"/>
              </p:cNvSpPr>
              <p:nvPr>
                <p:ph idx="1"/>
              </p:nvPr>
            </p:nvSpPr>
            <p:spPr>
              <a:blipFill>
                <a:blip r:embed="rId3"/>
                <a:stretch>
                  <a:fillRect l="-534" r="-374"/>
                </a:stretch>
              </a:blipFill>
            </p:spPr>
            <p:txBody>
              <a:bodyPr/>
              <a:lstStyle/>
              <a:p>
                <a:r>
                  <a:rPr lang="zh-CN" altLang="en-US">
                    <a:noFill/>
                  </a:rPr>
                  <a:t> </a:t>
                </a:r>
              </a:p>
            </p:txBody>
          </p:sp>
        </mc:Fallback>
      </mc:AlternateContent>
      <p:sp>
        <p:nvSpPr>
          <p:cNvPr id="4" name="日期占位符 3">
            <a:extLst>
              <a:ext uri="{FF2B5EF4-FFF2-40B4-BE49-F238E27FC236}">
                <a16:creationId xmlns:a16="http://schemas.microsoft.com/office/drawing/2014/main" id="{D88F6FF0-235F-4F78-85D9-AF5D8171F044}"/>
              </a:ext>
            </a:extLst>
          </p:cNvPr>
          <p:cNvSpPr>
            <a:spLocks noGrp="1"/>
          </p:cNvSpPr>
          <p:nvPr>
            <p:ph type="dt" sz="half" idx="10"/>
          </p:nvPr>
        </p:nvSpPr>
        <p:spPr/>
        <p:txBody>
          <a:bodyPr/>
          <a:lstStyle/>
          <a:p>
            <a:fld id="{315BB34A-6131-4109-8499-25816707CCF8}" type="datetime1">
              <a:rPr lang="en-US" altLang="zh-CN" smtClean="0"/>
              <a:t>4/21/2023</a:t>
            </a:fld>
            <a:endParaRPr lang="en-US" altLang="zh-CN"/>
          </a:p>
        </p:txBody>
      </p:sp>
      <p:sp>
        <p:nvSpPr>
          <p:cNvPr id="5" name="页脚占位符 4">
            <a:extLst>
              <a:ext uri="{FF2B5EF4-FFF2-40B4-BE49-F238E27FC236}">
                <a16:creationId xmlns:a16="http://schemas.microsoft.com/office/drawing/2014/main" id="{D12F282E-28F2-4E06-9B68-8BB13A141CA0}"/>
              </a:ext>
            </a:extLst>
          </p:cNvPr>
          <p:cNvSpPr>
            <a:spLocks noGrp="1"/>
          </p:cNvSpPr>
          <p:nvPr>
            <p:ph type="ftr" sz="quarter" idx="11"/>
          </p:nvPr>
        </p:nvSpPr>
        <p:spPr/>
        <p:txBody>
          <a:bodyPr/>
          <a:lstStyle/>
          <a:p>
            <a:r>
              <a:rPr lang="zh-CN" altLang="en-US"/>
              <a:t>合肥学院 人工智能与大数据学院</a:t>
            </a:r>
            <a:endParaRPr lang="en-US" altLang="zh-CN" dirty="0"/>
          </a:p>
        </p:txBody>
      </p:sp>
      <p:sp>
        <p:nvSpPr>
          <p:cNvPr id="6" name="灯片编号占位符 5">
            <a:extLst>
              <a:ext uri="{FF2B5EF4-FFF2-40B4-BE49-F238E27FC236}">
                <a16:creationId xmlns:a16="http://schemas.microsoft.com/office/drawing/2014/main" id="{06E00E4E-4D72-47F0-AB6D-0402A162CDB0}"/>
              </a:ext>
            </a:extLst>
          </p:cNvPr>
          <p:cNvSpPr>
            <a:spLocks noGrp="1"/>
          </p:cNvSpPr>
          <p:nvPr>
            <p:ph type="sldNum" sz="quarter" idx="12"/>
          </p:nvPr>
        </p:nvSpPr>
        <p:spPr/>
        <p:txBody>
          <a:bodyPr/>
          <a:lstStyle/>
          <a:p>
            <a:fld id="{CF856BB3-76D9-4B5D-995C-68FA1768510B}" type="slidenum">
              <a:rPr lang="en-US" altLang="zh-CN" smtClean="0"/>
              <a:pPr/>
              <a:t>28</a:t>
            </a:fld>
            <a:endParaRPr lang="en-US" altLang="zh-CN"/>
          </a:p>
        </p:txBody>
      </p:sp>
      <p:graphicFrame>
        <p:nvGraphicFramePr>
          <p:cNvPr id="7" name="对象 6">
            <a:extLst>
              <a:ext uri="{FF2B5EF4-FFF2-40B4-BE49-F238E27FC236}">
                <a16:creationId xmlns:a16="http://schemas.microsoft.com/office/drawing/2014/main" id="{72A70B06-85DA-44ED-B72F-593BEC64242D}"/>
              </a:ext>
            </a:extLst>
          </p:cNvPr>
          <p:cNvGraphicFramePr>
            <a:graphicFrameLocks noChangeAspect="1"/>
          </p:cNvGraphicFramePr>
          <p:nvPr/>
        </p:nvGraphicFramePr>
        <p:xfrm>
          <a:off x="5329653" y="3453271"/>
          <a:ext cx="2005291" cy="674677"/>
        </p:xfrm>
        <a:graphic>
          <a:graphicData uri="http://schemas.openxmlformats.org/presentationml/2006/ole">
            <mc:AlternateContent xmlns:mc="http://schemas.openxmlformats.org/markup-compatibility/2006">
              <mc:Choice xmlns:v="urn:schemas-microsoft-com:vml" Requires="v">
                <p:oleObj name="Equation" r:id="rId4" imgW="1358640" imgH="457200" progId="Equation.DSMT4">
                  <p:embed/>
                </p:oleObj>
              </mc:Choice>
              <mc:Fallback>
                <p:oleObj name="Equation" r:id="rId4" imgW="1358640" imgH="457200" progId="Equation.DSMT4">
                  <p:embed/>
                  <p:pic>
                    <p:nvPicPr>
                      <p:cNvPr id="7" name="对象 6">
                        <a:extLst>
                          <a:ext uri="{FF2B5EF4-FFF2-40B4-BE49-F238E27FC236}">
                            <a16:creationId xmlns:a16="http://schemas.microsoft.com/office/drawing/2014/main" id="{72A70B06-85DA-44ED-B72F-593BEC64242D}"/>
                          </a:ext>
                        </a:extLst>
                      </p:cNvPr>
                      <p:cNvPicPr/>
                      <p:nvPr/>
                    </p:nvPicPr>
                    <p:blipFill>
                      <a:blip r:embed="rId5"/>
                      <a:stretch>
                        <a:fillRect/>
                      </a:stretch>
                    </p:blipFill>
                    <p:spPr>
                      <a:xfrm>
                        <a:off x="5329653" y="3453271"/>
                        <a:ext cx="2005291" cy="674677"/>
                      </a:xfrm>
                      <a:prstGeom prst="rect">
                        <a:avLst/>
                      </a:prstGeom>
                    </p:spPr>
                  </p:pic>
                </p:oleObj>
              </mc:Fallback>
            </mc:AlternateContent>
          </a:graphicData>
        </a:graphic>
      </p:graphicFrame>
      <p:graphicFrame>
        <p:nvGraphicFramePr>
          <p:cNvPr id="10" name="对象 9">
            <a:extLst>
              <a:ext uri="{FF2B5EF4-FFF2-40B4-BE49-F238E27FC236}">
                <a16:creationId xmlns:a16="http://schemas.microsoft.com/office/drawing/2014/main" id="{F2847631-A84C-4D70-9215-F3D900F1D8C6}"/>
              </a:ext>
            </a:extLst>
          </p:cNvPr>
          <p:cNvGraphicFramePr>
            <a:graphicFrameLocks noChangeAspect="1"/>
          </p:cNvGraphicFramePr>
          <p:nvPr>
            <p:extLst>
              <p:ext uri="{D42A27DB-BD31-4B8C-83A1-F6EECF244321}">
                <p14:modId xmlns:p14="http://schemas.microsoft.com/office/powerpoint/2010/main" val="1492278721"/>
              </p:ext>
            </p:extLst>
          </p:nvPr>
        </p:nvGraphicFramePr>
        <p:xfrm>
          <a:off x="1760888" y="3036815"/>
          <a:ext cx="4841057" cy="504666"/>
        </p:xfrm>
        <a:graphic>
          <a:graphicData uri="http://schemas.openxmlformats.org/presentationml/2006/ole">
            <mc:AlternateContent xmlns:mc="http://schemas.openxmlformats.org/markup-compatibility/2006">
              <mc:Choice xmlns:v="urn:schemas-microsoft-com:vml" Requires="v">
                <p:oleObj name="Equation" r:id="rId6" imgW="3288960" imgH="342720" progId="Equation.DSMT4">
                  <p:embed/>
                </p:oleObj>
              </mc:Choice>
              <mc:Fallback>
                <p:oleObj name="Equation" r:id="rId6" imgW="3288960" imgH="342720" progId="Equation.DSMT4">
                  <p:embed/>
                  <p:pic>
                    <p:nvPicPr>
                      <p:cNvPr id="10" name="对象 9">
                        <a:extLst>
                          <a:ext uri="{FF2B5EF4-FFF2-40B4-BE49-F238E27FC236}">
                            <a16:creationId xmlns:a16="http://schemas.microsoft.com/office/drawing/2014/main" id="{F2847631-A84C-4D70-9215-F3D900F1D8C6}"/>
                          </a:ext>
                        </a:extLst>
                      </p:cNvPr>
                      <p:cNvPicPr/>
                      <p:nvPr/>
                    </p:nvPicPr>
                    <p:blipFill>
                      <a:blip r:embed="rId7"/>
                      <a:stretch>
                        <a:fillRect/>
                      </a:stretch>
                    </p:blipFill>
                    <p:spPr>
                      <a:xfrm>
                        <a:off x="1760888" y="3036815"/>
                        <a:ext cx="4841057" cy="504666"/>
                      </a:xfrm>
                      <a:prstGeom prst="rect">
                        <a:avLst/>
                      </a:prstGeom>
                    </p:spPr>
                  </p:pic>
                </p:oleObj>
              </mc:Fallback>
            </mc:AlternateContent>
          </a:graphicData>
        </a:graphic>
      </p:graphicFrame>
    </p:spTree>
    <p:extLst>
      <p:ext uri="{BB962C8B-B14F-4D97-AF65-F5344CB8AC3E}">
        <p14:creationId xmlns:p14="http://schemas.microsoft.com/office/powerpoint/2010/main" val="17776238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CD20896-EDFD-4EB6-ADF5-61E337C89975}"/>
              </a:ext>
            </a:extLst>
          </p:cNvPr>
          <p:cNvSpPr>
            <a:spLocks noGrp="1"/>
          </p:cNvSpPr>
          <p:nvPr>
            <p:ph type="title"/>
          </p:nvPr>
        </p:nvSpPr>
        <p:spPr/>
        <p:txBody>
          <a:bodyPr/>
          <a:lstStyle/>
          <a:p>
            <a:r>
              <a:rPr lang="en-US" altLang="zh-CN" dirty="0"/>
              <a:t>2.7</a:t>
            </a:r>
            <a:r>
              <a:rPr lang="zh-CN" altLang="en-US" dirty="0"/>
              <a:t>优化器</a:t>
            </a:r>
          </a:p>
        </p:txBody>
      </p:sp>
      <p:sp>
        <p:nvSpPr>
          <p:cNvPr id="3" name="内容占位符 2">
            <a:extLst>
              <a:ext uri="{FF2B5EF4-FFF2-40B4-BE49-F238E27FC236}">
                <a16:creationId xmlns:a16="http://schemas.microsoft.com/office/drawing/2014/main" id="{74B9246F-0FE8-4D5E-97B1-BE5C4A2EDE76}"/>
              </a:ext>
            </a:extLst>
          </p:cNvPr>
          <p:cNvSpPr>
            <a:spLocks noGrp="1"/>
          </p:cNvSpPr>
          <p:nvPr>
            <p:ph idx="1"/>
          </p:nvPr>
        </p:nvSpPr>
        <p:spPr/>
        <p:txBody>
          <a:bodyPr/>
          <a:lstStyle/>
          <a:p>
            <a:pPr marL="0" indent="0">
              <a:lnSpc>
                <a:spcPct val="150000"/>
              </a:lnSpc>
              <a:buNone/>
            </a:pPr>
            <a:r>
              <a:rPr lang="zh-CN" altLang="en-US" sz="2000" dirty="0">
                <a:latin typeface="Times New Roman" panose="02020603050405020304" pitchFamily="18" charset="0"/>
                <a:cs typeface="Times New Roman" panose="02020603050405020304" pitchFamily="18" charset="0"/>
              </a:rPr>
              <a:t>优化器：是一种优化方法，即通过迭代取优，获得更低的损失值，从而获得最优的参数矩阵。</a:t>
            </a:r>
            <a:endParaRPr lang="en-US" altLang="zh-CN" sz="2000" dirty="0">
              <a:latin typeface="Times New Roman" panose="02020603050405020304" pitchFamily="18" charset="0"/>
              <a:cs typeface="Times New Roman" panose="02020603050405020304" pitchFamily="18" charset="0"/>
            </a:endParaRPr>
          </a:p>
          <a:p>
            <a:pPr>
              <a:lnSpc>
                <a:spcPct val="150000"/>
              </a:lnSpc>
            </a:pPr>
            <a:r>
              <a:rPr lang="zh-CN" altLang="en-US" sz="2000" dirty="0"/>
              <a:t>随机梯度下降（</a:t>
            </a:r>
            <a:r>
              <a:rPr lang="en-US" altLang="zh-CN" dirty="0">
                <a:latin typeface="Times New Roman" panose="02020603050405020304" pitchFamily="18" charset="0"/>
                <a:cs typeface="Times New Roman" panose="02020603050405020304" pitchFamily="18" charset="0"/>
              </a:rPr>
              <a:t>Stochastic Gradient Descent</a:t>
            </a:r>
            <a:r>
              <a:rPr lang="zh-CN" altLang="en-US" dirty="0">
                <a:latin typeface="Times New Roman" panose="02020603050405020304" pitchFamily="18" charset="0"/>
                <a:cs typeface="Times New Roman" panose="02020603050405020304" pitchFamily="18" charset="0"/>
              </a:rPr>
              <a:t>，</a:t>
            </a:r>
            <a:r>
              <a:rPr lang="en-US" altLang="zh-CN" dirty="0">
                <a:latin typeface="Times New Roman" panose="02020603050405020304" pitchFamily="18" charset="0"/>
                <a:cs typeface="Times New Roman" panose="02020603050405020304" pitchFamily="18" charset="0"/>
              </a:rPr>
              <a:t>SGD</a:t>
            </a:r>
            <a:r>
              <a:rPr lang="zh-CN" altLang="en-US" sz="2000" dirty="0"/>
              <a:t>）：利用当前位置的负梯度方向作为搜索方向，</a:t>
            </a:r>
            <a:r>
              <a:rPr lang="zh-CN" altLang="en-US" b="1" dirty="0">
                <a:solidFill>
                  <a:srgbClr val="0070C0"/>
                </a:solidFill>
              </a:rPr>
              <a:t>每次更新参数时使用一个样本</a:t>
            </a:r>
            <a:r>
              <a:rPr lang="zh-CN" altLang="en-US" dirty="0"/>
              <a:t>，与之对应的是批量梯度下降，所谓批量就是每次更新参数时使用所有样本。需要注意的是，</a:t>
            </a:r>
            <a:r>
              <a:rPr lang="zh-CN" altLang="en-US" b="1" dirty="0">
                <a:solidFill>
                  <a:srgbClr val="0070C0"/>
                </a:solidFill>
              </a:rPr>
              <a:t>在使用梯度下降类的优化器时，需要指定学习率。</a:t>
            </a:r>
            <a:endParaRPr lang="en-US" altLang="zh-CN" sz="2000" b="1" dirty="0">
              <a:solidFill>
                <a:srgbClr val="0070C0"/>
              </a:solidFill>
            </a:endParaRPr>
          </a:p>
          <a:p>
            <a:pPr>
              <a:lnSpc>
                <a:spcPct val="150000"/>
              </a:lnSpc>
            </a:pPr>
            <a:r>
              <a:rPr lang="zh-CN" altLang="en-US" dirty="0">
                <a:latin typeface="Times New Roman" panose="02020603050405020304" pitchFamily="18" charset="0"/>
                <a:cs typeface="Times New Roman" panose="02020603050405020304" pitchFamily="18" charset="0"/>
              </a:rPr>
              <a:t>自适应矩估计（</a:t>
            </a:r>
            <a:r>
              <a:rPr lang="en-US" altLang="zh-CN" dirty="0">
                <a:latin typeface="Times New Roman" panose="02020603050405020304" pitchFamily="18" charset="0"/>
                <a:cs typeface="Times New Roman" panose="02020603050405020304" pitchFamily="18" charset="0"/>
              </a:rPr>
              <a:t>Adaptive Moment Estimation</a:t>
            </a:r>
            <a:r>
              <a:rPr lang="zh-CN" altLang="en-US" dirty="0">
                <a:latin typeface="Times New Roman" panose="02020603050405020304" pitchFamily="18" charset="0"/>
                <a:cs typeface="Times New Roman" panose="02020603050405020304" pitchFamily="18" charset="0"/>
              </a:rPr>
              <a:t>，</a:t>
            </a:r>
            <a:r>
              <a:rPr lang="en-US" altLang="zh-CN" dirty="0">
                <a:latin typeface="Times New Roman" panose="02020603050405020304" pitchFamily="18" charset="0"/>
                <a:cs typeface="Times New Roman" panose="02020603050405020304" pitchFamily="18" charset="0"/>
              </a:rPr>
              <a:t>Adam</a:t>
            </a:r>
            <a:r>
              <a:rPr lang="zh-CN" altLang="en-US" dirty="0">
                <a:latin typeface="Times New Roman" panose="02020603050405020304" pitchFamily="18" charset="0"/>
                <a:cs typeface="Times New Roman" panose="02020603050405020304" pitchFamily="18" charset="0"/>
              </a:rPr>
              <a:t>）</a:t>
            </a:r>
            <a:r>
              <a:rPr lang="zh-CN" altLang="en-US" sz="2000" dirty="0"/>
              <a:t>：</a:t>
            </a:r>
            <a:r>
              <a:rPr lang="zh-CN" altLang="en-US" dirty="0"/>
              <a:t>是一种常用</a:t>
            </a:r>
            <a:r>
              <a:rPr lang="zh-CN" altLang="en-US" b="1" dirty="0">
                <a:solidFill>
                  <a:srgbClr val="0070C0"/>
                </a:solidFill>
              </a:rPr>
              <a:t>学习率自适应的优化算法</a:t>
            </a:r>
            <a:r>
              <a:rPr lang="zh-CN" altLang="en-US" dirty="0"/>
              <a:t>，通常被认为对超参的选择相当的鲁棒。</a:t>
            </a:r>
            <a:endParaRPr lang="en-US" altLang="zh-CN" dirty="0"/>
          </a:p>
          <a:p>
            <a:pPr>
              <a:lnSpc>
                <a:spcPct val="150000"/>
              </a:lnSpc>
            </a:pPr>
            <a:r>
              <a:rPr lang="zh-CN" altLang="en-US" dirty="0">
                <a:latin typeface="Times New Roman" panose="02020603050405020304" pitchFamily="18" charset="0"/>
                <a:cs typeface="Times New Roman" panose="02020603050405020304" pitchFamily="18" charset="0"/>
              </a:rPr>
              <a:t>自适应梯度（</a:t>
            </a:r>
            <a:r>
              <a:rPr lang="en-US" altLang="zh-CN" dirty="0">
                <a:latin typeface="Times New Roman" panose="02020603050405020304" pitchFamily="18" charset="0"/>
                <a:cs typeface="Times New Roman" panose="02020603050405020304" pitchFamily="18" charset="0"/>
              </a:rPr>
              <a:t>Adaptive Gradient</a:t>
            </a:r>
            <a:r>
              <a:rPr lang="zh-CN" altLang="en-US" dirty="0">
                <a:latin typeface="Times New Roman" panose="02020603050405020304" pitchFamily="18" charset="0"/>
                <a:cs typeface="Times New Roman" panose="02020603050405020304" pitchFamily="18" charset="0"/>
              </a:rPr>
              <a:t>，</a:t>
            </a:r>
            <a:r>
              <a:rPr lang="en-US" altLang="zh-CN" dirty="0" err="1">
                <a:latin typeface="Times New Roman" panose="02020603050405020304" pitchFamily="18" charset="0"/>
                <a:cs typeface="Times New Roman" panose="02020603050405020304" pitchFamily="18" charset="0"/>
              </a:rPr>
              <a:t>AdaGrad</a:t>
            </a:r>
            <a:r>
              <a:rPr lang="zh-CN" altLang="en-US" dirty="0">
                <a:latin typeface="Times New Roman" panose="02020603050405020304" pitchFamily="18" charset="0"/>
                <a:cs typeface="Times New Roman" panose="02020603050405020304" pitchFamily="18" charset="0"/>
              </a:rPr>
              <a:t>）</a:t>
            </a:r>
            <a:r>
              <a:rPr lang="zh-CN" altLang="en-US" dirty="0"/>
              <a:t>：能独立的适应所有的模型参数的学习率，即</a:t>
            </a:r>
            <a:r>
              <a:rPr lang="zh-CN" altLang="en-US" b="1" dirty="0">
                <a:solidFill>
                  <a:srgbClr val="0070C0"/>
                </a:solidFill>
              </a:rPr>
              <a:t>具有较大偏导的参数相应有一个较大的学习率，而具有小偏导的参数则对应一个较小的学习率。</a:t>
            </a:r>
            <a:endParaRPr lang="en-US" altLang="zh-CN" b="1" dirty="0">
              <a:solidFill>
                <a:srgbClr val="0070C0"/>
              </a:solidFill>
            </a:endParaRPr>
          </a:p>
          <a:p>
            <a:pPr>
              <a:lnSpc>
                <a:spcPct val="150000"/>
              </a:lnSpc>
            </a:pPr>
            <a:endParaRPr lang="en-US" altLang="zh-CN" sz="2000" b="1" dirty="0">
              <a:solidFill>
                <a:srgbClr val="0070C0"/>
              </a:solidFill>
            </a:endParaRPr>
          </a:p>
          <a:p>
            <a:pPr marL="0" indent="0">
              <a:buNone/>
            </a:pPr>
            <a:endParaRPr lang="en-US" altLang="zh-CN" dirty="0"/>
          </a:p>
          <a:p>
            <a:pPr marL="0" indent="0">
              <a:buNone/>
            </a:pPr>
            <a:endParaRPr lang="zh-CN" altLang="en-US" dirty="0"/>
          </a:p>
        </p:txBody>
      </p:sp>
      <p:sp>
        <p:nvSpPr>
          <p:cNvPr id="4" name="日期占位符 3">
            <a:extLst>
              <a:ext uri="{FF2B5EF4-FFF2-40B4-BE49-F238E27FC236}">
                <a16:creationId xmlns:a16="http://schemas.microsoft.com/office/drawing/2014/main" id="{D88F6FF0-235F-4F78-85D9-AF5D8171F044}"/>
              </a:ext>
            </a:extLst>
          </p:cNvPr>
          <p:cNvSpPr>
            <a:spLocks noGrp="1"/>
          </p:cNvSpPr>
          <p:nvPr>
            <p:ph type="dt" sz="half" idx="10"/>
          </p:nvPr>
        </p:nvSpPr>
        <p:spPr/>
        <p:txBody>
          <a:bodyPr/>
          <a:lstStyle/>
          <a:p>
            <a:fld id="{315BB34A-6131-4109-8499-25816707CCF8}" type="datetime1">
              <a:rPr lang="en-US" altLang="zh-CN" smtClean="0"/>
              <a:t>4/21/2023</a:t>
            </a:fld>
            <a:endParaRPr lang="en-US" altLang="zh-CN"/>
          </a:p>
        </p:txBody>
      </p:sp>
      <p:sp>
        <p:nvSpPr>
          <p:cNvPr id="5" name="页脚占位符 4">
            <a:extLst>
              <a:ext uri="{FF2B5EF4-FFF2-40B4-BE49-F238E27FC236}">
                <a16:creationId xmlns:a16="http://schemas.microsoft.com/office/drawing/2014/main" id="{D12F282E-28F2-4E06-9B68-8BB13A141CA0}"/>
              </a:ext>
            </a:extLst>
          </p:cNvPr>
          <p:cNvSpPr>
            <a:spLocks noGrp="1"/>
          </p:cNvSpPr>
          <p:nvPr>
            <p:ph type="ftr" sz="quarter" idx="11"/>
          </p:nvPr>
        </p:nvSpPr>
        <p:spPr/>
        <p:txBody>
          <a:bodyPr/>
          <a:lstStyle/>
          <a:p>
            <a:r>
              <a:rPr lang="zh-CN" altLang="en-US"/>
              <a:t>合肥学院 人工智能与大数据学院</a:t>
            </a:r>
            <a:endParaRPr lang="en-US" altLang="zh-CN" dirty="0"/>
          </a:p>
        </p:txBody>
      </p:sp>
      <p:sp>
        <p:nvSpPr>
          <p:cNvPr id="6" name="灯片编号占位符 5">
            <a:extLst>
              <a:ext uri="{FF2B5EF4-FFF2-40B4-BE49-F238E27FC236}">
                <a16:creationId xmlns:a16="http://schemas.microsoft.com/office/drawing/2014/main" id="{06E00E4E-4D72-47F0-AB6D-0402A162CDB0}"/>
              </a:ext>
            </a:extLst>
          </p:cNvPr>
          <p:cNvSpPr>
            <a:spLocks noGrp="1"/>
          </p:cNvSpPr>
          <p:nvPr>
            <p:ph type="sldNum" sz="quarter" idx="12"/>
          </p:nvPr>
        </p:nvSpPr>
        <p:spPr/>
        <p:txBody>
          <a:bodyPr/>
          <a:lstStyle/>
          <a:p>
            <a:fld id="{CF856BB3-76D9-4B5D-995C-68FA1768510B}" type="slidenum">
              <a:rPr lang="en-US" altLang="zh-CN" smtClean="0"/>
              <a:pPr/>
              <a:t>29</a:t>
            </a:fld>
            <a:endParaRPr lang="en-US" altLang="zh-CN"/>
          </a:p>
        </p:txBody>
      </p:sp>
    </p:spTree>
    <p:extLst>
      <p:ext uri="{BB962C8B-B14F-4D97-AF65-F5344CB8AC3E}">
        <p14:creationId xmlns:p14="http://schemas.microsoft.com/office/powerpoint/2010/main" val="28809987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F95380F-87F4-4230-B290-0EE67B980EA5}"/>
              </a:ext>
            </a:extLst>
          </p:cNvPr>
          <p:cNvSpPr>
            <a:spLocks noGrp="1"/>
          </p:cNvSpPr>
          <p:nvPr>
            <p:ph type="title"/>
          </p:nvPr>
        </p:nvSpPr>
        <p:spPr/>
        <p:txBody>
          <a:bodyPr>
            <a:normAutofit/>
          </a:bodyPr>
          <a:lstStyle/>
          <a:p>
            <a:pPr marL="228600" marR="0" lvl="0" indent="-228600" defTabSz="914400" rtl="0" eaLnBrk="1" fontAlgn="auto" latinLnBrk="0" hangingPunct="1">
              <a:spcBef>
                <a:spcPts val="1000"/>
              </a:spcBef>
              <a:spcAft>
                <a:spcPts val="0"/>
              </a:spcAft>
              <a:tabLst/>
              <a:defRPr/>
            </a:pPr>
            <a:r>
              <a:rPr lang="en-US" altLang="zh-CN" dirty="0"/>
              <a:t>1</a:t>
            </a:r>
            <a:r>
              <a:rPr lang="zh-CN" altLang="en-US" dirty="0"/>
              <a:t>神经网络概述</a:t>
            </a:r>
          </a:p>
        </p:txBody>
      </p:sp>
      <p:sp>
        <p:nvSpPr>
          <p:cNvPr id="3" name="内容占位符 2">
            <a:extLst>
              <a:ext uri="{FF2B5EF4-FFF2-40B4-BE49-F238E27FC236}">
                <a16:creationId xmlns:a16="http://schemas.microsoft.com/office/drawing/2014/main" id="{3B93F261-1AF8-458C-9126-F914470EEE90}"/>
              </a:ext>
            </a:extLst>
          </p:cNvPr>
          <p:cNvSpPr>
            <a:spLocks noGrp="1"/>
          </p:cNvSpPr>
          <p:nvPr>
            <p:ph idx="1"/>
          </p:nvPr>
        </p:nvSpPr>
        <p:spPr/>
        <p:txBody>
          <a:bodyPr/>
          <a:lstStyle/>
          <a:p>
            <a:pPr>
              <a:lnSpc>
                <a:spcPct val="150000"/>
              </a:lnSpc>
            </a:pPr>
            <a:r>
              <a:rPr lang="zh-CN" altLang="en-US" dirty="0"/>
              <a:t>人工智能（</a:t>
            </a:r>
            <a:r>
              <a:rPr lang="en-US" altLang="zh-CN" dirty="0">
                <a:latin typeface="Times New Roman" panose="02020603050405020304" pitchFamily="18" charset="0"/>
                <a:cs typeface="Times New Roman" panose="02020603050405020304" pitchFamily="18" charset="0"/>
              </a:rPr>
              <a:t> Artificial Intelligence</a:t>
            </a:r>
            <a:r>
              <a:rPr lang="zh-CN" altLang="en-US" dirty="0">
                <a:latin typeface="Times New Roman" panose="02020603050405020304" pitchFamily="18" charset="0"/>
                <a:cs typeface="Times New Roman" panose="02020603050405020304" pitchFamily="18" charset="0"/>
              </a:rPr>
              <a:t>，</a:t>
            </a:r>
            <a:r>
              <a:rPr lang="en-US" altLang="zh-CN" dirty="0">
                <a:latin typeface="Times New Roman" panose="02020603050405020304" pitchFamily="18" charset="0"/>
                <a:cs typeface="Times New Roman" panose="02020603050405020304" pitchFamily="18" charset="0"/>
              </a:rPr>
              <a:t>AI</a:t>
            </a:r>
            <a:r>
              <a:rPr lang="zh-CN" altLang="en-US" dirty="0"/>
              <a:t>）是计算机科学的一个分支，也是目前第四次工业革命的主导力量。</a:t>
            </a:r>
            <a:r>
              <a:rPr lang="zh-CN" altLang="en-US" b="1" dirty="0">
                <a:solidFill>
                  <a:srgbClr val="0070C0"/>
                </a:solidFill>
              </a:rPr>
              <a:t>机器学习和深度学习都是实现人工智能的方法，神经网络是机器学习的一个重要模型</a:t>
            </a:r>
            <a:r>
              <a:rPr lang="zh-CN" altLang="en-US" dirty="0"/>
              <a:t>。</a:t>
            </a:r>
            <a:endParaRPr lang="en-US" altLang="zh-CN" dirty="0"/>
          </a:p>
          <a:p>
            <a:pPr>
              <a:lnSpc>
                <a:spcPct val="150000"/>
              </a:lnSpc>
            </a:pPr>
            <a:r>
              <a:rPr lang="zh-CN" altLang="en-US" dirty="0"/>
              <a:t>人工神经网络（</a:t>
            </a:r>
            <a:r>
              <a:rPr lang="en-US" altLang="zh-CN" dirty="0">
                <a:latin typeface="Times New Roman" panose="02020603050405020304" pitchFamily="18" charset="0"/>
                <a:cs typeface="Times New Roman" panose="02020603050405020304" pitchFamily="18" charset="0"/>
              </a:rPr>
              <a:t>Artificial Neural Networks</a:t>
            </a:r>
            <a:r>
              <a:rPr lang="zh-CN" altLang="en-US" dirty="0"/>
              <a:t>，</a:t>
            </a:r>
            <a:r>
              <a:rPr lang="en-US" altLang="zh-CN" dirty="0">
                <a:latin typeface="Times New Roman" panose="02020603050405020304" pitchFamily="18" charset="0"/>
                <a:cs typeface="Times New Roman" panose="02020603050405020304" pitchFamily="18" charset="0"/>
              </a:rPr>
              <a:t>ANNs</a:t>
            </a:r>
            <a:r>
              <a:rPr lang="zh-CN" altLang="en-US" dirty="0"/>
              <a:t>）也简称为神经网络，是</a:t>
            </a:r>
            <a:r>
              <a:rPr lang="zh-CN" altLang="en-US" b="1" dirty="0">
                <a:solidFill>
                  <a:srgbClr val="0070C0"/>
                </a:solidFill>
              </a:rPr>
              <a:t>机器学习</a:t>
            </a:r>
            <a:r>
              <a:rPr lang="zh-CN" altLang="en-US" dirty="0"/>
              <a:t>中一种常用的学习模型，常用于</a:t>
            </a:r>
            <a:r>
              <a:rPr lang="zh-CN" altLang="en-US" b="1" dirty="0">
                <a:solidFill>
                  <a:srgbClr val="0070C0"/>
                </a:solidFill>
              </a:rPr>
              <a:t>分类任务</a:t>
            </a:r>
            <a:r>
              <a:rPr lang="zh-CN" altLang="en-US" dirty="0"/>
              <a:t>。</a:t>
            </a:r>
            <a:endParaRPr lang="en-US" altLang="zh-CN" dirty="0"/>
          </a:p>
          <a:p>
            <a:pPr>
              <a:lnSpc>
                <a:spcPct val="150000"/>
              </a:lnSpc>
            </a:pPr>
            <a:r>
              <a:rPr lang="zh-CN" altLang="en-US" dirty="0"/>
              <a:t>神经网络中最基本的成分是</a:t>
            </a:r>
            <a:r>
              <a:rPr lang="zh-CN" altLang="en-US" b="1" dirty="0">
                <a:solidFill>
                  <a:srgbClr val="0070C0"/>
                </a:solidFill>
              </a:rPr>
              <a:t>神经元模型</a:t>
            </a:r>
            <a:r>
              <a:rPr lang="zh-CN" altLang="en-US" dirty="0"/>
              <a:t>，简单的来说，神经网络就是</a:t>
            </a:r>
            <a:r>
              <a:rPr lang="zh-CN" altLang="en-US" b="1" dirty="0">
                <a:solidFill>
                  <a:srgbClr val="0070C0"/>
                </a:solidFill>
              </a:rPr>
              <a:t>模仿生物神经网络</a:t>
            </a:r>
            <a:r>
              <a:rPr lang="zh-CN" altLang="en-US" dirty="0"/>
              <a:t>创建的一种网络架构。我们的大脑内部就有很多神经，我们对这个世界的认知就是依靠神经元的相互作用，我们看到一张照片能分辨出照片中的物体是狗还是猫，看到一段文字能理解文字表达的意思，这都是大脑的神经元在发生作用。</a:t>
            </a:r>
            <a:endParaRPr lang="en-US" altLang="zh-CN" dirty="0"/>
          </a:p>
        </p:txBody>
      </p:sp>
      <p:sp>
        <p:nvSpPr>
          <p:cNvPr id="4" name="日期占位符 3">
            <a:extLst>
              <a:ext uri="{FF2B5EF4-FFF2-40B4-BE49-F238E27FC236}">
                <a16:creationId xmlns:a16="http://schemas.microsoft.com/office/drawing/2014/main" id="{AE9DA93C-6C93-4D2A-BEC8-C217D80FCCDF}"/>
              </a:ext>
            </a:extLst>
          </p:cNvPr>
          <p:cNvSpPr>
            <a:spLocks noGrp="1"/>
          </p:cNvSpPr>
          <p:nvPr>
            <p:ph type="dt" sz="half" idx="10"/>
          </p:nvPr>
        </p:nvSpPr>
        <p:spPr/>
        <p:txBody>
          <a:bodyPr/>
          <a:lstStyle/>
          <a:p>
            <a:fld id="{315BB34A-6131-4109-8499-25816707CCF8}" type="datetime1">
              <a:rPr lang="en-US" altLang="zh-CN" smtClean="0"/>
              <a:t>4/21/2023</a:t>
            </a:fld>
            <a:endParaRPr lang="en-US" altLang="zh-CN"/>
          </a:p>
        </p:txBody>
      </p:sp>
      <p:sp>
        <p:nvSpPr>
          <p:cNvPr id="5" name="页脚占位符 4">
            <a:extLst>
              <a:ext uri="{FF2B5EF4-FFF2-40B4-BE49-F238E27FC236}">
                <a16:creationId xmlns:a16="http://schemas.microsoft.com/office/drawing/2014/main" id="{A969BA4C-DD86-4F9D-BA42-CF3721123BC7}"/>
              </a:ext>
            </a:extLst>
          </p:cNvPr>
          <p:cNvSpPr>
            <a:spLocks noGrp="1"/>
          </p:cNvSpPr>
          <p:nvPr>
            <p:ph type="ftr" sz="quarter" idx="11"/>
          </p:nvPr>
        </p:nvSpPr>
        <p:spPr/>
        <p:txBody>
          <a:bodyPr/>
          <a:lstStyle/>
          <a:p>
            <a:r>
              <a:rPr lang="zh-CN" altLang="en-US"/>
              <a:t>合肥学院 人工智能与大数据学院</a:t>
            </a:r>
            <a:endParaRPr lang="en-US" altLang="zh-CN" dirty="0"/>
          </a:p>
        </p:txBody>
      </p:sp>
      <p:sp>
        <p:nvSpPr>
          <p:cNvPr id="6" name="灯片编号占位符 5">
            <a:extLst>
              <a:ext uri="{FF2B5EF4-FFF2-40B4-BE49-F238E27FC236}">
                <a16:creationId xmlns:a16="http://schemas.microsoft.com/office/drawing/2014/main" id="{94899456-F243-43E3-80B4-3E4BF7251692}"/>
              </a:ext>
            </a:extLst>
          </p:cNvPr>
          <p:cNvSpPr>
            <a:spLocks noGrp="1"/>
          </p:cNvSpPr>
          <p:nvPr>
            <p:ph type="sldNum" sz="quarter" idx="12"/>
          </p:nvPr>
        </p:nvSpPr>
        <p:spPr/>
        <p:txBody>
          <a:bodyPr/>
          <a:lstStyle/>
          <a:p>
            <a:fld id="{CF856BB3-76D9-4B5D-995C-68FA1768510B}" type="slidenum">
              <a:rPr lang="en-US" altLang="zh-CN" smtClean="0"/>
              <a:pPr/>
              <a:t>3</a:t>
            </a:fld>
            <a:endParaRPr lang="en-US" altLang="zh-CN"/>
          </a:p>
        </p:txBody>
      </p:sp>
    </p:spTree>
    <p:extLst>
      <p:ext uri="{BB962C8B-B14F-4D97-AF65-F5344CB8AC3E}">
        <p14:creationId xmlns:p14="http://schemas.microsoft.com/office/powerpoint/2010/main" val="40640204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CD20896-EDFD-4EB6-ADF5-61E337C89975}"/>
              </a:ext>
            </a:extLst>
          </p:cNvPr>
          <p:cNvSpPr>
            <a:spLocks noGrp="1"/>
          </p:cNvSpPr>
          <p:nvPr>
            <p:ph type="title"/>
          </p:nvPr>
        </p:nvSpPr>
        <p:spPr/>
        <p:txBody>
          <a:bodyPr/>
          <a:lstStyle/>
          <a:p>
            <a:r>
              <a:rPr lang="en-US" altLang="zh-CN" dirty="0"/>
              <a:t>3</a:t>
            </a:r>
            <a:r>
              <a:rPr lang="zh-CN" altLang="en-US" dirty="0"/>
              <a:t>基于卷积神经网络的手写数字识别方法</a:t>
            </a:r>
          </a:p>
        </p:txBody>
      </p:sp>
      <p:sp>
        <p:nvSpPr>
          <p:cNvPr id="3" name="内容占位符 2">
            <a:extLst>
              <a:ext uri="{FF2B5EF4-FFF2-40B4-BE49-F238E27FC236}">
                <a16:creationId xmlns:a16="http://schemas.microsoft.com/office/drawing/2014/main" id="{74B9246F-0FE8-4D5E-97B1-BE5C4A2EDE76}"/>
              </a:ext>
            </a:extLst>
          </p:cNvPr>
          <p:cNvSpPr>
            <a:spLocks noGrp="1"/>
          </p:cNvSpPr>
          <p:nvPr>
            <p:ph idx="1"/>
          </p:nvPr>
        </p:nvSpPr>
        <p:spPr/>
        <p:txBody>
          <a:bodyPr>
            <a:normAutofit/>
          </a:bodyPr>
          <a:lstStyle/>
          <a:p>
            <a:pPr marL="0" indent="0">
              <a:lnSpc>
                <a:spcPct val="150000"/>
              </a:lnSpc>
              <a:buNone/>
            </a:pPr>
            <a:r>
              <a:rPr lang="zh-CN" altLang="en-US" dirty="0"/>
              <a:t>本次实验在</a:t>
            </a:r>
            <a:r>
              <a:rPr lang="en-US" altLang="zh-CN" dirty="0">
                <a:latin typeface="Times New Roman" panose="02020603050405020304" pitchFamily="18" charset="0"/>
                <a:cs typeface="Times New Roman" panose="02020603050405020304" pitchFamily="18" charset="0"/>
              </a:rPr>
              <a:t>Windows10</a:t>
            </a:r>
            <a:r>
              <a:rPr lang="zh-CN" altLang="en-US" dirty="0"/>
              <a:t>操作系统下进行，选择</a:t>
            </a:r>
            <a:r>
              <a:rPr lang="en-US" altLang="zh-CN" dirty="0" err="1">
                <a:latin typeface="Times New Roman" panose="02020603050405020304" pitchFamily="18" charset="0"/>
                <a:cs typeface="Times New Roman" panose="02020603050405020304" pitchFamily="18" charset="0"/>
              </a:rPr>
              <a:t>Pytorch</a:t>
            </a:r>
            <a:r>
              <a:rPr lang="zh-CN" altLang="en-US" dirty="0"/>
              <a:t>框架为深度学习环境。利用卷积神经网络在手写数字数据集上进行实验，实验代码包含以下几个主要部分：</a:t>
            </a:r>
            <a:endParaRPr lang="en-US" altLang="zh-CN" dirty="0"/>
          </a:p>
          <a:p>
            <a:pPr>
              <a:lnSpc>
                <a:spcPct val="150000"/>
              </a:lnSpc>
            </a:pPr>
            <a:r>
              <a:rPr lang="zh-CN" altLang="en-US" dirty="0"/>
              <a:t>网络模型构建</a:t>
            </a:r>
            <a:endParaRPr lang="en-US" altLang="zh-CN" dirty="0"/>
          </a:p>
          <a:p>
            <a:pPr>
              <a:lnSpc>
                <a:spcPct val="150000"/>
              </a:lnSpc>
            </a:pPr>
            <a:r>
              <a:rPr lang="zh-CN" altLang="en-US" dirty="0"/>
              <a:t>数据预处理</a:t>
            </a:r>
            <a:endParaRPr lang="en-US" altLang="zh-CN" dirty="0"/>
          </a:p>
          <a:p>
            <a:pPr>
              <a:lnSpc>
                <a:spcPct val="150000"/>
              </a:lnSpc>
            </a:pPr>
            <a:r>
              <a:rPr lang="zh-CN" altLang="en-US" dirty="0"/>
              <a:t>数据加载</a:t>
            </a:r>
            <a:endParaRPr lang="en-US" altLang="zh-CN" dirty="0"/>
          </a:p>
          <a:p>
            <a:pPr>
              <a:lnSpc>
                <a:spcPct val="150000"/>
              </a:lnSpc>
            </a:pPr>
            <a:r>
              <a:rPr lang="zh-CN" altLang="en-US" dirty="0"/>
              <a:t>训练模型</a:t>
            </a:r>
            <a:endParaRPr lang="en-US" altLang="zh-CN" dirty="0"/>
          </a:p>
          <a:p>
            <a:pPr>
              <a:lnSpc>
                <a:spcPct val="150000"/>
              </a:lnSpc>
            </a:pPr>
            <a:r>
              <a:rPr lang="zh-CN" altLang="en-US" dirty="0"/>
              <a:t>测试模型</a:t>
            </a:r>
            <a:endParaRPr lang="en-US" altLang="zh-CN" dirty="0"/>
          </a:p>
          <a:p>
            <a:pPr>
              <a:lnSpc>
                <a:spcPct val="150000"/>
              </a:lnSpc>
            </a:pPr>
            <a:r>
              <a:rPr lang="zh-CN" altLang="en-US" dirty="0"/>
              <a:t>计算性能度量以及可视化</a:t>
            </a:r>
            <a:endParaRPr lang="en-US" altLang="zh-CN" dirty="0"/>
          </a:p>
          <a:p>
            <a:endParaRPr lang="zh-CN" altLang="en-US" dirty="0"/>
          </a:p>
        </p:txBody>
      </p:sp>
      <p:sp>
        <p:nvSpPr>
          <p:cNvPr id="4" name="日期占位符 3">
            <a:extLst>
              <a:ext uri="{FF2B5EF4-FFF2-40B4-BE49-F238E27FC236}">
                <a16:creationId xmlns:a16="http://schemas.microsoft.com/office/drawing/2014/main" id="{D88F6FF0-235F-4F78-85D9-AF5D8171F044}"/>
              </a:ext>
            </a:extLst>
          </p:cNvPr>
          <p:cNvSpPr>
            <a:spLocks noGrp="1"/>
          </p:cNvSpPr>
          <p:nvPr>
            <p:ph type="dt" sz="half" idx="10"/>
          </p:nvPr>
        </p:nvSpPr>
        <p:spPr/>
        <p:txBody>
          <a:bodyPr/>
          <a:lstStyle/>
          <a:p>
            <a:fld id="{315BB34A-6131-4109-8499-25816707CCF8}" type="datetime1">
              <a:rPr lang="en-US" altLang="zh-CN" smtClean="0"/>
              <a:t>4/21/2023</a:t>
            </a:fld>
            <a:endParaRPr lang="en-US" altLang="zh-CN"/>
          </a:p>
        </p:txBody>
      </p:sp>
      <p:sp>
        <p:nvSpPr>
          <p:cNvPr id="5" name="页脚占位符 4">
            <a:extLst>
              <a:ext uri="{FF2B5EF4-FFF2-40B4-BE49-F238E27FC236}">
                <a16:creationId xmlns:a16="http://schemas.microsoft.com/office/drawing/2014/main" id="{D12F282E-28F2-4E06-9B68-8BB13A141CA0}"/>
              </a:ext>
            </a:extLst>
          </p:cNvPr>
          <p:cNvSpPr>
            <a:spLocks noGrp="1"/>
          </p:cNvSpPr>
          <p:nvPr>
            <p:ph type="ftr" sz="quarter" idx="11"/>
          </p:nvPr>
        </p:nvSpPr>
        <p:spPr/>
        <p:txBody>
          <a:bodyPr/>
          <a:lstStyle/>
          <a:p>
            <a:r>
              <a:rPr lang="zh-CN" altLang="en-US"/>
              <a:t>合肥学院 人工智能与大数据学院</a:t>
            </a:r>
            <a:endParaRPr lang="en-US" altLang="zh-CN" dirty="0"/>
          </a:p>
        </p:txBody>
      </p:sp>
      <p:sp>
        <p:nvSpPr>
          <p:cNvPr id="6" name="灯片编号占位符 5">
            <a:extLst>
              <a:ext uri="{FF2B5EF4-FFF2-40B4-BE49-F238E27FC236}">
                <a16:creationId xmlns:a16="http://schemas.microsoft.com/office/drawing/2014/main" id="{06E00E4E-4D72-47F0-AB6D-0402A162CDB0}"/>
              </a:ext>
            </a:extLst>
          </p:cNvPr>
          <p:cNvSpPr>
            <a:spLocks noGrp="1"/>
          </p:cNvSpPr>
          <p:nvPr>
            <p:ph type="sldNum" sz="quarter" idx="12"/>
          </p:nvPr>
        </p:nvSpPr>
        <p:spPr/>
        <p:txBody>
          <a:bodyPr/>
          <a:lstStyle/>
          <a:p>
            <a:fld id="{CF856BB3-76D9-4B5D-995C-68FA1768510B}" type="slidenum">
              <a:rPr lang="en-US" altLang="zh-CN" smtClean="0"/>
              <a:pPr/>
              <a:t>30</a:t>
            </a:fld>
            <a:endParaRPr lang="en-US" altLang="zh-CN"/>
          </a:p>
        </p:txBody>
      </p:sp>
    </p:spTree>
    <p:extLst>
      <p:ext uri="{BB962C8B-B14F-4D97-AF65-F5344CB8AC3E}">
        <p14:creationId xmlns:p14="http://schemas.microsoft.com/office/powerpoint/2010/main" val="10223181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CD20896-EDFD-4EB6-ADF5-61E337C89975}"/>
              </a:ext>
            </a:extLst>
          </p:cNvPr>
          <p:cNvSpPr>
            <a:spLocks noGrp="1"/>
          </p:cNvSpPr>
          <p:nvPr>
            <p:ph type="title"/>
          </p:nvPr>
        </p:nvSpPr>
        <p:spPr/>
        <p:txBody>
          <a:bodyPr/>
          <a:lstStyle/>
          <a:p>
            <a:r>
              <a:rPr lang="en-US" altLang="zh-CN" dirty="0"/>
              <a:t>3.1</a:t>
            </a:r>
            <a:r>
              <a:rPr lang="zh-CN" altLang="en-US" dirty="0"/>
              <a:t>卷积神经网络结构</a:t>
            </a:r>
          </a:p>
        </p:txBody>
      </p:sp>
      <p:sp>
        <p:nvSpPr>
          <p:cNvPr id="3" name="内容占位符 2">
            <a:extLst>
              <a:ext uri="{FF2B5EF4-FFF2-40B4-BE49-F238E27FC236}">
                <a16:creationId xmlns:a16="http://schemas.microsoft.com/office/drawing/2014/main" id="{74B9246F-0FE8-4D5E-97B1-BE5C4A2EDE76}"/>
              </a:ext>
            </a:extLst>
          </p:cNvPr>
          <p:cNvSpPr>
            <a:spLocks noGrp="1"/>
          </p:cNvSpPr>
          <p:nvPr>
            <p:ph idx="1"/>
          </p:nvPr>
        </p:nvSpPr>
        <p:spPr/>
        <p:txBody>
          <a:bodyPr>
            <a:normAutofit fontScale="92500" lnSpcReduction="10000"/>
          </a:bodyPr>
          <a:lstStyle/>
          <a:p>
            <a:pPr marL="0" indent="0">
              <a:lnSpc>
                <a:spcPct val="150000"/>
              </a:lnSpc>
              <a:buNone/>
            </a:pPr>
            <a:r>
              <a:rPr lang="en-US" altLang="zh-CN" dirty="0">
                <a:latin typeface="Times New Roman" panose="02020603050405020304" pitchFamily="18" charset="0"/>
                <a:cs typeface="Times New Roman" panose="02020603050405020304" pitchFamily="18" charset="0"/>
              </a:rPr>
              <a:t>CNN</a:t>
            </a:r>
            <a:r>
              <a:rPr lang="zh-CN" altLang="en-US" dirty="0"/>
              <a:t>模型结构如图</a:t>
            </a:r>
            <a:r>
              <a:rPr lang="en-US" altLang="zh-CN" dirty="0"/>
              <a:t>20.</a:t>
            </a:r>
          </a:p>
          <a:p>
            <a:pPr>
              <a:lnSpc>
                <a:spcPct val="150000"/>
              </a:lnSpc>
            </a:pPr>
            <a:r>
              <a:rPr lang="zh-CN" altLang="en-US" dirty="0"/>
              <a:t>输入层：输入图像规模</a:t>
            </a:r>
            <a:r>
              <a:rPr lang="en-US" altLang="zh-CN" dirty="0"/>
              <a:t>1*28*28</a:t>
            </a:r>
          </a:p>
          <a:p>
            <a:pPr>
              <a:lnSpc>
                <a:spcPct val="150000"/>
              </a:lnSpc>
            </a:pPr>
            <a:r>
              <a:rPr lang="zh-CN" altLang="en-US" dirty="0"/>
              <a:t>卷积层</a:t>
            </a:r>
            <a:r>
              <a:rPr lang="en-US" altLang="zh-CN" dirty="0"/>
              <a:t>1</a:t>
            </a:r>
            <a:r>
              <a:rPr lang="zh-CN" altLang="en-US" dirty="0"/>
              <a:t>：卷积核数量</a:t>
            </a:r>
            <a:r>
              <a:rPr lang="en-US" altLang="zh-CN" dirty="0"/>
              <a:t>16</a:t>
            </a:r>
            <a:r>
              <a:rPr lang="zh-CN" altLang="en-US" dirty="0"/>
              <a:t>，卷积核大小</a:t>
            </a:r>
            <a:r>
              <a:rPr lang="en-US" altLang="zh-CN" dirty="0"/>
              <a:t>5</a:t>
            </a:r>
            <a:r>
              <a:rPr lang="zh-CN" altLang="en-US" dirty="0"/>
              <a:t>，步长</a:t>
            </a:r>
            <a:r>
              <a:rPr lang="en-US" altLang="zh-CN" dirty="0"/>
              <a:t>1</a:t>
            </a:r>
            <a:r>
              <a:rPr lang="zh-CN" altLang="en-US" dirty="0"/>
              <a:t>，填充</a:t>
            </a:r>
            <a:r>
              <a:rPr lang="en-US" altLang="zh-CN" dirty="0"/>
              <a:t>2</a:t>
            </a:r>
            <a:r>
              <a:rPr lang="zh-CN" altLang="en-US" dirty="0"/>
              <a:t>，激活函数</a:t>
            </a:r>
            <a:r>
              <a:rPr lang="en-US" altLang="zh-CN" dirty="0" err="1">
                <a:latin typeface="Times New Roman" panose="02020603050405020304" pitchFamily="18" charset="0"/>
                <a:cs typeface="Times New Roman" panose="02020603050405020304" pitchFamily="18" charset="0"/>
              </a:rPr>
              <a:t>ReLU</a:t>
            </a:r>
            <a:endParaRPr lang="en-US" altLang="zh-CN" dirty="0">
              <a:latin typeface="Times New Roman" panose="02020603050405020304" pitchFamily="18" charset="0"/>
              <a:cs typeface="Times New Roman" panose="02020603050405020304" pitchFamily="18" charset="0"/>
            </a:endParaRPr>
          </a:p>
          <a:p>
            <a:pPr>
              <a:lnSpc>
                <a:spcPct val="150000"/>
              </a:lnSpc>
            </a:pPr>
            <a:r>
              <a:rPr lang="zh-CN" altLang="en-US" dirty="0">
                <a:latin typeface="Times New Roman" panose="02020603050405020304" pitchFamily="18" charset="0"/>
                <a:cs typeface="Times New Roman" panose="02020603050405020304" pitchFamily="18" charset="0"/>
              </a:rPr>
              <a:t>池化层</a:t>
            </a:r>
            <a:r>
              <a:rPr lang="en-US" altLang="zh-CN" dirty="0">
                <a:latin typeface="Times New Roman" panose="02020603050405020304" pitchFamily="18" charset="0"/>
                <a:cs typeface="Times New Roman" panose="02020603050405020304" pitchFamily="18" charset="0"/>
              </a:rPr>
              <a:t>1</a:t>
            </a:r>
            <a:r>
              <a:rPr lang="zh-CN" altLang="en-US" dirty="0">
                <a:latin typeface="Times New Roman" panose="02020603050405020304" pitchFamily="18" charset="0"/>
                <a:cs typeface="Times New Roman" panose="02020603050405020304" pitchFamily="18" charset="0"/>
              </a:rPr>
              <a:t>：池化核大小</a:t>
            </a:r>
            <a:r>
              <a:rPr lang="en-US" altLang="zh-CN" dirty="0">
                <a:latin typeface="Times New Roman" panose="02020603050405020304" pitchFamily="18" charset="0"/>
                <a:cs typeface="Times New Roman" panose="02020603050405020304" pitchFamily="18" charset="0"/>
              </a:rPr>
              <a:t>2</a:t>
            </a:r>
            <a:r>
              <a:rPr lang="zh-CN" altLang="en-US" dirty="0">
                <a:latin typeface="Times New Roman" panose="02020603050405020304" pitchFamily="18" charset="0"/>
                <a:cs typeface="Times New Roman" panose="02020603050405020304" pitchFamily="18" charset="0"/>
              </a:rPr>
              <a:t>，步长</a:t>
            </a:r>
            <a:r>
              <a:rPr lang="en-US" altLang="zh-CN" dirty="0">
                <a:latin typeface="Times New Roman" panose="02020603050405020304" pitchFamily="18" charset="0"/>
                <a:cs typeface="Times New Roman" panose="02020603050405020304" pitchFamily="18" charset="0"/>
              </a:rPr>
              <a:t>2</a:t>
            </a:r>
            <a:r>
              <a:rPr lang="zh-CN" altLang="en-US" dirty="0">
                <a:latin typeface="Times New Roman" panose="02020603050405020304" pitchFamily="18" charset="0"/>
                <a:cs typeface="Times New Roman" panose="02020603050405020304" pitchFamily="18" charset="0"/>
              </a:rPr>
              <a:t>，最大池化</a:t>
            </a:r>
            <a:endParaRPr lang="en-US" altLang="zh-CN" dirty="0">
              <a:latin typeface="Times New Roman" panose="02020603050405020304" pitchFamily="18" charset="0"/>
              <a:cs typeface="Times New Roman" panose="02020603050405020304" pitchFamily="18" charset="0"/>
            </a:endParaRPr>
          </a:p>
          <a:p>
            <a:pPr>
              <a:lnSpc>
                <a:spcPct val="150000"/>
              </a:lnSpc>
            </a:pPr>
            <a:r>
              <a:rPr lang="zh-CN" altLang="en-US" dirty="0">
                <a:latin typeface="Times New Roman" panose="02020603050405020304" pitchFamily="18" charset="0"/>
                <a:cs typeface="Times New Roman" panose="02020603050405020304" pitchFamily="18" charset="0"/>
              </a:rPr>
              <a:t>卷积层</a:t>
            </a:r>
            <a:r>
              <a:rPr lang="en-US" altLang="zh-CN" dirty="0">
                <a:latin typeface="Times New Roman" panose="02020603050405020304" pitchFamily="18" charset="0"/>
                <a:cs typeface="Times New Roman" panose="02020603050405020304" pitchFamily="18" charset="0"/>
              </a:rPr>
              <a:t>2</a:t>
            </a:r>
            <a:r>
              <a:rPr lang="zh-CN" altLang="en-US" dirty="0">
                <a:latin typeface="Times New Roman" panose="02020603050405020304" pitchFamily="18" charset="0"/>
                <a:cs typeface="Times New Roman" panose="02020603050405020304" pitchFamily="18" charset="0"/>
              </a:rPr>
              <a:t>：</a:t>
            </a:r>
            <a:r>
              <a:rPr lang="zh-CN" altLang="en-US" dirty="0"/>
              <a:t>卷积核数量</a:t>
            </a:r>
            <a:r>
              <a:rPr lang="en-US" altLang="zh-CN" dirty="0"/>
              <a:t>32</a:t>
            </a:r>
            <a:r>
              <a:rPr lang="zh-CN" altLang="en-US" dirty="0"/>
              <a:t>，卷积核大小</a:t>
            </a:r>
            <a:r>
              <a:rPr lang="en-US" altLang="zh-CN" dirty="0"/>
              <a:t>5</a:t>
            </a:r>
            <a:r>
              <a:rPr lang="zh-CN" altLang="en-US" dirty="0"/>
              <a:t>，步长</a:t>
            </a:r>
            <a:r>
              <a:rPr lang="en-US" altLang="zh-CN" dirty="0"/>
              <a:t>1</a:t>
            </a:r>
            <a:r>
              <a:rPr lang="zh-CN" altLang="en-US" dirty="0"/>
              <a:t>，填充</a:t>
            </a:r>
            <a:r>
              <a:rPr lang="en-US" altLang="zh-CN" dirty="0"/>
              <a:t>2</a:t>
            </a:r>
            <a:r>
              <a:rPr lang="zh-CN" altLang="en-US" dirty="0"/>
              <a:t>，激活函数</a:t>
            </a:r>
            <a:r>
              <a:rPr lang="en-US" altLang="zh-CN" dirty="0" err="1">
                <a:latin typeface="Times New Roman" panose="02020603050405020304" pitchFamily="18" charset="0"/>
                <a:cs typeface="Times New Roman" panose="02020603050405020304" pitchFamily="18" charset="0"/>
              </a:rPr>
              <a:t>ReLU</a:t>
            </a:r>
            <a:endParaRPr lang="en-US" altLang="zh-CN" dirty="0">
              <a:latin typeface="Times New Roman" panose="02020603050405020304" pitchFamily="18" charset="0"/>
              <a:cs typeface="Times New Roman" panose="02020603050405020304" pitchFamily="18" charset="0"/>
            </a:endParaRPr>
          </a:p>
          <a:p>
            <a:pPr>
              <a:lnSpc>
                <a:spcPct val="150000"/>
              </a:lnSpc>
            </a:pPr>
            <a:r>
              <a:rPr lang="zh-CN" altLang="en-US" dirty="0">
                <a:latin typeface="Times New Roman" panose="02020603050405020304" pitchFamily="18" charset="0"/>
                <a:cs typeface="Times New Roman" panose="02020603050405020304" pitchFamily="18" charset="0"/>
              </a:rPr>
              <a:t>池化层</a:t>
            </a:r>
            <a:r>
              <a:rPr lang="en-US" altLang="zh-CN" dirty="0">
                <a:latin typeface="Times New Roman" panose="02020603050405020304" pitchFamily="18" charset="0"/>
                <a:cs typeface="Times New Roman" panose="02020603050405020304" pitchFamily="18" charset="0"/>
              </a:rPr>
              <a:t>2</a:t>
            </a:r>
            <a:r>
              <a:rPr lang="zh-CN" altLang="en-US" dirty="0">
                <a:latin typeface="Times New Roman" panose="02020603050405020304" pitchFamily="18" charset="0"/>
                <a:cs typeface="Times New Roman" panose="02020603050405020304" pitchFamily="18" charset="0"/>
              </a:rPr>
              <a:t>：池化核大小</a:t>
            </a:r>
            <a:r>
              <a:rPr lang="en-US" altLang="zh-CN" dirty="0">
                <a:latin typeface="Times New Roman" panose="02020603050405020304" pitchFamily="18" charset="0"/>
                <a:cs typeface="Times New Roman" panose="02020603050405020304" pitchFamily="18" charset="0"/>
              </a:rPr>
              <a:t>2</a:t>
            </a:r>
            <a:r>
              <a:rPr lang="zh-CN" altLang="en-US" dirty="0">
                <a:latin typeface="Times New Roman" panose="02020603050405020304" pitchFamily="18" charset="0"/>
                <a:cs typeface="Times New Roman" panose="02020603050405020304" pitchFamily="18" charset="0"/>
              </a:rPr>
              <a:t>，步长</a:t>
            </a:r>
            <a:r>
              <a:rPr lang="en-US" altLang="zh-CN" dirty="0">
                <a:latin typeface="Times New Roman" panose="02020603050405020304" pitchFamily="18" charset="0"/>
                <a:cs typeface="Times New Roman" panose="02020603050405020304" pitchFamily="18" charset="0"/>
              </a:rPr>
              <a:t>2</a:t>
            </a:r>
            <a:r>
              <a:rPr lang="zh-CN" altLang="en-US" dirty="0">
                <a:latin typeface="Times New Roman" panose="02020603050405020304" pitchFamily="18" charset="0"/>
                <a:cs typeface="Times New Roman" panose="02020603050405020304" pitchFamily="18" charset="0"/>
              </a:rPr>
              <a:t>，最大池化</a:t>
            </a:r>
            <a:endParaRPr lang="en-US" altLang="zh-CN" dirty="0">
              <a:latin typeface="Times New Roman" panose="02020603050405020304" pitchFamily="18" charset="0"/>
              <a:cs typeface="Times New Roman" panose="02020603050405020304" pitchFamily="18" charset="0"/>
            </a:endParaRPr>
          </a:p>
          <a:p>
            <a:pPr>
              <a:lnSpc>
                <a:spcPct val="150000"/>
              </a:lnSpc>
            </a:pPr>
            <a:r>
              <a:rPr lang="zh-CN" altLang="en-US" dirty="0">
                <a:latin typeface="Times New Roman" panose="02020603050405020304" pitchFamily="18" charset="0"/>
                <a:cs typeface="Times New Roman" panose="02020603050405020304" pitchFamily="18" charset="0"/>
              </a:rPr>
              <a:t>全连接层</a:t>
            </a:r>
            <a:r>
              <a:rPr lang="en-US" altLang="zh-CN" dirty="0">
                <a:latin typeface="Times New Roman" panose="02020603050405020304" pitchFamily="18" charset="0"/>
                <a:cs typeface="Times New Roman" panose="02020603050405020304" pitchFamily="18" charset="0"/>
              </a:rPr>
              <a:t>1</a:t>
            </a:r>
            <a:r>
              <a:rPr lang="zh-CN" altLang="en-US" dirty="0">
                <a:latin typeface="Times New Roman" panose="02020603050405020304" pitchFamily="18" charset="0"/>
                <a:cs typeface="Times New Roman" panose="02020603050405020304" pitchFamily="18" charset="0"/>
              </a:rPr>
              <a:t>：输入特征</a:t>
            </a:r>
            <a:r>
              <a:rPr lang="en-US" altLang="zh-CN" dirty="0">
                <a:latin typeface="Times New Roman" panose="02020603050405020304" pitchFamily="18" charset="0"/>
                <a:cs typeface="Times New Roman" panose="02020603050405020304" pitchFamily="18" charset="0"/>
              </a:rPr>
              <a:t>1568</a:t>
            </a:r>
            <a:r>
              <a:rPr lang="zh-CN" altLang="en-US" dirty="0">
                <a:latin typeface="Times New Roman" panose="02020603050405020304" pitchFamily="18" charset="0"/>
                <a:cs typeface="Times New Roman" panose="02020603050405020304" pitchFamily="18" charset="0"/>
              </a:rPr>
              <a:t>（</a:t>
            </a:r>
            <a:r>
              <a:rPr lang="en-US" altLang="zh-CN" dirty="0">
                <a:latin typeface="Times New Roman" panose="02020603050405020304" pitchFamily="18" charset="0"/>
                <a:cs typeface="Times New Roman" panose="02020603050405020304" pitchFamily="18" charset="0"/>
              </a:rPr>
              <a:t>32*7*7</a:t>
            </a:r>
            <a:r>
              <a:rPr lang="zh-CN" altLang="en-US" dirty="0">
                <a:latin typeface="Times New Roman" panose="02020603050405020304" pitchFamily="18" charset="0"/>
                <a:cs typeface="Times New Roman" panose="02020603050405020304" pitchFamily="18" charset="0"/>
              </a:rPr>
              <a:t>），输出特征</a:t>
            </a:r>
            <a:r>
              <a:rPr lang="en-US" altLang="zh-CN" dirty="0">
                <a:latin typeface="Times New Roman" panose="02020603050405020304" pitchFamily="18" charset="0"/>
                <a:cs typeface="Times New Roman" panose="02020603050405020304" pitchFamily="18" charset="0"/>
              </a:rPr>
              <a:t>128</a:t>
            </a:r>
            <a:r>
              <a:rPr lang="zh-CN" altLang="en-US" dirty="0">
                <a:latin typeface="Times New Roman" panose="02020603050405020304" pitchFamily="18" charset="0"/>
                <a:cs typeface="Times New Roman" panose="02020603050405020304" pitchFamily="18" charset="0"/>
              </a:rPr>
              <a:t>，</a:t>
            </a:r>
            <a:r>
              <a:rPr lang="en-US" altLang="zh-CN" dirty="0">
                <a:latin typeface="Times New Roman" panose="02020603050405020304" pitchFamily="18" charset="0"/>
                <a:cs typeface="Times New Roman" panose="02020603050405020304" pitchFamily="18" charset="0"/>
              </a:rPr>
              <a:t>Dropout=0.5</a:t>
            </a:r>
          </a:p>
          <a:p>
            <a:pPr>
              <a:lnSpc>
                <a:spcPct val="150000"/>
              </a:lnSpc>
            </a:pPr>
            <a:r>
              <a:rPr lang="zh-CN" altLang="en-US" dirty="0">
                <a:latin typeface="Times New Roman" panose="02020603050405020304" pitchFamily="18" charset="0"/>
                <a:cs typeface="Times New Roman" panose="02020603050405020304" pitchFamily="18" charset="0"/>
              </a:rPr>
              <a:t>全连接层</a:t>
            </a:r>
            <a:r>
              <a:rPr lang="en-US" altLang="zh-CN" dirty="0">
                <a:latin typeface="Times New Roman" panose="02020603050405020304" pitchFamily="18" charset="0"/>
                <a:cs typeface="Times New Roman" panose="02020603050405020304" pitchFamily="18" charset="0"/>
              </a:rPr>
              <a:t>2</a:t>
            </a:r>
            <a:r>
              <a:rPr lang="zh-CN" altLang="en-US" dirty="0">
                <a:latin typeface="Times New Roman" panose="02020603050405020304" pitchFamily="18" charset="0"/>
                <a:cs typeface="Times New Roman" panose="02020603050405020304" pitchFamily="18" charset="0"/>
              </a:rPr>
              <a:t>：输入特征</a:t>
            </a:r>
            <a:r>
              <a:rPr lang="en-US" altLang="zh-CN" dirty="0">
                <a:latin typeface="Times New Roman" panose="02020603050405020304" pitchFamily="18" charset="0"/>
                <a:cs typeface="Times New Roman" panose="02020603050405020304" pitchFamily="18" charset="0"/>
              </a:rPr>
              <a:t>128</a:t>
            </a:r>
            <a:r>
              <a:rPr lang="zh-CN" altLang="en-US" dirty="0">
                <a:latin typeface="Times New Roman" panose="02020603050405020304" pitchFamily="18" charset="0"/>
                <a:cs typeface="Times New Roman" panose="02020603050405020304" pitchFamily="18" charset="0"/>
              </a:rPr>
              <a:t>，输出特征</a:t>
            </a:r>
            <a:r>
              <a:rPr lang="en-US" altLang="zh-CN" dirty="0">
                <a:latin typeface="Times New Roman" panose="02020603050405020304" pitchFamily="18" charset="0"/>
                <a:cs typeface="Times New Roman" panose="02020603050405020304" pitchFamily="18" charset="0"/>
              </a:rPr>
              <a:t>10</a:t>
            </a:r>
          </a:p>
          <a:p>
            <a:pPr>
              <a:lnSpc>
                <a:spcPct val="150000"/>
              </a:lnSpc>
            </a:pPr>
            <a:r>
              <a:rPr lang="zh-CN" altLang="en-US" dirty="0">
                <a:latin typeface="Times New Roman" panose="02020603050405020304" pitchFamily="18" charset="0"/>
                <a:cs typeface="Times New Roman" panose="02020603050405020304" pitchFamily="18" charset="0"/>
              </a:rPr>
              <a:t>输出层：</a:t>
            </a:r>
            <a:r>
              <a:rPr lang="en-US" altLang="zh-CN" dirty="0">
                <a:latin typeface="Times New Roman" panose="02020603050405020304" pitchFamily="18" charset="0"/>
                <a:cs typeface="Times New Roman" panose="02020603050405020304" pitchFamily="18" charset="0"/>
              </a:rPr>
              <a:t>10</a:t>
            </a:r>
            <a:r>
              <a:rPr lang="zh-CN" altLang="en-US" dirty="0">
                <a:latin typeface="Times New Roman" panose="02020603050405020304" pitchFamily="18" charset="0"/>
                <a:cs typeface="Times New Roman" panose="02020603050405020304" pitchFamily="18" charset="0"/>
              </a:rPr>
              <a:t>维向量</a:t>
            </a:r>
            <a:endParaRPr lang="en-US" altLang="zh-CN" dirty="0">
              <a:latin typeface="Times New Roman" panose="02020603050405020304" pitchFamily="18" charset="0"/>
              <a:cs typeface="Times New Roman" panose="02020603050405020304" pitchFamily="18" charset="0"/>
            </a:endParaRPr>
          </a:p>
          <a:p>
            <a:pPr marL="0" indent="0">
              <a:lnSpc>
                <a:spcPct val="150000"/>
              </a:lnSpc>
              <a:buNone/>
            </a:pPr>
            <a:endParaRPr lang="en-US" altLang="zh-CN" dirty="0">
              <a:latin typeface="Times New Roman" panose="02020603050405020304" pitchFamily="18" charset="0"/>
              <a:cs typeface="Times New Roman" panose="02020603050405020304" pitchFamily="18" charset="0"/>
            </a:endParaRPr>
          </a:p>
        </p:txBody>
      </p:sp>
      <p:sp>
        <p:nvSpPr>
          <p:cNvPr id="4" name="日期占位符 3">
            <a:extLst>
              <a:ext uri="{FF2B5EF4-FFF2-40B4-BE49-F238E27FC236}">
                <a16:creationId xmlns:a16="http://schemas.microsoft.com/office/drawing/2014/main" id="{D88F6FF0-235F-4F78-85D9-AF5D8171F044}"/>
              </a:ext>
            </a:extLst>
          </p:cNvPr>
          <p:cNvSpPr>
            <a:spLocks noGrp="1"/>
          </p:cNvSpPr>
          <p:nvPr>
            <p:ph type="dt" sz="half" idx="10"/>
          </p:nvPr>
        </p:nvSpPr>
        <p:spPr/>
        <p:txBody>
          <a:bodyPr/>
          <a:lstStyle/>
          <a:p>
            <a:fld id="{315BB34A-6131-4109-8499-25816707CCF8}" type="datetime1">
              <a:rPr lang="en-US" altLang="zh-CN" smtClean="0"/>
              <a:t>4/21/2023</a:t>
            </a:fld>
            <a:endParaRPr lang="en-US" altLang="zh-CN"/>
          </a:p>
        </p:txBody>
      </p:sp>
      <p:sp>
        <p:nvSpPr>
          <p:cNvPr id="5" name="页脚占位符 4">
            <a:extLst>
              <a:ext uri="{FF2B5EF4-FFF2-40B4-BE49-F238E27FC236}">
                <a16:creationId xmlns:a16="http://schemas.microsoft.com/office/drawing/2014/main" id="{D12F282E-28F2-4E06-9B68-8BB13A141CA0}"/>
              </a:ext>
            </a:extLst>
          </p:cNvPr>
          <p:cNvSpPr>
            <a:spLocks noGrp="1"/>
          </p:cNvSpPr>
          <p:nvPr>
            <p:ph type="ftr" sz="quarter" idx="11"/>
          </p:nvPr>
        </p:nvSpPr>
        <p:spPr/>
        <p:txBody>
          <a:bodyPr/>
          <a:lstStyle/>
          <a:p>
            <a:r>
              <a:rPr lang="zh-CN" altLang="en-US"/>
              <a:t>合肥学院 人工智能与大数据学院</a:t>
            </a:r>
            <a:endParaRPr lang="en-US" altLang="zh-CN" dirty="0"/>
          </a:p>
        </p:txBody>
      </p:sp>
      <p:sp>
        <p:nvSpPr>
          <p:cNvPr id="6" name="灯片编号占位符 5">
            <a:extLst>
              <a:ext uri="{FF2B5EF4-FFF2-40B4-BE49-F238E27FC236}">
                <a16:creationId xmlns:a16="http://schemas.microsoft.com/office/drawing/2014/main" id="{06E00E4E-4D72-47F0-AB6D-0402A162CDB0}"/>
              </a:ext>
            </a:extLst>
          </p:cNvPr>
          <p:cNvSpPr>
            <a:spLocks noGrp="1"/>
          </p:cNvSpPr>
          <p:nvPr>
            <p:ph type="sldNum" sz="quarter" idx="12"/>
          </p:nvPr>
        </p:nvSpPr>
        <p:spPr/>
        <p:txBody>
          <a:bodyPr/>
          <a:lstStyle/>
          <a:p>
            <a:fld id="{CF856BB3-76D9-4B5D-995C-68FA1768510B}" type="slidenum">
              <a:rPr lang="en-US" altLang="zh-CN" smtClean="0"/>
              <a:pPr/>
              <a:t>31</a:t>
            </a:fld>
            <a:endParaRPr lang="en-US" altLang="zh-CN"/>
          </a:p>
        </p:txBody>
      </p:sp>
    </p:spTree>
    <p:extLst>
      <p:ext uri="{BB962C8B-B14F-4D97-AF65-F5344CB8AC3E}">
        <p14:creationId xmlns:p14="http://schemas.microsoft.com/office/powerpoint/2010/main" val="42691123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CD20896-EDFD-4EB6-ADF5-61E337C89975}"/>
              </a:ext>
            </a:extLst>
          </p:cNvPr>
          <p:cNvSpPr>
            <a:spLocks noGrp="1"/>
          </p:cNvSpPr>
          <p:nvPr>
            <p:ph type="title"/>
          </p:nvPr>
        </p:nvSpPr>
        <p:spPr/>
        <p:txBody>
          <a:bodyPr/>
          <a:lstStyle/>
          <a:p>
            <a:r>
              <a:rPr lang="en-US" altLang="zh-CN" dirty="0"/>
              <a:t>3.1</a:t>
            </a:r>
            <a:r>
              <a:rPr lang="zh-CN" altLang="en-US" dirty="0"/>
              <a:t>卷积神经网络结构</a:t>
            </a:r>
          </a:p>
        </p:txBody>
      </p:sp>
      <p:sp>
        <p:nvSpPr>
          <p:cNvPr id="3" name="内容占位符 2">
            <a:extLst>
              <a:ext uri="{FF2B5EF4-FFF2-40B4-BE49-F238E27FC236}">
                <a16:creationId xmlns:a16="http://schemas.microsoft.com/office/drawing/2014/main" id="{74B9246F-0FE8-4D5E-97B1-BE5C4A2EDE76}"/>
              </a:ext>
            </a:extLst>
          </p:cNvPr>
          <p:cNvSpPr>
            <a:spLocks noGrp="1"/>
          </p:cNvSpPr>
          <p:nvPr>
            <p:ph idx="1"/>
          </p:nvPr>
        </p:nvSpPr>
        <p:spPr/>
        <p:txBody>
          <a:bodyPr/>
          <a:lstStyle/>
          <a:p>
            <a:pPr marL="0" indent="0">
              <a:lnSpc>
                <a:spcPct val="150000"/>
              </a:lnSpc>
              <a:buNone/>
            </a:pPr>
            <a:endParaRPr lang="en-US" altLang="zh-CN" dirty="0"/>
          </a:p>
          <a:p>
            <a:pPr marL="0" indent="0">
              <a:lnSpc>
                <a:spcPct val="150000"/>
              </a:lnSpc>
              <a:buNone/>
            </a:pPr>
            <a:endParaRPr lang="en-US" altLang="zh-CN" dirty="0"/>
          </a:p>
          <a:p>
            <a:pPr marL="0" indent="0">
              <a:lnSpc>
                <a:spcPct val="150000"/>
              </a:lnSpc>
              <a:buNone/>
            </a:pPr>
            <a:endParaRPr lang="en-US" altLang="zh-CN" dirty="0"/>
          </a:p>
          <a:p>
            <a:pPr marL="0" indent="0">
              <a:lnSpc>
                <a:spcPct val="150000"/>
              </a:lnSpc>
              <a:buNone/>
            </a:pPr>
            <a:endParaRPr lang="en-US" altLang="zh-CN" dirty="0"/>
          </a:p>
          <a:p>
            <a:pPr marL="0" indent="0">
              <a:lnSpc>
                <a:spcPct val="150000"/>
              </a:lnSpc>
              <a:buNone/>
            </a:pPr>
            <a:endParaRPr lang="en-US" altLang="zh-CN" dirty="0"/>
          </a:p>
          <a:p>
            <a:pPr marL="0" indent="0">
              <a:lnSpc>
                <a:spcPct val="150000"/>
              </a:lnSpc>
              <a:buNone/>
            </a:pPr>
            <a:endParaRPr lang="en-US" altLang="zh-CN" dirty="0"/>
          </a:p>
          <a:p>
            <a:pPr marL="0" indent="0" algn="ctr">
              <a:lnSpc>
                <a:spcPct val="150000"/>
              </a:lnSpc>
              <a:buNone/>
            </a:pPr>
            <a:endParaRPr lang="en-US" altLang="zh-CN" dirty="0"/>
          </a:p>
          <a:p>
            <a:pPr marL="0" indent="0" algn="ctr">
              <a:lnSpc>
                <a:spcPct val="150000"/>
              </a:lnSpc>
              <a:buNone/>
            </a:pPr>
            <a:r>
              <a:rPr lang="zh-CN" altLang="en-US" dirty="0"/>
              <a:t>图</a:t>
            </a:r>
            <a:r>
              <a:rPr lang="en-US" altLang="zh-CN" dirty="0"/>
              <a:t>20.</a:t>
            </a:r>
            <a:r>
              <a:rPr lang="en-US" altLang="zh-CN" dirty="0">
                <a:latin typeface="Times New Roman" panose="02020603050405020304" pitchFamily="18" charset="0"/>
                <a:cs typeface="Times New Roman" panose="02020603050405020304" pitchFamily="18" charset="0"/>
              </a:rPr>
              <a:t>CNN</a:t>
            </a:r>
            <a:r>
              <a:rPr lang="zh-CN" altLang="en-US" dirty="0"/>
              <a:t>模型的结构图</a:t>
            </a:r>
          </a:p>
        </p:txBody>
      </p:sp>
      <p:sp>
        <p:nvSpPr>
          <p:cNvPr id="4" name="日期占位符 3">
            <a:extLst>
              <a:ext uri="{FF2B5EF4-FFF2-40B4-BE49-F238E27FC236}">
                <a16:creationId xmlns:a16="http://schemas.microsoft.com/office/drawing/2014/main" id="{D88F6FF0-235F-4F78-85D9-AF5D8171F044}"/>
              </a:ext>
            </a:extLst>
          </p:cNvPr>
          <p:cNvSpPr>
            <a:spLocks noGrp="1"/>
          </p:cNvSpPr>
          <p:nvPr>
            <p:ph type="dt" sz="half" idx="10"/>
          </p:nvPr>
        </p:nvSpPr>
        <p:spPr/>
        <p:txBody>
          <a:bodyPr/>
          <a:lstStyle/>
          <a:p>
            <a:fld id="{315BB34A-6131-4109-8499-25816707CCF8}" type="datetime1">
              <a:rPr lang="en-US" altLang="zh-CN" smtClean="0"/>
              <a:t>4/21/2023</a:t>
            </a:fld>
            <a:endParaRPr lang="en-US" altLang="zh-CN"/>
          </a:p>
        </p:txBody>
      </p:sp>
      <p:sp>
        <p:nvSpPr>
          <p:cNvPr id="5" name="页脚占位符 4">
            <a:extLst>
              <a:ext uri="{FF2B5EF4-FFF2-40B4-BE49-F238E27FC236}">
                <a16:creationId xmlns:a16="http://schemas.microsoft.com/office/drawing/2014/main" id="{D12F282E-28F2-4E06-9B68-8BB13A141CA0}"/>
              </a:ext>
            </a:extLst>
          </p:cNvPr>
          <p:cNvSpPr>
            <a:spLocks noGrp="1"/>
          </p:cNvSpPr>
          <p:nvPr>
            <p:ph type="ftr" sz="quarter" idx="11"/>
          </p:nvPr>
        </p:nvSpPr>
        <p:spPr/>
        <p:txBody>
          <a:bodyPr/>
          <a:lstStyle/>
          <a:p>
            <a:r>
              <a:rPr lang="zh-CN" altLang="en-US"/>
              <a:t>合肥学院 人工智能与大数据学院</a:t>
            </a:r>
            <a:endParaRPr lang="en-US" altLang="zh-CN" dirty="0"/>
          </a:p>
        </p:txBody>
      </p:sp>
      <p:sp>
        <p:nvSpPr>
          <p:cNvPr id="6" name="灯片编号占位符 5">
            <a:extLst>
              <a:ext uri="{FF2B5EF4-FFF2-40B4-BE49-F238E27FC236}">
                <a16:creationId xmlns:a16="http://schemas.microsoft.com/office/drawing/2014/main" id="{06E00E4E-4D72-47F0-AB6D-0402A162CDB0}"/>
              </a:ext>
            </a:extLst>
          </p:cNvPr>
          <p:cNvSpPr>
            <a:spLocks noGrp="1"/>
          </p:cNvSpPr>
          <p:nvPr>
            <p:ph type="sldNum" sz="quarter" idx="12"/>
          </p:nvPr>
        </p:nvSpPr>
        <p:spPr/>
        <p:txBody>
          <a:bodyPr/>
          <a:lstStyle/>
          <a:p>
            <a:fld id="{CF856BB3-76D9-4B5D-995C-68FA1768510B}" type="slidenum">
              <a:rPr lang="en-US" altLang="zh-CN" smtClean="0"/>
              <a:pPr/>
              <a:t>32</a:t>
            </a:fld>
            <a:endParaRPr lang="en-US" altLang="zh-CN"/>
          </a:p>
        </p:txBody>
      </p:sp>
      <p:graphicFrame>
        <p:nvGraphicFramePr>
          <p:cNvPr id="7" name="对象 6">
            <a:extLst>
              <a:ext uri="{FF2B5EF4-FFF2-40B4-BE49-F238E27FC236}">
                <a16:creationId xmlns:a16="http://schemas.microsoft.com/office/drawing/2014/main" id="{8D0C0847-762E-4B24-85CE-EF0FA0C6E5D8}"/>
              </a:ext>
            </a:extLst>
          </p:cNvPr>
          <p:cNvGraphicFramePr>
            <a:graphicFrameLocks noChangeAspect="1"/>
          </p:cNvGraphicFramePr>
          <p:nvPr>
            <p:extLst>
              <p:ext uri="{D42A27DB-BD31-4B8C-83A1-F6EECF244321}">
                <p14:modId xmlns:p14="http://schemas.microsoft.com/office/powerpoint/2010/main" val="284300286"/>
              </p:ext>
            </p:extLst>
          </p:nvPr>
        </p:nvGraphicFramePr>
        <p:xfrm>
          <a:off x="2182383" y="1680444"/>
          <a:ext cx="7827234" cy="3664892"/>
        </p:xfrm>
        <a:graphic>
          <a:graphicData uri="http://schemas.openxmlformats.org/presentationml/2006/ole">
            <mc:AlternateContent xmlns:mc="http://schemas.openxmlformats.org/markup-compatibility/2006">
              <mc:Choice xmlns:v="urn:schemas-microsoft-com:vml" Requires="v">
                <p:oleObj name="Visio" r:id="rId2" imgW="7343656" imgH="3438499" progId="Visio.Drawing.15">
                  <p:embed/>
                </p:oleObj>
              </mc:Choice>
              <mc:Fallback>
                <p:oleObj name="Visio" r:id="rId2" imgW="7343656" imgH="3438499" progId="Visio.Drawing.15">
                  <p:embed/>
                  <p:pic>
                    <p:nvPicPr>
                      <p:cNvPr id="7" name="对象 6">
                        <a:extLst>
                          <a:ext uri="{FF2B5EF4-FFF2-40B4-BE49-F238E27FC236}">
                            <a16:creationId xmlns:a16="http://schemas.microsoft.com/office/drawing/2014/main" id="{8D0C0847-762E-4B24-85CE-EF0FA0C6E5D8}"/>
                          </a:ext>
                        </a:extLst>
                      </p:cNvPr>
                      <p:cNvPicPr/>
                      <p:nvPr/>
                    </p:nvPicPr>
                    <p:blipFill>
                      <a:blip r:embed="rId3"/>
                      <a:stretch>
                        <a:fillRect/>
                      </a:stretch>
                    </p:blipFill>
                    <p:spPr>
                      <a:xfrm>
                        <a:off x="2182383" y="1680444"/>
                        <a:ext cx="7827234" cy="3664892"/>
                      </a:xfrm>
                      <a:prstGeom prst="rect">
                        <a:avLst/>
                      </a:prstGeom>
                    </p:spPr>
                  </p:pic>
                </p:oleObj>
              </mc:Fallback>
            </mc:AlternateContent>
          </a:graphicData>
        </a:graphic>
      </p:graphicFrame>
    </p:spTree>
    <p:extLst>
      <p:ext uri="{BB962C8B-B14F-4D97-AF65-F5344CB8AC3E}">
        <p14:creationId xmlns:p14="http://schemas.microsoft.com/office/powerpoint/2010/main" val="36842134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CD20896-EDFD-4EB6-ADF5-61E337C89975}"/>
              </a:ext>
            </a:extLst>
          </p:cNvPr>
          <p:cNvSpPr>
            <a:spLocks noGrp="1"/>
          </p:cNvSpPr>
          <p:nvPr>
            <p:ph type="title"/>
          </p:nvPr>
        </p:nvSpPr>
        <p:spPr/>
        <p:txBody>
          <a:bodyPr/>
          <a:lstStyle/>
          <a:p>
            <a:r>
              <a:rPr lang="en-US" altLang="zh-CN" dirty="0"/>
              <a:t>3.2</a:t>
            </a:r>
            <a:r>
              <a:rPr lang="zh-CN" altLang="en-US" dirty="0"/>
              <a:t>基础概念</a:t>
            </a:r>
          </a:p>
        </p:txBody>
      </p:sp>
      <mc:AlternateContent xmlns:mc="http://schemas.openxmlformats.org/markup-compatibility/2006" xmlns:a14="http://schemas.microsoft.com/office/drawing/2010/main">
        <mc:Choice Requires="a14">
          <p:sp>
            <p:nvSpPr>
              <p:cNvPr id="3" name="内容占位符 2">
                <a:extLst>
                  <a:ext uri="{FF2B5EF4-FFF2-40B4-BE49-F238E27FC236}">
                    <a16:creationId xmlns:a16="http://schemas.microsoft.com/office/drawing/2014/main" id="{74B9246F-0FE8-4D5E-97B1-BE5C4A2EDE76}"/>
                  </a:ext>
                </a:extLst>
              </p:cNvPr>
              <p:cNvSpPr>
                <a:spLocks noGrp="1"/>
              </p:cNvSpPr>
              <p:nvPr>
                <p:ph idx="1"/>
              </p:nvPr>
            </p:nvSpPr>
            <p:spPr/>
            <p:txBody>
              <a:bodyPr>
                <a:noAutofit/>
              </a:bodyPr>
              <a:lstStyle/>
              <a:p>
                <a:pPr marL="0" indent="0">
                  <a:lnSpc>
                    <a:spcPct val="150000"/>
                  </a:lnSpc>
                  <a:buNone/>
                </a:pPr>
                <a:r>
                  <a:rPr lang="zh-CN" altLang="en-US" dirty="0">
                    <a:latin typeface="Times New Roman" panose="02020603050405020304" pitchFamily="18" charset="0"/>
                    <a:cs typeface="Times New Roman" panose="02020603050405020304" pitchFamily="18" charset="0"/>
                  </a:rPr>
                  <a:t>卷积神经网络内部的参数计算公式，输入图像原始规模为</a:t>
                </a:r>
                <a14:m>
                  <m:oMath xmlns:m="http://schemas.openxmlformats.org/officeDocument/2006/math">
                    <m:r>
                      <a:rPr lang="en-US" altLang="zh-CN" i="1" dirty="0" smtClean="0">
                        <a:latin typeface="Cambria Math" panose="02040503050406030204" pitchFamily="18" charset="0"/>
                        <a:cs typeface="Times New Roman" panose="02020603050405020304" pitchFamily="18" charset="0"/>
                      </a:rPr>
                      <m:t>h</m:t>
                    </m:r>
                    <m:r>
                      <a:rPr lang="en-US" altLang="zh-CN" i="1" dirty="0" smtClean="0">
                        <a:latin typeface="Cambria Math" panose="02040503050406030204" pitchFamily="18" charset="0"/>
                        <a:cs typeface="Times New Roman" panose="02020603050405020304" pitchFamily="18" charset="0"/>
                      </a:rPr>
                      <m:t>∗</m:t>
                    </m:r>
                    <m:r>
                      <a:rPr lang="en-US" altLang="zh-CN" i="1" dirty="0" smtClean="0">
                        <a:latin typeface="Cambria Math" panose="02040503050406030204" pitchFamily="18" charset="0"/>
                        <a:cs typeface="Times New Roman" panose="02020603050405020304" pitchFamily="18" charset="0"/>
                      </a:rPr>
                      <m:t>𝑤</m:t>
                    </m:r>
                  </m:oMath>
                </a14:m>
                <a:r>
                  <a:rPr lang="zh-CN" altLang="en-US" dirty="0"/>
                  <a:t>。</a:t>
                </a:r>
                <a:endParaRPr lang="en-US" altLang="zh-CN" dirty="0"/>
              </a:p>
              <a:p>
                <a:pPr>
                  <a:lnSpc>
                    <a:spcPct val="150000"/>
                  </a:lnSpc>
                </a:pPr>
                <a:r>
                  <a:rPr lang="zh-CN" altLang="en-US" dirty="0"/>
                  <a:t>卷积层：</a:t>
                </a:r>
                <a:endParaRPr lang="en-US" altLang="zh-CN" dirty="0"/>
              </a:p>
              <a:p>
                <a:pPr lvl="1">
                  <a:lnSpc>
                    <a:spcPct val="150000"/>
                  </a:lnSpc>
                </a:pPr>
                <a:r>
                  <a:rPr lang="zh-CN" altLang="en-US" sz="2000" dirty="0"/>
                  <a:t>选择不填充，</a:t>
                </a:r>
                <a14:m>
                  <m:oMath xmlns:m="http://schemas.openxmlformats.org/officeDocument/2006/math">
                    <m:r>
                      <a:rPr lang="en-US" altLang="zh-CN" sz="2000" i="1" dirty="0" smtClean="0">
                        <a:latin typeface="Cambria Math" panose="02040503050406030204" pitchFamily="18" charset="0"/>
                      </a:rPr>
                      <m:t>𝑝𝑎𝑑𝑑𝑖𝑛𝑔</m:t>
                    </m:r>
                    <m:r>
                      <a:rPr lang="en-US" altLang="zh-CN" sz="2000" i="1" dirty="0" smtClean="0">
                        <a:latin typeface="Cambria Math" panose="02040503050406030204" pitchFamily="18" charset="0"/>
                      </a:rPr>
                      <m:t>=</m:t>
                    </m:r>
                    <m:r>
                      <a:rPr lang="en-US" altLang="zh-CN" sz="2000" i="1" dirty="0" smtClean="0">
                        <a:latin typeface="Cambria Math" panose="02040503050406030204" pitchFamily="18" charset="0"/>
                      </a:rPr>
                      <m:t>0</m:t>
                    </m:r>
                  </m:oMath>
                </a14:m>
                <a:r>
                  <a:rPr lang="zh-CN" altLang="en-US" sz="2000" dirty="0"/>
                  <a:t>；选择填充，</a:t>
                </a:r>
                <a14:m>
                  <m:oMath xmlns:m="http://schemas.openxmlformats.org/officeDocument/2006/math">
                    <m:r>
                      <a:rPr lang="en-US" altLang="zh-CN" sz="2000" b="0" i="1" smtClean="0">
                        <a:latin typeface="Cambria Math" panose="02040503050406030204" pitchFamily="18" charset="0"/>
                      </a:rPr>
                      <m:t>𝑝𝑎𝑑𝑑𝑖𝑛𝑔</m:t>
                    </m:r>
                    <m:r>
                      <a:rPr lang="en-US" altLang="zh-CN" sz="2000" b="0" i="1" smtClean="0">
                        <a:latin typeface="Cambria Math" panose="02040503050406030204" pitchFamily="18" charset="0"/>
                      </a:rPr>
                      <m:t>=</m:t>
                    </m:r>
                    <m:d>
                      <m:dPr>
                        <m:ctrlPr>
                          <a:rPr lang="en-US" altLang="zh-CN" sz="2000" b="0" i="1" smtClean="0">
                            <a:latin typeface="Cambria Math" panose="02040503050406030204" pitchFamily="18" charset="0"/>
                          </a:rPr>
                        </m:ctrlPr>
                      </m:dPr>
                      <m:e>
                        <m:r>
                          <a:rPr lang="en-US" altLang="zh-CN" sz="2000" b="0" i="1" smtClean="0">
                            <a:latin typeface="Cambria Math" panose="02040503050406030204" pitchFamily="18" charset="0"/>
                          </a:rPr>
                          <m:t>𝑘𝑒𝑟𝑛𝑒𝑙</m:t>
                        </m:r>
                        <m:r>
                          <a:rPr lang="en-US" altLang="zh-CN" sz="2000" b="0" i="1" smtClean="0">
                            <a:latin typeface="Cambria Math" panose="02040503050406030204" pitchFamily="18" charset="0"/>
                          </a:rPr>
                          <m:t>_</m:t>
                        </m:r>
                        <m:r>
                          <a:rPr lang="en-US" altLang="zh-CN" sz="2000" b="0" i="1" smtClean="0">
                            <a:latin typeface="Cambria Math" panose="02040503050406030204" pitchFamily="18" charset="0"/>
                          </a:rPr>
                          <m:t>𝑠𝑖𝑧𝑒</m:t>
                        </m:r>
                        <m:r>
                          <a:rPr lang="en-US" altLang="zh-CN" sz="2000" b="0" i="1" smtClean="0">
                            <a:latin typeface="Cambria Math" panose="02040503050406030204" pitchFamily="18" charset="0"/>
                            <a:ea typeface="Cambria Math" panose="02040503050406030204" pitchFamily="18" charset="0"/>
                          </a:rPr>
                          <m:t>−</m:t>
                        </m:r>
                        <m:r>
                          <a:rPr lang="en-US" altLang="zh-CN" sz="2000" b="0" i="1" smtClean="0">
                            <a:latin typeface="Cambria Math" panose="02040503050406030204" pitchFamily="18" charset="0"/>
                          </a:rPr>
                          <m:t>1</m:t>
                        </m:r>
                      </m:e>
                    </m:d>
                    <m:r>
                      <a:rPr lang="en-US" altLang="zh-CN" sz="2000" b="0" i="1" smtClean="0">
                        <a:latin typeface="Cambria Math" panose="02040503050406030204" pitchFamily="18" charset="0"/>
                      </a:rPr>
                      <m:t>/</m:t>
                    </m:r>
                    <m:r>
                      <a:rPr lang="en-US" altLang="zh-CN" sz="2000" b="0" i="1" smtClean="0">
                        <a:latin typeface="Cambria Math" panose="02040503050406030204" pitchFamily="18" charset="0"/>
                      </a:rPr>
                      <m:t>2</m:t>
                    </m:r>
                  </m:oMath>
                </a14:m>
                <a:r>
                  <a:rPr lang="zh-CN" altLang="en-US" sz="2000" dirty="0"/>
                  <a:t>，前提是</a:t>
                </a:r>
                <a14:m>
                  <m:oMath xmlns:m="http://schemas.openxmlformats.org/officeDocument/2006/math">
                    <m:r>
                      <a:rPr lang="en-US" altLang="zh-CN" sz="2000" i="1" dirty="0" smtClean="0">
                        <a:latin typeface="Cambria Math" panose="02040503050406030204" pitchFamily="18" charset="0"/>
                      </a:rPr>
                      <m:t>𝑠𝑡𝑟𝑖𝑑𝑒</m:t>
                    </m:r>
                    <m:r>
                      <a:rPr lang="en-US" altLang="zh-CN" sz="2000" i="1" dirty="0" smtClean="0">
                        <a:latin typeface="Cambria Math" panose="02040503050406030204" pitchFamily="18" charset="0"/>
                      </a:rPr>
                      <m:t>=</m:t>
                    </m:r>
                    <m:r>
                      <a:rPr lang="en-US" altLang="zh-CN" sz="2000" i="1" dirty="0" smtClean="0">
                        <a:latin typeface="Cambria Math" panose="02040503050406030204" pitchFamily="18" charset="0"/>
                      </a:rPr>
                      <m:t>1</m:t>
                    </m:r>
                  </m:oMath>
                </a14:m>
                <a:endParaRPr lang="en-US" altLang="zh-CN" sz="2000" dirty="0"/>
              </a:p>
              <a:p>
                <a:pPr lvl="1">
                  <a:lnSpc>
                    <a:spcPct val="150000"/>
                  </a:lnSpc>
                </a:pPr>
                <a:r>
                  <a:rPr lang="zh-CN" altLang="en-US" sz="2000" dirty="0"/>
                  <a:t>经过卷积操作后得到的</a:t>
                </a:r>
                <a14:m>
                  <m:oMath xmlns:m="http://schemas.openxmlformats.org/officeDocument/2006/math">
                    <m:r>
                      <a:rPr lang="en-US" altLang="zh-CN" sz="2000" i="1" dirty="0" smtClean="0">
                        <a:latin typeface="Cambria Math" panose="02040503050406030204" pitchFamily="18" charset="0"/>
                        <a:cs typeface="Times New Roman" panose="02020603050405020304" pitchFamily="18" charset="0"/>
                      </a:rPr>
                      <m:t>𝑓𝑒𝑎𝑡𝑢𝑟𝑒</m:t>
                    </m:r>
                    <m:r>
                      <a:rPr lang="en-US" altLang="zh-CN" sz="2000" i="1" dirty="0" smtClean="0">
                        <a:latin typeface="Cambria Math" panose="02040503050406030204" pitchFamily="18" charset="0"/>
                        <a:cs typeface="Times New Roman" panose="02020603050405020304" pitchFamily="18" charset="0"/>
                      </a:rPr>
                      <m:t> </m:t>
                    </m:r>
                    <m:r>
                      <a:rPr lang="en-US" altLang="zh-CN" sz="2000" i="1" dirty="0" smtClean="0">
                        <a:latin typeface="Cambria Math" panose="02040503050406030204" pitchFamily="18" charset="0"/>
                        <a:cs typeface="Times New Roman" panose="02020603050405020304" pitchFamily="18" charset="0"/>
                      </a:rPr>
                      <m:t>𝑚𝑎𝑝</m:t>
                    </m:r>
                    <m:r>
                      <a:rPr lang="en-US" altLang="zh-CN" sz="2000" i="1" dirty="0" smtClean="0">
                        <a:latin typeface="Cambria Math" panose="02040503050406030204" pitchFamily="18" charset="0"/>
                        <a:cs typeface="Times New Roman" panose="02020603050405020304" pitchFamily="18" charset="0"/>
                      </a:rPr>
                      <m:t>=</m:t>
                    </m:r>
                    <m:sSup>
                      <m:sSupPr>
                        <m:ctrlPr>
                          <a:rPr lang="en-US" altLang="zh-CN" sz="2000" i="1" dirty="0">
                            <a:latin typeface="Cambria Math" panose="02040503050406030204" pitchFamily="18" charset="0"/>
                          </a:rPr>
                        </m:ctrlPr>
                      </m:sSupPr>
                      <m:e>
                        <m:r>
                          <a:rPr lang="en-US" altLang="zh-CN" sz="2000" i="1" dirty="0">
                            <a:latin typeface="Cambria Math" panose="02040503050406030204" pitchFamily="18" charset="0"/>
                          </a:rPr>
                          <m:t>h</m:t>
                        </m:r>
                      </m:e>
                      <m:sup>
                        <m:r>
                          <a:rPr lang="en-US" altLang="zh-CN" sz="2000" i="1" dirty="0">
                            <a:latin typeface="Cambria Math" panose="02040503050406030204" pitchFamily="18" charset="0"/>
                          </a:rPr>
                          <m:t>∗</m:t>
                        </m:r>
                      </m:sup>
                    </m:sSup>
                    <m:r>
                      <a:rPr lang="en-US" altLang="zh-CN" sz="2000" i="1" dirty="0">
                        <a:latin typeface="Cambria Math" panose="02040503050406030204" pitchFamily="18" charset="0"/>
                      </a:rPr>
                      <m:t> </m:t>
                    </m:r>
                    <m:r>
                      <a:rPr lang="en-US" altLang="zh-CN" sz="2000" b="0" i="1" dirty="0" smtClean="0">
                        <a:latin typeface="Cambria Math" panose="02040503050406030204" pitchFamily="18" charset="0"/>
                      </a:rPr>
                      <m:t>∗</m:t>
                    </m:r>
                    <m:sSup>
                      <m:sSupPr>
                        <m:ctrlPr>
                          <a:rPr lang="en-US" altLang="zh-CN" sz="2000" i="1" dirty="0">
                            <a:latin typeface="Cambria Math" panose="02040503050406030204" pitchFamily="18" charset="0"/>
                          </a:rPr>
                        </m:ctrlPr>
                      </m:sSupPr>
                      <m:e>
                        <m:r>
                          <a:rPr lang="en-US" altLang="zh-CN" sz="2000" b="0" i="1" dirty="0" smtClean="0">
                            <a:latin typeface="Cambria Math" panose="02040503050406030204" pitchFamily="18" charset="0"/>
                          </a:rPr>
                          <m:t>𝑤</m:t>
                        </m:r>
                      </m:e>
                      <m:sup>
                        <m:r>
                          <a:rPr lang="en-US" altLang="zh-CN" sz="2000" i="1" dirty="0">
                            <a:latin typeface="Cambria Math" panose="02040503050406030204" pitchFamily="18" charset="0"/>
                          </a:rPr>
                          <m:t>∗</m:t>
                        </m:r>
                      </m:sup>
                    </m:sSup>
                  </m:oMath>
                </a14:m>
                <a:r>
                  <a:rPr lang="zh-CN" altLang="en-US" sz="2000" dirty="0"/>
                  <a:t>，</a:t>
                </a:r>
                <a14:m>
                  <m:oMath xmlns:m="http://schemas.openxmlformats.org/officeDocument/2006/math">
                    <m:sSup>
                      <m:sSupPr>
                        <m:ctrlPr>
                          <a:rPr lang="en-US" altLang="zh-CN" sz="2000" i="1" dirty="0" smtClean="0">
                            <a:latin typeface="Cambria Math" panose="02040503050406030204" pitchFamily="18" charset="0"/>
                          </a:rPr>
                        </m:ctrlPr>
                      </m:sSupPr>
                      <m:e>
                        <m:r>
                          <a:rPr lang="en-US" altLang="zh-CN" sz="2000" b="0" i="1" dirty="0" smtClean="0">
                            <a:latin typeface="Cambria Math" panose="02040503050406030204" pitchFamily="18" charset="0"/>
                          </a:rPr>
                          <m:t>h</m:t>
                        </m:r>
                      </m:e>
                      <m:sup>
                        <m:r>
                          <a:rPr lang="en-US" altLang="zh-CN" sz="2000" b="0" i="1" dirty="0" smtClean="0">
                            <a:latin typeface="Cambria Math" panose="02040503050406030204" pitchFamily="18" charset="0"/>
                          </a:rPr>
                          <m:t>∗</m:t>
                        </m:r>
                      </m:sup>
                    </m:sSup>
                    <m:r>
                      <a:rPr lang="en-US" altLang="zh-CN" sz="2000" i="1" dirty="0" smtClean="0">
                        <a:latin typeface="Cambria Math" panose="02040503050406030204" pitchFamily="18" charset="0"/>
                      </a:rPr>
                      <m:t>=(</m:t>
                    </m:r>
                    <m:r>
                      <a:rPr lang="en-US" altLang="zh-CN" sz="2000" i="1" dirty="0" smtClean="0">
                        <a:latin typeface="Cambria Math" panose="02040503050406030204" pitchFamily="18" charset="0"/>
                      </a:rPr>
                      <m:t>h</m:t>
                    </m:r>
                    <m:r>
                      <a:rPr lang="en-US" altLang="zh-CN" sz="2000" i="1" dirty="0" smtClean="0">
                        <a:latin typeface="Cambria Math" panose="02040503050406030204" pitchFamily="18" charset="0"/>
                      </a:rPr>
                      <m:t>+</m:t>
                    </m:r>
                    <m:r>
                      <a:rPr lang="en-US" altLang="zh-CN" sz="2000" i="1" dirty="0" smtClean="0">
                        <a:latin typeface="Cambria Math" panose="02040503050406030204" pitchFamily="18" charset="0"/>
                      </a:rPr>
                      <m:t>2</m:t>
                    </m:r>
                    <m:r>
                      <a:rPr lang="en-US" altLang="zh-CN" sz="2000" i="1" dirty="0" smtClean="0">
                        <a:latin typeface="Cambria Math" panose="02040503050406030204" pitchFamily="18" charset="0"/>
                      </a:rPr>
                      <m:t>∗</m:t>
                    </m:r>
                    <m:r>
                      <a:rPr lang="en-US" altLang="zh-CN" sz="2000" i="1" dirty="0" smtClean="0">
                        <a:latin typeface="Cambria Math" panose="02040503050406030204" pitchFamily="18" charset="0"/>
                      </a:rPr>
                      <m:t>𝑝𝑎𝑑𝑑𝑖𝑛𝑔</m:t>
                    </m:r>
                    <m:r>
                      <a:rPr lang="en-US" altLang="zh-CN" sz="2000" i="1" dirty="0" smtClean="0">
                        <a:latin typeface="Cambria Math" panose="02040503050406030204" pitchFamily="18" charset="0"/>
                      </a:rPr>
                      <m:t>−</m:t>
                    </m:r>
                    <m:r>
                      <a:rPr lang="en-US" altLang="zh-CN" sz="2000" i="1" dirty="0" smtClean="0">
                        <a:latin typeface="Cambria Math" panose="02040503050406030204" pitchFamily="18" charset="0"/>
                      </a:rPr>
                      <m:t>𝑘𝑒𝑟𝑛𝑒𝑙</m:t>
                    </m:r>
                    <m:r>
                      <a:rPr lang="en-US" altLang="zh-CN" sz="2000" i="1" dirty="0" smtClean="0">
                        <a:latin typeface="Cambria Math" panose="02040503050406030204" pitchFamily="18" charset="0"/>
                      </a:rPr>
                      <m:t>_</m:t>
                    </m:r>
                    <m:r>
                      <a:rPr lang="en-US" altLang="zh-CN" sz="2000" i="1" dirty="0" smtClean="0">
                        <a:latin typeface="Cambria Math" panose="02040503050406030204" pitchFamily="18" charset="0"/>
                      </a:rPr>
                      <m:t>𝑠𝑖𝑧𝑒</m:t>
                    </m:r>
                    <m:r>
                      <a:rPr lang="en-US" altLang="zh-CN" sz="2000" i="1" dirty="0" smtClean="0">
                        <a:latin typeface="Cambria Math" panose="02040503050406030204" pitchFamily="18" charset="0"/>
                      </a:rPr>
                      <m:t>)/</m:t>
                    </m:r>
                    <m:r>
                      <a:rPr lang="en-US" altLang="zh-CN" sz="2000" i="1" dirty="0" smtClean="0">
                        <a:latin typeface="Cambria Math" panose="02040503050406030204" pitchFamily="18" charset="0"/>
                      </a:rPr>
                      <m:t>𝑠𝑡𝑟𝑖𝑑𝑒</m:t>
                    </m:r>
                    <m:r>
                      <a:rPr lang="en-US" altLang="zh-CN" sz="2000" i="1" dirty="0" smtClean="0">
                        <a:latin typeface="Cambria Math" panose="02040503050406030204" pitchFamily="18" charset="0"/>
                      </a:rPr>
                      <m:t>+</m:t>
                    </m:r>
                    <m:r>
                      <a:rPr lang="en-US" altLang="zh-CN" sz="2000" i="1" dirty="0" smtClean="0">
                        <a:latin typeface="Cambria Math" panose="02040503050406030204" pitchFamily="18" charset="0"/>
                      </a:rPr>
                      <m:t>1</m:t>
                    </m:r>
                  </m:oMath>
                </a14:m>
                <a:r>
                  <a:rPr lang="zh-CN" altLang="en-US" sz="2000" dirty="0"/>
                  <a:t>，</a:t>
                </a:r>
                <a:r>
                  <a:rPr lang="en-US" altLang="zh-CN" sz="2000" dirty="0"/>
                  <a:t> </a:t>
                </a:r>
                <a14:m>
                  <m:oMath xmlns:m="http://schemas.openxmlformats.org/officeDocument/2006/math">
                    <m:sSup>
                      <m:sSupPr>
                        <m:ctrlPr>
                          <a:rPr lang="en-US" altLang="zh-CN" sz="2000" i="1" dirty="0">
                            <a:latin typeface="Cambria Math" panose="02040503050406030204" pitchFamily="18" charset="0"/>
                          </a:rPr>
                        </m:ctrlPr>
                      </m:sSupPr>
                      <m:e>
                        <m:r>
                          <a:rPr lang="en-US" altLang="zh-CN" sz="2000" b="0" i="1" dirty="0" smtClean="0">
                            <a:latin typeface="Cambria Math" panose="02040503050406030204" pitchFamily="18" charset="0"/>
                          </a:rPr>
                          <m:t>𝑤</m:t>
                        </m:r>
                      </m:e>
                      <m:sup>
                        <m:r>
                          <a:rPr lang="en-US" altLang="zh-CN" sz="2000" i="1" dirty="0">
                            <a:latin typeface="Cambria Math" panose="02040503050406030204" pitchFamily="18" charset="0"/>
                          </a:rPr>
                          <m:t>∗</m:t>
                        </m:r>
                      </m:sup>
                    </m:sSup>
                    <m:r>
                      <a:rPr lang="en-US" altLang="zh-CN" sz="2000" i="1" dirty="0">
                        <a:latin typeface="Cambria Math" panose="02040503050406030204" pitchFamily="18" charset="0"/>
                      </a:rPr>
                      <m:t>=(</m:t>
                    </m:r>
                    <m:r>
                      <a:rPr lang="en-US" altLang="zh-CN" sz="2000" b="0" i="1" dirty="0" smtClean="0">
                        <a:latin typeface="Cambria Math" panose="02040503050406030204" pitchFamily="18" charset="0"/>
                      </a:rPr>
                      <m:t>𝑤</m:t>
                    </m:r>
                    <m:r>
                      <a:rPr lang="en-US" altLang="zh-CN" sz="2000" i="1" dirty="0">
                        <a:latin typeface="Cambria Math" panose="02040503050406030204" pitchFamily="18" charset="0"/>
                      </a:rPr>
                      <m:t>+</m:t>
                    </m:r>
                    <m:r>
                      <a:rPr lang="en-US" altLang="zh-CN" sz="2000" i="1" dirty="0">
                        <a:latin typeface="Cambria Math" panose="02040503050406030204" pitchFamily="18" charset="0"/>
                      </a:rPr>
                      <m:t>2</m:t>
                    </m:r>
                    <m:r>
                      <a:rPr lang="en-US" altLang="zh-CN" sz="2000" i="1" dirty="0">
                        <a:latin typeface="Cambria Math" panose="02040503050406030204" pitchFamily="18" charset="0"/>
                      </a:rPr>
                      <m:t>∗</m:t>
                    </m:r>
                    <m:r>
                      <a:rPr lang="en-US" altLang="zh-CN" sz="2000" i="1" dirty="0">
                        <a:latin typeface="Cambria Math" panose="02040503050406030204" pitchFamily="18" charset="0"/>
                      </a:rPr>
                      <m:t>𝑝𝑎𝑑𝑑𝑖𝑛𝑔</m:t>
                    </m:r>
                    <m:r>
                      <a:rPr lang="en-US" altLang="zh-CN" sz="2000" i="1" dirty="0">
                        <a:latin typeface="Cambria Math" panose="02040503050406030204" pitchFamily="18" charset="0"/>
                      </a:rPr>
                      <m:t>−</m:t>
                    </m:r>
                    <m:r>
                      <a:rPr lang="en-US" altLang="zh-CN" sz="2000" i="1" dirty="0">
                        <a:latin typeface="Cambria Math" panose="02040503050406030204" pitchFamily="18" charset="0"/>
                      </a:rPr>
                      <m:t>𝑘𝑒𝑟𝑛𝑒𝑙</m:t>
                    </m:r>
                    <m:r>
                      <a:rPr lang="en-US" altLang="zh-CN" sz="2000" i="1" dirty="0">
                        <a:latin typeface="Cambria Math" panose="02040503050406030204" pitchFamily="18" charset="0"/>
                      </a:rPr>
                      <m:t>_</m:t>
                    </m:r>
                    <m:r>
                      <a:rPr lang="en-US" altLang="zh-CN" sz="2000" i="1" dirty="0">
                        <a:latin typeface="Cambria Math" panose="02040503050406030204" pitchFamily="18" charset="0"/>
                      </a:rPr>
                      <m:t>𝑠𝑖𝑧𝑒</m:t>
                    </m:r>
                    <m:r>
                      <a:rPr lang="en-US" altLang="zh-CN" sz="2000" i="1" dirty="0">
                        <a:latin typeface="Cambria Math" panose="02040503050406030204" pitchFamily="18" charset="0"/>
                      </a:rPr>
                      <m:t>)/</m:t>
                    </m:r>
                    <m:r>
                      <a:rPr lang="en-US" altLang="zh-CN" sz="2000" i="1" dirty="0">
                        <a:latin typeface="Cambria Math" panose="02040503050406030204" pitchFamily="18" charset="0"/>
                      </a:rPr>
                      <m:t>𝑠𝑡𝑟𝑖𝑑𝑒</m:t>
                    </m:r>
                    <m:r>
                      <a:rPr lang="en-US" altLang="zh-CN" sz="2000" i="1" dirty="0">
                        <a:latin typeface="Cambria Math" panose="02040503050406030204" pitchFamily="18" charset="0"/>
                      </a:rPr>
                      <m:t>+</m:t>
                    </m:r>
                    <m:r>
                      <a:rPr lang="en-US" altLang="zh-CN" sz="2000" i="1" dirty="0">
                        <a:latin typeface="Cambria Math" panose="02040503050406030204" pitchFamily="18" charset="0"/>
                      </a:rPr>
                      <m:t>1</m:t>
                    </m:r>
                  </m:oMath>
                </a14:m>
                <a:r>
                  <a:rPr lang="zh-CN" altLang="en-US" sz="2000" dirty="0"/>
                  <a:t>，此处计算若得到非整数，则向下取整</a:t>
                </a:r>
                <a:endParaRPr lang="en-US" altLang="zh-CN" sz="2000" dirty="0"/>
              </a:p>
              <a:p>
                <a:pPr>
                  <a:lnSpc>
                    <a:spcPct val="150000"/>
                  </a:lnSpc>
                </a:pPr>
                <a:r>
                  <a:rPr lang="zh-CN" altLang="en-US" dirty="0"/>
                  <a:t>池化层：</a:t>
                </a:r>
                <a:endParaRPr lang="en-US" altLang="zh-CN" dirty="0"/>
              </a:p>
              <a:p>
                <a:pPr lvl="1">
                  <a:lnSpc>
                    <a:spcPct val="150000"/>
                  </a:lnSpc>
                </a:pPr>
                <a:r>
                  <a:rPr lang="en-US" altLang="zh-CN" sz="2000" dirty="0">
                    <a:latin typeface="Times New Roman" panose="02020603050405020304" pitchFamily="18" charset="0"/>
                    <a:cs typeface="Times New Roman" panose="02020603050405020304" pitchFamily="18" charset="0"/>
                  </a:rPr>
                  <a:t>Stride</a:t>
                </a:r>
                <a:r>
                  <a:rPr lang="zh-CN" altLang="en-US" sz="2000" dirty="0"/>
                  <a:t>的默认值为池化核大小</a:t>
                </a:r>
                <a:endParaRPr lang="en-US" altLang="zh-CN" sz="2000" dirty="0"/>
              </a:p>
              <a:p>
                <a:pPr lvl="1">
                  <a:lnSpc>
                    <a:spcPct val="150000"/>
                  </a:lnSpc>
                </a:pPr>
                <a:r>
                  <a:rPr lang="zh-CN" altLang="en-US" sz="2000" dirty="0"/>
                  <a:t>经过池化操作后得到的</a:t>
                </a:r>
                <a14:m>
                  <m:oMath xmlns:m="http://schemas.openxmlformats.org/officeDocument/2006/math">
                    <m:r>
                      <a:rPr lang="en-US" altLang="zh-CN" sz="2000" i="1" dirty="0" smtClean="0">
                        <a:latin typeface="Cambria Math" panose="02040503050406030204" pitchFamily="18" charset="0"/>
                        <a:cs typeface="Times New Roman" panose="02020603050405020304" pitchFamily="18" charset="0"/>
                      </a:rPr>
                      <m:t>𝑓𝑒𝑎𝑡𝑢𝑟𝑒</m:t>
                    </m:r>
                    <m:r>
                      <a:rPr lang="en-US" altLang="zh-CN" sz="2000" i="1" dirty="0" smtClean="0">
                        <a:latin typeface="Cambria Math" panose="02040503050406030204" pitchFamily="18" charset="0"/>
                        <a:cs typeface="Times New Roman" panose="02020603050405020304" pitchFamily="18" charset="0"/>
                      </a:rPr>
                      <m:t> </m:t>
                    </m:r>
                    <m:r>
                      <a:rPr lang="en-US" altLang="zh-CN" sz="2000" i="1" dirty="0" smtClean="0">
                        <a:latin typeface="Cambria Math" panose="02040503050406030204" pitchFamily="18" charset="0"/>
                        <a:cs typeface="Times New Roman" panose="02020603050405020304" pitchFamily="18" charset="0"/>
                      </a:rPr>
                      <m:t>𝑚𝑎𝑝</m:t>
                    </m:r>
                    <m:r>
                      <a:rPr lang="en-US" altLang="zh-CN" sz="2000" i="1" dirty="0" smtClean="0">
                        <a:latin typeface="Cambria Math" panose="02040503050406030204" pitchFamily="18" charset="0"/>
                        <a:cs typeface="Times New Roman" panose="02020603050405020304" pitchFamily="18" charset="0"/>
                      </a:rPr>
                      <m:t>=</m:t>
                    </m:r>
                    <m:sSup>
                      <m:sSupPr>
                        <m:ctrlPr>
                          <a:rPr lang="en-US" altLang="zh-CN" sz="2000" i="1" dirty="0" smtClean="0">
                            <a:latin typeface="Cambria Math" panose="02040503050406030204" pitchFamily="18" charset="0"/>
                          </a:rPr>
                        </m:ctrlPr>
                      </m:sSupPr>
                      <m:e>
                        <m:r>
                          <a:rPr lang="en-US" altLang="zh-CN" sz="2000" i="1" dirty="0">
                            <a:latin typeface="Cambria Math" panose="02040503050406030204" pitchFamily="18" charset="0"/>
                          </a:rPr>
                          <m:t>h</m:t>
                        </m:r>
                      </m:e>
                      <m:sup>
                        <m:r>
                          <a:rPr lang="en-US" altLang="zh-CN" sz="2000" i="1" dirty="0">
                            <a:latin typeface="Cambria Math" panose="02040503050406030204" pitchFamily="18" charset="0"/>
                          </a:rPr>
                          <m:t>∗</m:t>
                        </m:r>
                        <m:r>
                          <a:rPr lang="en-US" altLang="zh-CN" sz="2000" b="0" i="1" dirty="0" smtClean="0">
                            <a:latin typeface="Cambria Math" panose="02040503050406030204" pitchFamily="18" charset="0"/>
                          </a:rPr>
                          <m:t>∗</m:t>
                        </m:r>
                      </m:sup>
                    </m:sSup>
                    <m:r>
                      <a:rPr lang="en-US" altLang="zh-CN" sz="2000" i="1" dirty="0">
                        <a:latin typeface="Cambria Math" panose="02040503050406030204" pitchFamily="18" charset="0"/>
                      </a:rPr>
                      <m:t> </m:t>
                    </m:r>
                    <m:r>
                      <a:rPr lang="en-US" altLang="zh-CN" sz="2000" b="0" i="1" dirty="0" smtClean="0">
                        <a:latin typeface="Cambria Math" panose="02040503050406030204" pitchFamily="18" charset="0"/>
                      </a:rPr>
                      <m:t>∗</m:t>
                    </m:r>
                    <m:sSup>
                      <m:sSupPr>
                        <m:ctrlPr>
                          <a:rPr lang="en-US" altLang="zh-CN" sz="2000" i="1" dirty="0">
                            <a:latin typeface="Cambria Math" panose="02040503050406030204" pitchFamily="18" charset="0"/>
                          </a:rPr>
                        </m:ctrlPr>
                      </m:sSupPr>
                      <m:e>
                        <m:r>
                          <a:rPr lang="en-US" altLang="zh-CN" sz="2000" b="0" i="1" dirty="0" smtClean="0">
                            <a:latin typeface="Cambria Math" panose="02040503050406030204" pitchFamily="18" charset="0"/>
                          </a:rPr>
                          <m:t>𝑤</m:t>
                        </m:r>
                      </m:e>
                      <m:sup>
                        <m:r>
                          <a:rPr lang="en-US" altLang="zh-CN" sz="2000" i="1" dirty="0">
                            <a:latin typeface="Cambria Math" panose="02040503050406030204" pitchFamily="18" charset="0"/>
                          </a:rPr>
                          <m:t>∗</m:t>
                        </m:r>
                        <m:r>
                          <a:rPr lang="en-US" altLang="zh-CN" sz="2000" b="0" i="1" dirty="0" smtClean="0">
                            <a:latin typeface="Cambria Math" panose="02040503050406030204" pitchFamily="18" charset="0"/>
                          </a:rPr>
                          <m:t>∗</m:t>
                        </m:r>
                      </m:sup>
                    </m:sSup>
                  </m:oMath>
                </a14:m>
                <a:r>
                  <a:rPr lang="zh-CN" altLang="en-US" sz="2000" dirty="0"/>
                  <a:t>，</a:t>
                </a:r>
                <a14:m>
                  <m:oMath xmlns:m="http://schemas.openxmlformats.org/officeDocument/2006/math">
                    <m:sSup>
                      <m:sSupPr>
                        <m:ctrlPr>
                          <a:rPr lang="en-US" altLang="zh-CN" sz="2000" i="1" dirty="0">
                            <a:latin typeface="Cambria Math" panose="02040503050406030204" pitchFamily="18" charset="0"/>
                          </a:rPr>
                        </m:ctrlPr>
                      </m:sSupPr>
                      <m:e>
                        <m:r>
                          <a:rPr lang="en-US" altLang="zh-CN" sz="2000" b="0" i="1" dirty="0" smtClean="0">
                            <a:latin typeface="Cambria Math" panose="02040503050406030204" pitchFamily="18" charset="0"/>
                          </a:rPr>
                          <m:t>h</m:t>
                        </m:r>
                      </m:e>
                      <m:sup>
                        <m:r>
                          <a:rPr lang="en-US" altLang="zh-CN" sz="2000" i="1" dirty="0">
                            <a:latin typeface="Cambria Math" panose="02040503050406030204" pitchFamily="18" charset="0"/>
                          </a:rPr>
                          <m:t>∗</m:t>
                        </m:r>
                        <m:r>
                          <a:rPr lang="en-US" altLang="zh-CN" sz="2000" b="0" i="1" dirty="0" smtClean="0">
                            <a:latin typeface="Cambria Math" panose="02040503050406030204" pitchFamily="18" charset="0"/>
                          </a:rPr>
                          <m:t>∗</m:t>
                        </m:r>
                      </m:sup>
                    </m:sSup>
                    <m:r>
                      <a:rPr lang="en-US" altLang="zh-CN" sz="2000" i="1" dirty="0">
                        <a:latin typeface="Cambria Math" panose="02040503050406030204" pitchFamily="18" charset="0"/>
                      </a:rPr>
                      <m:t>=(</m:t>
                    </m:r>
                    <m:r>
                      <a:rPr lang="en-US" altLang="zh-CN" sz="2000" b="0" i="1" dirty="0" smtClean="0">
                        <a:latin typeface="Cambria Math" panose="02040503050406030204" pitchFamily="18" charset="0"/>
                      </a:rPr>
                      <m:t>h</m:t>
                    </m:r>
                    <m:r>
                      <a:rPr lang="en-US" altLang="zh-CN" sz="2000" i="1" dirty="0">
                        <a:latin typeface="Cambria Math" panose="02040503050406030204" pitchFamily="18" charset="0"/>
                      </a:rPr>
                      <m:t>−</m:t>
                    </m:r>
                    <m:r>
                      <a:rPr lang="en-US" altLang="zh-CN" sz="2000" i="1" dirty="0">
                        <a:latin typeface="Cambria Math" panose="02040503050406030204" pitchFamily="18" charset="0"/>
                      </a:rPr>
                      <m:t>𝑘𝑒𝑟𝑛𝑒𝑙</m:t>
                    </m:r>
                    <m:r>
                      <a:rPr lang="en-US" altLang="zh-CN" sz="2000" i="1" dirty="0">
                        <a:latin typeface="Cambria Math" panose="02040503050406030204" pitchFamily="18" charset="0"/>
                      </a:rPr>
                      <m:t>_</m:t>
                    </m:r>
                    <m:r>
                      <a:rPr lang="en-US" altLang="zh-CN" sz="2000" i="1" dirty="0">
                        <a:latin typeface="Cambria Math" panose="02040503050406030204" pitchFamily="18" charset="0"/>
                      </a:rPr>
                      <m:t>𝑠𝑖𝑧𝑒</m:t>
                    </m:r>
                    <m:r>
                      <a:rPr lang="en-US" altLang="zh-CN" sz="2000" i="1" dirty="0">
                        <a:latin typeface="Cambria Math" panose="02040503050406030204" pitchFamily="18" charset="0"/>
                      </a:rPr>
                      <m:t>)/</m:t>
                    </m:r>
                    <m:r>
                      <a:rPr lang="en-US" altLang="zh-CN" sz="2000" i="1" dirty="0">
                        <a:latin typeface="Cambria Math" panose="02040503050406030204" pitchFamily="18" charset="0"/>
                      </a:rPr>
                      <m:t>𝑠𝑡𝑟𝑖𝑑𝑒</m:t>
                    </m:r>
                    <m:r>
                      <a:rPr lang="en-US" altLang="zh-CN" sz="2000" i="1" dirty="0">
                        <a:latin typeface="Cambria Math" panose="02040503050406030204" pitchFamily="18" charset="0"/>
                      </a:rPr>
                      <m:t>+</m:t>
                    </m:r>
                    <m:r>
                      <a:rPr lang="en-US" altLang="zh-CN" sz="2000" i="1" dirty="0">
                        <a:latin typeface="Cambria Math" panose="02040503050406030204" pitchFamily="18" charset="0"/>
                      </a:rPr>
                      <m:t>1</m:t>
                    </m:r>
                  </m:oMath>
                </a14:m>
                <a:r>
                  <a:rPr lang="zh-CN" altLang="en-US" sz="2000" dirty="0"/>
                  <a:t>，</a:t>
                </a:r>
                <a14:m>
                  <m:oMath xmlns:m="http://schemas.openxmlformats.org/officeDocument/2006/math">
                    <m:sSup>
                      <m:sSupPr>
                        <m:ctrlPr>
                          <a:rPr lang="en-US" altLang="zh-CN" sz="2000" i="1" dirty="0">
                            <a:latin typeface="Cambria Math" panose="02040503050406030204" pitchFamily="18" charset="0"/>
                          </a:rPr>
                        </m:ctrlPr>
                      </m:sSupPr>
                      <m:e>
                        <m:r>
                          <a:rPr lang="en-US" altLang="zh-CN" sz="2000" b="0" i="1" dirty="0" smtClean="0">
                            <a:latin typeface="Cambria Math" panose="02040503050406030204" pitchFamily="18" charset="0"/>
                          </a:rPr>
                          <m:t>𝑤</m:t>
                        </m:r>
                      </m:e>
                      <m:sup>
                        <m:r>
                          <a:rPr lang="en-US" altLang="zh-CN" sz="2000" i="1" dirty="0">
                            <a:latin typeface="Cambria Math" panose="02040503050406030204" pitchFamily="18" charset="0"/>
                          </a:rPr>
                          <m:t>∗∗</m:t>
                        </m:r>
                      </m:sup>
                    </m:sSup>
                    <m:r>
                      <a:rPr lang="en-US" altLang="zh-CN" sz="2000" i="1" dirty="0">
                        <a:latin typeface="Cambria Math" panose="02040503050406030204" pitchFamily="18" charset="0"/>
                      </a:rPr>
                      <m:t>=(</m:t>
                    </m:r>
                    <m:r>
                      <a:rPr lang="en-US" altLang="zh-CN" sz="2000" b="0" i="1" dirty="0" smtClean="0">
                        <a:latin typeface="Cambria Math" panose="02040503050406030204" pitchFamily="18" charset="0"/>
                      </a:rPr>
                      <m:t>𝑤</m:t>
                    </m:r>
                    <m:r>
                      <a:rPr lang="en-US" altLang="zh-CN" sz="2000" i="1" dirty="0">
                        <a:latin typeface="Cambria Math" panose="02040503050406030204" pitchFamily="18" charset="0"/>
                      </a:rPr>
                      <m:t>−</m:t>
                    </m:r>
                    <m:r>
                      <a:rPr lang="en-US" altLang="zh-CN" sz="2000" i="1" dirty="0">
                        <a:latin typeface="Cambria Math" panose="02040503050406030204" pitchFamily="18" charset="0"/>
                      </a:rPr>
                      <m:t>𝑘𝑒𝑟𝑛𝑒𝑙</m:t>
                    </m:r>
                    <m:r>
                      <a:rPr lang="en-US" altLang="zh-CN" sz="2000" i="1" dirty="0">
                        <a:latin typeface="Cambria Math" panose="02040503050406030204" pitchFamily="18" charset="0"/>
                      </a:rPr>
                      <m:t>_</m:t>
                    </m:r>
                    <m:r>
                      <a:rPr lang="en-US" altLang="zh-CN" sz="2000" i="1" dirty="0">
                        <a:latin typeface="Cambria Math" panose="02040503050406030204" pitchFamily="18" charset="0"/>
                      </a:rPr>
                      <m:t>𝑠𝑖𝑧𝑒</m:t>
                    </m:r>
                    <m:r>
                      <a:rPr lang="en-US" altLang="zh-CN" sz="2000" i="1" dirty="0">
                        <a:latin typeface="Cambria Math" panose="02040503050406030204" pitchFamily="18" charset="0"/>
                      </a:rPr>
                      <m:t>)/</m:t>
                    </m:r>
                    <m:r>
                      <a:rPr lang="en-US" altLang="zh-CN" sz="2000" i="1" dirty="0">
                        <a:latin typeface="Cambria Math" panose="02040503050406030204" pitchFamily="18" charset="0"/>
                      </a:rPr>
                      <m:t>𝑠𝑡𝑟𝑖𝑑𝑒</m:t>
                    </m:r>
                    <m:r>
                      <a:rPr lang="en-US" altLang="zh-CN" sz="2000" i="1" dirty="0">
                        <a:latin typeface="Cambria Math" panose="02040503050406030204" pitchFamily="18" charset="0"/>
                      </a:rPr>
                      <m:t>+</m:t>
                    </m:r>
                    <m:r>
                      <a:rPr lang="en-US" altLang="zh-CN" sz="2000" i="1" dirty="0">
                        <a:latin typeface="Cambria Math" panose="02040503050406030204" pitchFamily="18" charset="0"/>
                      </a:rPr>
                      <m:t>1</m:t>
                    </m:r>
                  </m:oMath>
                </a14:m>
                <a:r>
                  <a:rPr lang="zh-CN" altLang="en-US" sz="2000" dirty="0"/>
                  <a:t>，此处计算若得到非整数，则向上取整</a:t>
                </a:r>
                <a:endParaRPr lang="en-US" altLang="zh-CN" sz="2000" dirty="0"/>
              </a:p>
              <a:p>
                <a:pPr lvl="1">
                  <a:lnSpc>
                    <a:spcPct val="150000"/>
                  </a:lnSpc>
                </a:pPr>
                <a:endParaRPr lang="en-US" altLang="zh-CN" sz="2000" dirty="0"/>
              </a:p>
              <a:p>
                <a:pPr lvl="1">
                  <a:lnSpc>
                    <a:spcPct val="150000"/>
                  </a:lnSpc>
                </a:pPr>
                <a:endParaRPr lang="en-US" altLang="zh-CN" sz="2000" dirty="0"/>
              </a:p>
              <a:p>
                <a:pPr marL="0" indent="0">
                  <a:buNone/>
                </a:pPr>
                <a:endParaRPr lang="zh-CN" altLang="en-US" dirty="0"/>
              </a:p>
            </p:txBody>
          </p:sp>
        </mc:Choice>
        <mc:Fallback xmlns="">
          <p:sp>
            <p:nvSpPr>
              <p:cNvPr id="3" name="内容占位符 2">
                <a:extLst>
                  <a:ext uri="{FF2B5EF4-FFF2-40B4-BE49-F238E27FC236}">
                    <a16:creationId xmlns:a16="http://schemas.microsoft.com/office/drawing/2014/main" id="{74B9246F-0FE8-4D5E-97B1-BE5C4A2EDE76}"/>
                  </a:ext>
                </a:extLst>
              </p:cNvPr>
              <p:cNvSpPr>
                <a:spLocks noGrp="1" noRot="1" noChangeAspect="1" noMove="1" noResize="1" noEditPoints="1" noAdjustHandles="1" noChangeArrowheads="1" noChangeShapeType="1" noTextEdit="1"/>
              </p:cNvSpPr>
              <p:nvPr>
                <p:ph idx="1"/>
              </p:nvPr>
            </p:nvSpPr>
            <p:spPr>
              <a:blipFill>
                <a:blip r:embed="rId2"/>
                <a:stretch>
                  <a:fillRect l="-534" b="-9195"/>
                </a:stretch>
              </a:blipFill>
            </p:spPr>
            <p:txBody>
              <a:bodyPr/>
              <a:lstStyle/>
              <a:p>
                <a:r>
                  <a:rPr lang="zh-CN" altLang="en-US">
                    <a:noFill/>
                  </a:rPr>
                  <a:t> </a:t>
                </a:r>
              </a:p>
            </p:txBody>
          </p:sp>
        </mc:Fallback>
      </mc:AlternateContent>
      <p:sp>
        <p:nvSpPr>
          <p:cNvPr id="4" name="日期占位符 3">
            <a:extLst>
              <a:ext uri="{FF2B5EF4-FFF2-40B4-BE49-F238E27FC236}">
                <a16:creationId xmlns:a16="http://schemas.microsoft.com/office/drawing/2014/main" id="{D88F6FF0-235F-4F78-85D9-AF5D8171F044}"/>
              </a:ext>
            </a:extLst>
          </p:cNvPr>
          <p:cNvSpPr>
            <a:spLocks noGrp="1"/>
          </p:cNvSpPr>
          <p:nvPr>
            <p:ph type="dt" sz="half" idx="10"/>
          </p:nvPr>
        </p:nvSpPr>
        <p:spPr/>
        <p:txBody>
          <a:bodyPr/>
          <a:lstStyle/>
          <a:p>
            <a:fld id="{315BB34A-6131-4109-8499-25816707CCF8}" type="datetime1">
              <a:rPr lang="en-US" altLang="zh-CN" smtClean="0"/>
              <a:t>4/21/2023</a:t>
            </a:fld>
            <a:endParaRPr lang="en-US" altLang="zh-CN"/>
          </a:p>
        </p:txBody>
      </p:sp>
      <p:sp>
        <p:nvSpPr>
          <p:cNvPr id="5" name="页脚占位符 4">
            <a:extLst>
              <a:ext uri="{FF2B5EF4-FFF2-40B4-BE49-F238E27FC236}">
                <a16:creationId xmlns:a16="http://schemas.microsoft.com/office/drawing/2014/main" id="{D12F282E-28F2-4E06-9B68-8BB13A141CA0}"/>
              </a:ext>
            </a:extLst>
          </p:cNvPr>
          <p:cNvSpPr>
            <a:spLocks noGrp="1"/>
          </p:cNvSpPr>
          <p:nvPr>
            <p:ph type="ftr" sz="quarter" idx="11"/>
          </p:nvPr>
        </p:nvSpPr>
        <p:spPr/>
        <p:txBody>
          <a:bodyPr/>
          <a:lstStyle/>
          <a:p>
            <a:r>
              <a:rPr lang="zh-CN" altLang="en-US"/>
              <a:t>合肥学院 人工智能与大数据学院</a:t>
            </a:r>
            <a:endParaRPr lang="en-US" altLang="zh-CN" dirty="0"/>
          </a:p>
        </p:txBody>
      </p:sp>
      <p:sp>
        <p:nvSpPr>
          <p:cNvPr id="6" name="灯片编号占位符 5">
            <a:extLst>
              <a:ext uri="{FF2B5EF4-FFF2-40B4-BE49-F238E27FC236}">
                <a16:creationId xmlns:a16="http://schemas.microsoft.com/office/drawing/2014/main" id="{06E00E4E-4D72-47F0-AB6D-0402A162CDB0}"/>
              </a:ext>
            </a:extLst>
          </p:cNvPr>
          <p:cNvSpPr>
            <a:spLocks noGrp="1"/>
          </p:cNvSpPr>
          <p:nvPr>
            <p:ph type="sldNum" sz="quarter" idx="12"/>
          </p:nvPr>
        </p:nvSpPr>
        <p:spPr/>
        <p:txBody>
          <a:bodyPr/>
          <a:lstStyle/>
          <a:p>
            <a:fld id="{CF856BB3-76D9-4B5D-995C-68FA1768510B}" type="slidenum">
              <a:rPr lang="en-US" altLang="zh-CN" smtClean="0"/>
              <a:pPr/>
              <a:t>33</a:t>
            </a:fld>
            <a:endParaRPr lang="en-US" altLang="zh-CN"/>
          </a:p>
        </p:txBody>
      </p:sp>
    </p:spTree>
    <p:extLst>
      <p:ext uri="{BB962C8B-B14F-4D97-AF65-F5344CB8AC3E}">
        <p14:creationId xmlns:p14="http://schemas.microsoft.com/office/powerpoint/2010/main" val="35876747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CD20896-EDFD-4EB6-ADF5-61E337C89975}"/>
              </a:ext>
            </a:extLst>
          </p:cNvPr>
          <p:cNvSpPr>
            <a:spLocks noGrp="1"/>
          </p:cNvSpPr>
          <p:nvPr>
            <p:ph type="title"/>
          </p:nvPr>
        </p:nvSpPr>
        <p:spPr/>
        <p:txBody>
          <a:bodyPr/>
          <a:lstStyle/>
          <a:p>
            <a:r>
              <a:rPr lang="en-US" altLang="zh-CN" dirty="0"/>
              <a:t>3.2</a:t>
            </a:r>
            <a:r>
              <a:rPr lang="zh-CN" altLang="en-US" dirty="0"/>
              <a:t>基础概念</a:t>
            </a:r>
          </a:p>
        </p:txBody>
      </p:sp>
      <mc:AlternateContent xmlns:mc="http://schemas.openxmlformats.org/markup-compatibility/2006" xmlns:a14="http://schemas.microsoft.com/office/drawing/2010/main">
        <mc:Choice Requires="a14">
          <p:sp>
            <p:nvSpPr>
              <p:cNvPr id="3" name="内容占位符 2">
                <a:extLst>
                  <a:ext uri="{FF2B5EF4-FFF2-40B4-BE49-F238E27FC236}">
                    <a16:creationId xmlns:a16="http://schemas.microsoft.com/office/drawing/2014/main" id="{74B9246F-0FE8-4D5E-97B1-BE5C4A2EDE76}"/>
                  </a:ext>
                </a:extLst>
              </p:cNvPr>
              <p:cNvSpPr>
                <a:spLocks noGrp="1"/>
              </p:cNvSpPr>
              <p:nvPr>
                <p:ph idx="1"/>
              </p:nvPr>
            </p:nvSpPr>
            <p:spPr/>
            <p:txBody>
              <a:bodyPr/>
              <a:lstStyle/>
              <a:p>
                <a:pPr>
                  <a:lnSpc>
                    <a:spcPct val="150000"/>
                  </a:lnSpc>
                </a:pPr>
                <a:r>
                  <a:rPr lang="en-US" altLang="zh-CN" sz="2000" dirty="0">
                    <a:latin typeface="Times New Roman" panose="02020603050405020304" pitchFamily="18" charset="0"/>
                    <a:cs typeface="Times New Roman" panose="02020603050405020304" pitchFamily="18" charset="0"/>
                  </a:rPr>
                  <a:t>Epoch</a:t>
                </a:r>
                <a:r>
                  <a:rPr lang="zh-CN" altLang="en-US" sz="2000" dirty="0"/>
                  <a:t>：使用</a:t>
                </a:r>
                <a:r>
                  <a:rPr lang="zh-CN" altLang="en-US" sz="2000" b="1" dirty="0">
                    <a:solidFill>
                      <a:srgbClr val="0070C0"/>
                    </a:solidFill>
                  </a:rPr>
                  <a:t>训练集的全部数据</a:t>
                </a:r>
                <a:r>
                  <a:rPr lang="zh-CN" altLang="en-US" sz="2000" dirty="0"/>
                  <a:t>对模型进行一次训练，称为“</a:t>
                </a:r>
                <a:r>
                  <a:rPr lang="zh-CN" altLang="en-US" sz="2000" b="1" dirty="0">
                    <a:solidFill>
                      <a:srgbClr val="0070C0"/>
                    </a:solidFill>
                  </a:rPr>
                  <a:t>一代训练</a:t>
                </a:r>
                <a:r>
                  <a:rPr lang="zh-CN" altLang="en-US" sz="2000" dirty="0"/>
                  <a:t>”。</a:t>
                </a:r>
                <a:endParaRPr lang="en-US" altLang="zh-CN" dirty="0"/>
              </a:p>
              <a:p>
                <a:pPr>
                  <a:lnSpc>
                    <a:spcPct val="150000"/>
                  </a:lnSpc>
                </a:pPr>
                <a:r>
                  <a:rPr lang="en-US" altLang="zh-CN" sz="2000" dirty="0">
                    <a:latin typeface="Times New Roman" panose="02020603050405020304" pitchFamily="18" charset="0"/>
                    <a:cs typeface="Times New Roman" panose="02020603050405020304" pitchFamily="18" charset="0"/>
                  </a:rPr>
                  <a:t>Batch</a:t>
                </a:r>
                <a:r>
                  <a:rPr lang="zh-CN" altLang="en-US" sz="2000" dirty="0"/>
                  <a:t>：使用训练集中的一部分样本对模型权重进行一次反向传播的参数更新，这样一部分样本被称“</a:t>
                </a:r>
                <a:r>
                  <a:rPr lang="zh-CN" altLang="en-US" b="1" dirty="0">
                    <a:solidFill>
                      <a:srgbClr val="0070C0"/>
                    </a:solidFill>
                  </a:rPr>
                  <a:t>一批数据</a:t>
                </a:r>
                <a:r>
                  <a:rPr lang="zh-CN" altLang="en-US" sz="2000" dirty="0"/>
                  <a:t>”，这样一批数据的规模称为</a:t>
                </a:r>
                <a:r>
                  <a:rPr lang="en-US" altLang="zh-CN" sz="2000" dirty="0" err="1">
                    <a:latin typeface="Times New Roman" panose="02020603050405020304" pitchFamily="18" charset="0"/>
                    <a:cs typeface="Times New Roman" panose="02020603050405020304" pitchFamily="18" charset="0"/>
                  </a:rPr>
                  <a:t>BatchSize</a:t>
                </a:r>
                <a:r>
                  <a:rPr lang="zh-CN" altLang="en-US" sz="2000" dirty="0">
                    <a:latin typeface="Times New Roman" panose="02020603050405020304" pitchFamily="18" charset="0"/>
                    <a:cs typeface="Times New Roman" panose="02020603050405020304" pitchFamily="18" charset="0"/>
                  </a:rPr>
                  <a:t>。</a:t>
                </a:r>
                <a:endParaRPr lang="en-US" altLang="zh-CN" dirty="0">
                  <a:latin typeface="Times New Roman" panose="02020603050405020304" pitchFamily="18" charset="0"/>
                  <a:cs typeface="Times New Roman" panose="02020603050405020304" pitchFamily="18" charset="0"/>
                </a:endParaRPr>
              </a:p>
              <a:p>
                <a:pPr>
                  <a:lnSpc>
                    <a:spcPct val="150000"/>
                  </a:lnSpc>
                </a:pPr>
                <a:r>
                  <a:rPr lang="en-US" altLang="zh-CN" sz="2000" dirty="0">
                    <a:latin typeface="Times New Roman" panose="02020603050405020304" pitchFamily="18" charset="0"/>
                    <a:cs typeface="Times New Roman" panose="02020603050405020304" pitchFamily="18" charset="0"/>
                  </a:rPr>
                  <a:t>Iteration</a:t>
                </a:r>
                <a:r>
                  <a:rPr lang="zh-CN" altLang="en-US" sz="2000" dirty="0"/>
                  <a:t>：使用一个</a:t>
                </a:r>
                <a:r>
                  <a:rPr lang="en-US" altLang="zh-CN" sz="2000" dirty="0">
                    <a:latin typeface="Times New Roman" panose="02020603050405020304" pitchFamily="18" charset="0"/>
                    <a:cs typeface="Times New Roman" panose="02020603050405020304" pitchFamily="18" charset="0"/>
                  </a:rPr>
                  <a:t>Batch</a:t>
                </a:r>
                <a:r>
                  <a:rPr lang="zh-CN" altLang="en-US" sz="2000" dirty="0"/>
                  <a:t>对模型进行一次参数更新，称为“</a:t>
                </a:r>
                <a:r>
                  <a:rPr lang="zh-CN" altLang="en-US" b="1" dirty="0">
                    <a:solidFill>
                      <a:srgbClr val="0070C0"/>
                    </a:solidFill>
                  </a:rPr>
                  <a:t>一次训练</a:t>
                </a:r>
                <a:r>
                  <a:rPr lang="zh-CN" altLang="en-US" sz="2000" dirty="0"/>
                  <a:t>”。</a:t>
                </a:r>
                <a:endParaRPr lang="en-US" altLang="zh-CN" dirty="0"/>
              </a:p>
              <a:p>
                <a:pPr>
                  <a:lnSpc>
                    <a:spcPct val="150000"/>
                  </a:lnSpc>
                </a:pPr>
                <a:r>
                  <a:rPr lang="zh-CN" altLang="en-US" sz="2000" dirty="0"/>
                  <a:t>一代训练（</a:t>
                </a:r>
                <a:r>
                  <a:rPr lang="en-US" altLang="zh-CN" sz="2000" dirty="0">
                    <a:latin typeface="Times New Roman" panose="02020603050405020304" pitchFamily="18" charset="0"/>
                    <a:cs typeface="Times New Roman" panose="02020603050405020304" pitchFamily="18" charset="0"/>
                  </a:rPr>
                  <a:t>Epoch</a:t>
                </a:r>
                <a:r>
                  <a:rPr lang="zh-CN" altLang="en-US" sz="2000" dirty="0"/>
                  <a:t>）中模型参数更新的次数</a:t>
                </a:r>
                <a:r>
                  <a:rPr lang="en-US" altLang="zh-CN" sz="2000" dirty="0"/>
                  <a:t>=</a:t>
                </a:r>
                <a:r>
                  <a:rPr lang="en-US" altLang="zh-CN" sz="2000" dirty="0">
                    <a:latin typeface="Times New Roman" panose="02020603050405020304" pitchFamily="18" charset="0"/>
                    <a:cs typeface="Times New Roman" panose="02020603050405020304" pitchFamily="18" charset="0"/>
                  </a:rPr>
                  <a:t>Iteration</a:t>
                </a:r>
                <a:r>
                  <a:rPr lang="zh-CN" altLang="en-US" sz="2000" dirty="0"/>
                  <a:t>的数量</a:t>
                </a:r>
                <a:r>
                  <a:rPr lang="en-US" altLang="zh-CN" sz="2000" dirty="0"/>
                  <a:t>=</a:t>
                </a:r>
                <a:r>
                  <a:rPr lang="en-US" altLang="zh-CN" sz="2000" dirty="0">
                    <a:latin typeface="Times New Roman" panose="02020603050405020304" pitchFamily="18" charset="0"/>
                    <a:cs typeface="Times New Roman" panose="02020603050405020304" pitchFamily="18" charset="0"/>
                  </a:rPr>
                  <a:t>Batch</a:t>
                </a:r>
                <a:r>
                  <a:rPr lang="zh-CN" altLang="en-US" sz="2000" dirty="0"/>
                  <a:t>的数量</a:t>
                </a:r>
                <a:r>
                  <a:rPr lang="en-US" altLang="zh-CN" sz="2000" dirty="0"/>
                  <a:t>=</a:t>
                </a:r>
                <a14:m>
                  <m:oMath xmlns:m="http://schemas.openxmlformats.org/officeDocument/2006/math">
                    <m:f>
                      <m:fPr>
                        <m:ctrlPr>
                          <a:rPr lang="en-US" altLang="zh-CN" sz="2000" i="1" smtClean="0">
                            <a:latin typeface="Cambria Math" panose="02040503050406030204" pitchFamily="18" charset="0"/>
                          </a:rPr>
                        </m:ctrlPr>
                      </m:fPr>
                      <m:num>
                        <m:r>
                          <a:rPr lang="zh-CN" altLang="en-US" sz="2000" i="1">
                            <a:latin typeface="Cambria Math" panose="02040503050406030204" pitchFamily="18" charset="0"/>
                          </a:rPr>
                          <m:t>训练集</m:t>
                        </m:r>
                        <m:r>
                          <a:rPr lang="zh-CN" altLang="en-US" sz="2000" i="1" smtClean="0">
                            <a:latin typeface="Cambria Math" panose="02040503050406030204" pitchFamily="18" charset="0"/>
                          </a:rPr>
                          <m:t>规模</m:t>
                        </m:r>
                      </m:num>
                      <m:den>
                        <m:r>
                          <a:rPr lang="en-US" altLang="zh-CN" sz="2000" b="0" i="1" smtClean="0">
                            <a:latin typeface="Cambria Math" panose="02040503050406030204" pitchFamily="18" charset="0"/>
                          </a:rPr>
                          <m:t>𝐵</m:t>
                        </m:r>
                        <m:r>
                          <m:rPr>
                            <m:sty m:val="p"/>
                          </m:rPr>
                          <a:rPr lang="en-US" altLang="zh-CN" sz="2000" i="1">
                            <a:latin typeface="Cambria Math" panose="02040503050406030204" pitchFamily="18" charset="0"/>
                          </a:rPr>
                          <m:t>atch</m:t>
                        </m:r>
                        <m:r>
                          <a:rPr lang="en-US" altLang="zh-CN" sz="2000" b="0" i="1" smtClean="0">
                            <a:latin typeface="Cambria Math" panose="02040503050406030204" pitchFamily="18" charset="0"/>
                          </a:rPr>
                          <m:t>𝑆</m:t>
                        </m:r>
                        <m:r>
                          <m:rPr>
                            <m:sty m:val="p"/>
                          </m:rPr>
                          <a:rPr lang="en-US" altLang="zh-CN" sz="2000" i="1">
                            <a:latin typeface="Cambria Math" panose="02040503050406030204" pitchFamily="18" charset="0"/>
                          </a:rPr>
                          <m:t>ize</m:t>
                        </m:r>
                      </m:den>
                    </m:f>
                  </m:oMath>
                </a14:m>
                <a:endParaRPr lang="en-US" altLang="zh-CN" sz="2000" dirty="0"/>
              </a:p>
              <a:p>
                <a:pPr marL="0" indent="0">
                  <a:buNone/>
                </a:pPr>
                <a:endParaRPr lang="en-US" altLang="zh-CN" dirty="0"/>
              </a:p>
              <a:p>
                <a:pPr marL="0" indent="0">
                  <a:buNone/>
                </a:pPr>
                <a:endParaRPr lang="zh-CN" altLang="en-US" dirty="0"/>
              </a:p>
            </p:txBody>
          </p:sp>
        </mc:Choice>
        <mc:Fallback xmlns="">
          <p:sp>
            <p:nvSpPr>
              <p:cNvPr id="3" name="内容占位符 2">
                <a:extLst>
                  <a:ext uri="{FF2B5EF4-FFF2-40B4-BE49-F238E27FC236}">
                    <a16:creationId xmlns:a16="http://schemas.microsoft.com/office/drawing/2014/main" id="{74B9246F-0FE8-4D5E-97B1-BE5C4A2EDE76}"/>
                  </a:ext>
                </a:extLst>
              </p:cNvPr>
              <p:cNvSpPr>
                <a:spLocks noGrp="1" noRot="1" noChangeAspect="1" noMove="1" noResize="1" noEditPoints="1" noAdjustHandles="1" noChangeArrowheads="1" noChangeShapeType="1" noTextEdit="1"/>
              </p:cNvSpPr>
              <p:nvPr>
                <p:ph idx="1"/>
              </p:nvPr>
            </p:nvSpPr>
            <p:spPr>
              <a:blipFill>
                <a:blip r:embed="rId2"/>
                <a:stretch>
                  <a:fillRect l="-481"/>
                </a:stretch>
              </a:blipFill>
            </p:spPr>
            <p:txBody>
              <a:bodyPr/>
              <a:lstStyle/>
              <a:p>
                <a:r>
                  <a:rPr lang="zh-CN" altLang="en-US">
                    <a:noFill/>
                  </a:rPr>
                  <a:t> </a:t>
                </a:r>
              </a:p>
            </p:txBody>
          </p:sp>
        </mc:Fallback>
      </mc:AlternateContent>
      <p:sp>
        <p:nvSpPr>
          <p:cNvPr id="4" name="日期占位符 3">
            <a:extLst>
              <a:ext uri="{FF2B5EF4-FFF2-40B4-BE49-F238E27FC236}">
                <a16:creationId xmlns:a16="http://schemas.microsoft.com/office/drawing/2014/main" id="{D88F6FF0-235F-4F78-85D9-AF5D8171F044}"/>
              </a:ext>
            </a:extLst>
          </p:cNvPr>
          <p:cNvSpPr>
            <a:spLocks noGrp="1"/>
          </p:cNvSpPr>
          <p:nvPr>
            <p:ph type="dt" sz="half" idx="10"/>
          </p:nvPr>
        </p:nvSpPr>
        <p:spPr/>
        <p:txBody>
          <a:bodyPr/>
          <a:lstStyle/>
          <a:p>
            <a:fld id="{315BB34A-6131-4109-8499-25816707CCF8}" type="datetime1">
              <a:rPr lang="en-US" altLang="zh-CN" smtClean="0"/>
              <a:t>4/21/2023</a:t>
            </a:fld>
            <a:endParaRPr lang="en-US" altLang="zh-CN"/>
          </a:p>
        </p:txBody>
      </p:sp>
      <p:sp>
        <p:nvSpPr>
          <p:cNvPr id="5" name="页脚占位符 4">
            <a:extLst>
              <a:ext uri="{FF2B5EF4-FFF2-40B4-BE49-F238E27FC236}">
                <a16:creationId xmlns:a16="http://schemas.microsoft.com/office/drawing/2014/main" id="{D12F282E-28F2-4E06-9B68-8BB13A141CA0}"/>
              </a:ext>
            </a:extLst>
          </p:cNvPr>
          <p:cNvSpPr>
            <a:spLocks noGrp="1"/>
          </p:cNvSpPr>
          <p:nvPr>
            <p:ph type="ftr" sz="quarter" idx="11"/>
          </p:nvPr>
        </p:nvSpPr>
        <p:spPr/>
        <p:txBody>
          <a:bodyPr/>
          <a:lstStyle/>
          <a:p>
            <a:r>
              <a:rPr lang="zh-CN" altLang="en-US"/>
              <a:t>合肥学院 人工智能与大数据学院</a:t>
            </a:r>
            <a:endParaRPr lang="en-US" altLang="zh-CN" dirty="0"/>
          </a:p>
        </p:txBody>
      </p:sp>
      <p:sp>
        <p:nvSpPr>
          <p:cNvPr id="6" name="灯片编号占位符 5">
            <a:extLst>
              <a:ext uri="{FF2B5EF4-FFF2-40B4-BE49-F238E27FC236}">
                <a16:creationId xmlns:a16="http://schemas.microsoft.com/office/drawing/2014/main" id="{06E00E4E-4D72-47F0-AB6D-0402A162CDB0}"/>
              </a:ext>
            </a:extLst>
          </p:cNvPr>
          <p:cNvSpPr>
            <a:spLocks noGrp="1"/>
          </p:cNvSpPr>
          <p:nvPr>
            <p:ph type="sldNum" sz="quarter" idx="12"/>
          </p:nvPr>
        </p:nvSpPr>
        <p:spPr/>
        <p:txBody>
          <a:bodyPr/>
          <a:lstStyle/>
          <a:p>
            <a:fld id="{CF856BB3-76D9-4B5D-995C-68FA1768510B}" type="slidenum">
              <a:rPr lang="en-US" altLang="zh-CN" smtClean="0"/>
              <a:pPr/>
              <a:t>34</a:t>
            </a:fld>
            <a:endParaRPr lang="en-US" altLang="zh-CN"/>
          </a:p>
        </p:txBody>
      </p:sp>
    </p:spTree>
    <p:extLst>
      <p:ext uri="{BB962C8B-B14F-4D97-AF65-F5344CB8AC3E}">
        <p14:creationId xmlns:p14="http://schemas.microsoft.com/office/powerpoint/2010/main" val="2889573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CD20896-EDFD-4EB6-ADF5-61E337C89975}"/>
              </a:ext>
            </a:extLst>
          </p:cNvPr>
          <p:cNvSpPr>
            <a:spLocks noGrp="1"/>
          </p:cNvSpPr>
          <p:nvPr>
            <p:ph type="title"/>
          </p:nvPr>
        </p:nvSpPr>
        <p:spPr/>
        <p:txBody>
          <a:bodyPr/>
          <a:lstStyle/>
          <a:p>
            <a:r>
              <a:rPr lang="en-US" altLang="zh-CN" dirty="0"/>
              <a:t>3.2</a:t>
            </a:r>
            <a:r>
              <a:rPr lang="zh-CN" altLang="en-US" dirty="0"/>
              <a:t>基础概念</a:t>
            </a:r>
          </a:p>
        </p:txBody>
      </p:sp>
      <mc:AlternateContent xmlns:mc="http://schemas.openxmlformats.org/markup-compatibility/2006" xmlns:a14="http://schemas.microsoft.com/office/drawing/2010/main">
        <mc:Choice Requires="a14">
          <p:sp>
            <p:nvSpPr>
              <p:cNvPr id="3" name="内容占位符 2">
                <a:extLst>
                  <a:ext uri="{FF2B5EF4-FFF2-40B4-BE49-F238E27FC236}">
                    <a16:creationId xmlns:a16="http://schemas.microsoft.com/office/drawing/2014/main" id="{74B9246F-0FE8-4D5E-97B1-BE5C4A2EDE76}"/>
                  </a:ext>
                </a:extLst>
              </p:cNvPr>
              <p:cNvSpPr>
                <a:spLocks noGrp="1"/>
              </p:cNvSpPr>
              <p:nvPr>
                <p:ph idx="1"/>
              </p:nvPr>
            </p:nvSpPr>
            <p:spPr/>
            <p:txBody>
              <a:bodyPr/>
              <a:lstStyle/>
              <a:p>
                <a:pPr marL="0" indent="0">
                  <a:lnSpc>
                    <a:spcPct val="150000"/>
                  </a:lnSpc>
                  <a:buNone/>
                </a:pPr>
                <a:r>
                  <a:rPr lang="zh-CN" altLang="en-US" dirty="0">
                    <a:latin typeface="Times New Roman" panose="02020603050405020304" pitchFamily="18" charset="0"/>
                    <a:cs typeface="Times New Roman" panose="02020603050405020304" pitchFamily="18" charset="0"/>
                  </a:rPr>
                  <a:t>数据集划分策略主要有留出法、</a:t>
                </a:r>
                <a:r>
                  <a:rPr lang="en-US" altLang="zh-CN" dirty="0">
                    <a:latin typeface="Times New Roman" panose="02020603050405020304" pitchFamily="18" charset="0"/>
                    <a:cs typeface="Times New Roman" panose="02020603050405020304" pitchFamily="18" charset="0"/>
                  </a:rPr>
                  <a:t>K</a:t>
                </a:r>
                <a:r>
                  <a:rPr lang="zh-CN" altLang="en-US" dirty="0">
                    <a:latin typeface="Times New Roman" panose="02020603050405020304" pitchFamily="18" charset="0"/>
                    <a:cs typeface="Times New Roman" panose="02020603050405020304" pitchFamily="18" charset="0"/>
                  </a:rPr>
                  <a:t>折交叉验证法、留一法和自助法。</a:t>
                </a:r>
                <a:endParaRPr lang="en-US" altLang="zh-CN" dirty="0">
                  <a:latin typeface="Times New Roman" panose="02020603050405020304" pitchFamily="18" charset="0"/>
                  <a:cs typeface="Times New Roman" panose="02020603050405020304" pitchFamily="18" charset="0"/>
                </a:endParaRPr>
              </a:p>
              <a:p>
                <a:pPr>
                  <a:lnSpc>
                    <a:spcPct val="150000"/>
                  </a:lnSpc>
                </a:pPr>
                <a:r>
                  <a:rPr lang="zh-CN" altLang="en-US" dirty="0">
                    <a:latin typeface="Times New Roman" panose="02020603050405020304" pitchFamily="18" charset="0"/>
                    <a:cs typeface="Times New Roman" panose="02020603050405020304" pitchFamily="18" charset="0"/>
                  </a:rPr>
                  <a:t>留出法（</a:t>
                </a:r>
                <a:r>
                  <a:rPr lang="en-US" altLang="zh-CN" dirty="0">
                    <a:latin typeface="Times New Roman" panose="02020603050405020304" pitchFamily="18" charset="0"/>
                    <a:cs typeface="Times New Roman" panose="02020603050405020304" pitchFamily="18" charset="0"/>
                  </a:rPr>
                  <a:t>hold-out</a:t>
                </a:r>
                <a:r>
                  <a:rPr lang="zh-CN" altLang="en-US" dirty="0">
                    <a:latin typeface="Times New Roman" panose="02020603050405020304" pitchFamily="18" charset="0"/>
                    <a:cs typeface="Times New Roman" panose="02020603050405020304" pitchFamily="18" charset="0"/>
                  </a:rPr>
                  <a:t>）：</a:t>
                </a:r>
                <a:r>
                  <a:rPr lang="zh-CN" altLang="en-US" sz="2000" dirty="0">
                    <a:latin typeface="宋体" panose="02010600030101010101" pitchFamily="2" charset="-122"/>
                    <a:ea typeface="宋体" panose="02010600030101010101" pitchFamily="2" charset="-122"/>
                    <a:cs typeface="宋体" panose="02010600030101010101" pitchFamily="2" charset="-122"/>
                  </a:rPr>
                  <a:t>对数据集进行</a:t>
                </a:r>
                <a:r>
                  <a:rPr lang="zh-CN" altLang="en-US" sz="2000" b="1" dirty="0">
                    <a:solidFill>
                      <a:srgbClr val="0070C0"/>
                    </a:solidFill>
                    <a:latin typeface="Times New Roman" panose="02020603050405020304" pitchFamily="18" charset="0"/>
                    <a:cs typeface="Times New Roman" panose="02020603050405020304" pitchFamily="18" charset="0"/>
                  </a:rPr>
                  <a:t>分层采样</a:t>
                </a:r>
                <a:r>
                  <a:rPr lang="zh-CN" altLang="en-US" sz="2000" dirty="0">
                    <a:latin typeface="宋体" panose="02010600030101010101" pitchFamily="2" charset="-122"/>
                    <a:ea typeface="宋体" panose="02010600030101010101" pitchFamily="2" charset="-122"/>
                    <a:cs typeface="宋体" panose="02010600030101010101" pitchFamily="2" charset="-122"/>
                  </a:rPr>
                  <a:t>，直接划分为</a:t>
                </a:r>
                <a:r>
                  <a:rPr lang="zh-CN" altLang="en-US" sz="2000" b="1" dirty="0">
                    <a:solidFill>
                      <a:srgbClr val="0070C0"/>
                    </a:solidFill>
                    <a:latin typeface="宋体" panose="02010600030101010101" pitchFamily="2" charset="-122"/>
                    <a:ea typeface="宋体" panose="02010600030101010101" pitchFamily="2" charset="-122"/>
                    <a:cs typeface="宋体" panose="02010600030101010101" pitchFamily="2" charset="-122"/>
                  </a:rPr>
                  <a:t>两个互斥的集合</a:t>
                </a:r>
                <a:r>
                  <a:rPr lang="zh-CN" altLang="en-US" sz="2000" dirty="0">
                    <a:latin typeface="宋体" panose="02010600030101010101" pitchFamily="2" charset="-122"/>
                    <a:ea typeface="宋体" panose="02010600030101010101" pitchFamily="2" charset="-122"/>
                    <a:cs typeface="宋体" panose="02010600030101010101" pitchFamily="2" charset="-122"/>
                  </a:rPr>
                  <a:t>，一个集合作为训练集，另一个集合作为测试集。一般来说，划分的训练集比例为</a:t>
                </a:r>
                <a:r>
                  <a:rPr lang="en-US" altLang="zh-CN" sz="2000" dirty="0">
                    <a:latin typeface="宋体" panose="02010600030101010101" pitchFamily="2" charset="-122"/>
                    <a:ea typeface="宋体" panose="02010600030101010101" pitchFamily="2" charset="-122"/>
                    <a:cs typeface="宋体" panose="02010600030101010101" pitchFamily="2" charset="-122"/>
                  </a:rPr>
                  <a:t>0.7</a:t>
                </a:r>
                <a:r>
                  <a:rPr lang="zh-CN" altLang="en-US" sz="2000" dirty="0">
                    <a:latin typeface="宋体" panose="02010600030101010101" pitchFamily="2" charset="-122"/>
                    <a:ea typeface="宋体" panose="02010600030101010101" pitchFamily="2" charset="-122"/>
                    <a:cs typeface="宋体" panose="02010600030101010101" pitchFamily="2" charset="-122"/>
                  </a:rPr>
                  <a:t>，测试集比例为</a:t>
                </a:r>
                <a:r>
                  <a:rPr lang="en-US" altLang="zh-CN" sz="2000" dirty="0">
                    <a:latin typeface="宋体" panose="02010600030101010101" pitchFamily="2" charset="-122"/>
                    <a:ea typeface="宋体" panose="02010600030101010101" pitchFamily="2" charset="-122"/>
                    <a:cs typeface="宋体" panose="02010600030101010101" pitchFamily="2" charset="-122"/>
                  </a:rPr>
                  <a:t>0.3</a:t>
                </a:r>
                <a:r>
                  <a:rPr lang="zh-CN" altLang="en-US" sz="2000" dirty="0">
                    <a:latin typeface="宋体" panose="02010600030101010101" pitchFamily="2" charset="-122"/>
                    <a:ea typeface="宋体" panose="02010600030101010101" pitchFamily="2" charset="-122"/>
                    <a:cs typeface="宋体" panose="02010600030101010101" pitchFamily="2" charset="-122"/>
                  </a:rPr>
                  <a:t>。但是留出法得到的结果往往不够稳定可靠，因此一般要进行若干次随机划分、重复进行实验评估后取平均值作为留出法的评估结果。</a:t>
                </a:r>
                <a:endParaRPr lang="en-US" altLang="zh-CN" dirty="0">
                  <a:latin typeface="Times New Roman" panose="02020603050405020304" pitchFamily="18" charset="0"/>
                  <a:cs typeface="Times New Roman" panose="02020603050405020304" pitchFamily="18" charset="0"/>
                </a:endParaRPr>
              </a:p>
              <a:p>
                <a:pPr>
                  <a:lnSpc>
                    <a:spcPct val="150000"/>
                  </a:lnSpc>
                </a:pPr>
                <a:r>
                  <a:rPr lang="en-US" altLang="zh-CN" dirty="0">
                    <a:latin typeface="Times New Roman" panose="02020603050405020304" pitchFamily="18" charset="0"/>
                    <a:cs typeface="Times New Roman" panose="02020603050405020304" pitchFamily="18" charset="0"/>
                  </a:rPr>
                  <a:t>K</a:t>
                </a:r>
                <a:r>
                  <a:rPr lang="zh-CN" altLang="en-US" dirty="0">
                    <a:latin typeface="Times New Roman" panose="02020603050405020304" pitchFamily="18" charset="0"/>
                    <a:cs typeface="Times New Roman" panose="02020603050405020304" pitchFamily="18" charset="0"/>
                  </a:rPr>
                  <a:t>折交叉验证法（</a:t>
                </a:r>
                <a:r>
                  <a:rPr lang="en-US" altLang="zh-CN" sz="2000" dirty="0">
                    <a:latin typeface="Times New Roman" panose="02020603050405020304" pitchFamily="18" charset="0"/>
                    <a:ea typeface="宋体" panose="02010600030101010101" pitchFamily="2" charset="-122"/>
                    <a:cs typeface="Times New Roman" panose="02020603050405020304" pitchFamily="18" charset="0"/>
                  </a:rPr>
                  <a:t>cross validation</a:t>
                </a:r>
                <a:r>
                  <a:rPr lang="zh-CN" altLang="en-US" dirty="0">
                    <a:latin typeface="Times New Roman" panose="02020603050405020304" pitchFamily="18" charset="0"/>
                    <a:cs typeface="Times New Roman" panose="02020603050405020304" pitchFamily="18" charset="0"/>
                  </a:rPr>
                  <a:t>）：</a:t>
                </a:r>
                <a:r>
                  <a:rPr lang="zh-CN" altLang="en-US" sz="2000" dirty="0">
                    <a:solidFill>
                      <a:schemeClr val="tx1"/>
                    </a:solidFill>
                    <a:latin typeface="宋体" panose="02010600030101010101" pitchFamily="2" charset="-122"/>
                    <a:ea typeface="宋体" panose="02010600030101010101" pitchFamily="2" charset="-122"/>
                    <a:cs typeface="宋体" panose="02010600030101010101" pitchFamily="2" charset="-122"/>
                  </a:rPr>
                  <a:t>通过分层采样将数据集划分为</a:t>
                </a:r>
                <a:r>
                  <a:rPr lang="en-US" altLang="zh-CN" sz="20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k</a:t>
                </a:r>
                <a:r>
                  <a:rPr lang="zh-CN" altLang="en-US" sz="2000" dirty="0">
                    <a:solidFill>
                      <a:schemeClr val="tx1"/>
                    </a:solidFill>
                    <a:latin typeface="宋体" panose="02010600030101010101" pitchFamily="2" charset="-122"/>
                    <a:ea typeface="宋体" panose="02010600030101010101" pitchFamily="2" charset="-122"/>
                    <a:cs typeface="宋体" panose="02010600030101010101" pitchFamily="2" charset="-122"/>
                  </a:rPr>
                  <a:t>个大小相似的互斥子集，然后每次选取</a:t>
                </a:r>
                <a:r>
                  <a:rPr lang="en-US" altLang="zh-CN" sz="20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k</a:t>
                </a:r>
                <a14:m>
                  <m:oMath xmlns:m="http://schemas.openxmlformats.org/officeDocument/2006/math">
                    <m:r>
                      <a:rPr lang="en-US" altLang="zh-CN" sz="2000" i="1" smtClean="0">
                        <a:solidFill>
                          <a:schemeClr val="tx1"/>
                        </a:solidFill>
                        <a:latin typeface="Cambria Math" panose="02040503050406030204" pitchFamily="18" charset="0"/>
                        <a:ea typeface="Cambria Math" panose="02040503050406030204" pitchFamily="18" charset="0"/>
                        <a:cs typeface="宋体" panose="02010600030101010101" pitchFamily="2" charset="-122"/>
                      </a:rPr>
                      <m:t>−</m:t>
                    </m:r>
                    <m:r>
                      <a:rPr lang="en-US" altLang="zh-CN" sz="2000" b="0" i="1" smtClean="0">
                        <a:solidFill>
                          <a:schemeClr val="tx1"/>
                        </a:solidFill>
                        <a:latin typeface="Cambria Math" panose="02040503050406030204" pitchFamily="18" charset="0"/>
                        <a:ea typeface="Cambria Math" panose="02040503050406030204" pitchFamily="18" charset="0"/>
                        <a:cs typeface="宋体" panose="02010600030101010101" pitchFamily="2" charset="-122"/>
                      </a:rPr>
                      <m:t>1</m:t>
                    </m:r>
                    <m:r>
                      <a:rPr lang="zh-CN" altLang="en-US" sz="2000" i="1">
                        <a:solidFill>
                          <a:schemeClr val="tx1"/>
                        </a:solidFill>
                        <a:latin typeface="Cambria Math" panose="02040503050406030204" pitchFamily="18" charset="0"/>
                        <a:ea typeface="Cambria Math" panose="02040503050406030204" pitchFamily="18" charset="0"/>
                        <a:cs typeface="宋体" panose="02010600030101010101" pitchFamily="2" charset="-122"/>
                      </a:rPr>
                      <m:t>个</m:t>
                    </m:r>
                  </m:oMath>
                </a14:m>
                <a:r>
                  <a:rPr lang="zh-CN" altLang="en-US" sz="2000" dirty="0">
                    <a:solidFill>
                      <a:schemeClr val="tx1"/>
                    </a:solidFill>
                    <a:latin typeface="宋体" panose="02010600030101010101" pitchFamily="2" charset="-122"/>
                    <a:ea typeface="宋体" panose="02010600030101010101" pitchFamily="2" charset="-122"/>
                    <a:cs typeface="宋体" panose="02010600030101010101" pitchFamily="2" charset="-122"/>
                  </a:rPr>
                  <a:t>子集的并集作为训练集，剩下的一个子集作为测试集，重复进行</a:t>
                </a:r>
                <a:r>
                  <a:rPr lang="en-US" altLang="zh-CN" sz="20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k</a:t>
                </a:r>
                <a:r>
                  <a:rPr lang="zh-CN" altLang="en-US" sz="2000" dirty="0">
                    <a:solidFill>
                      <a:schemeClr val="tx1"/>
                    </a:solidFill>
                    <a:latin typeface="宋体" panose="02010600030101010101" pitchFamily="2" charset="-122"/>
                    <a:ea typeface="宋体" panose="02010600030101010101" pitchFamily="2" charset="-122"/>
                    <a:cs typeface="宋体" panose="02010600030101010101" pitchFamily="2" charset="-122"/>
                  </a:rPr>
                  <a:t>次即可获得</a:t>
                </a:r>
                <a:r>
                  <a:rPr lang="en-US" altLang="zh-CN" sz="20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k</a:t>
                </a:r>
                <a:r>
                  <a:rPr lang="zh-CN" altLang="en-US" sz="2000" dirty="0">
                    <a:solidFill>
                      <a:schemeClr val="tx1"/>
                    </a:solidFill>
                    <a:latin typeface="宋体" panose="02010600030101010101" pitchFamily="2" charset="-122"/>
                    <a:ea typeface="宋体" panose="02010600030101010101" pitchFamily="2" charset="-122"/>
                    <a:cs typeface="宋体" panose="02010600030101010101" pitchFamily="2" charset="-122"/>
                  </a:rPr>
                  <a:t>组训练集</a:t>
                </a:r>
                <a:r>
                  <a:rPr lang="en-US" altLang="zh-CN" sz="2000" dirty="0">
                    <a:solidFill>
                      <a:schemeClr val="tx1"/>
                    </a:solidFill>
                    <a:latin typeface="宋体" panose="02010600030101010101" pitchFamily="2" charset="-122"/>
                    <a:ea typeface="宋体" panose="02010600030101010101" pitchFamily="2" charset="-122"/>
                    <a:cs typeface="宋体" panose="02010600030101010101" pitchFamily="2" charset="-122"/>
                  </a:rPr>
                  <a:t>/</a:t>
                </a:r>
                <a:r>
                  <a:rPr lang="zh-CN" altLang="en-US" sz="2000" dirty="0">
                    <a:solidFill>
                      <a:schemeClr val="tx1"/>
                    </a:solidFill>
                    <a:latin typeface="宋体" panose="02010600030101010101" pitchFamily="2" charset="-122"/>
                    <a:ea typeface="宋体" panose="02010600030101010101" pitchFamily="2" charset="-122"/>
                    <a:cs typeface="宋体" panose="02010600030101010101" pitchFamily="2" charset="-122"/>
                  </a:rPr>
                  <a:t>测试集，最后返回</a:t>
                </a:r>
                <a:r>
                  <a:rPr lang="en-US" altLang="zh-CN" sz="20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k</a:t>
                </a:r>
                <a:r>
                  <a:rPr lang="zh-CN" altLang="en-US" sz="2000" dirty="0">
                    <a:solidFill>
                      <a:schemeClr val="tx1"/>
                    </a:solidFill>
                    <a:latin typeface="宋体" panose="02010600030101010101" pitchFamily="2" charset="-122"/>
                    <a:ea typeface="宋体" panose="02010600030101010101" pitchFamily="2" charset="-122"/>
                    <a:cs typeface="宋体" panose="02010600030101010101" pitchFamily="2" charset="-122"/>
                  </a:rPr>
                  <a:t>次结果的均</a:t>
                </a:r>
                <a:r>
                  <a:rPr lang="zh-CN" altLang="en-US" dirty="0">
                    <a:solidFill>
                      <a:schemeClr val="tx1"/>
                    </a:solidFill>
                    <a:cs typeface="宋体" panose="02010600030101010101" pitchFamily="2" charset="-122"/>
                  </a:rPr>
                  <a:t>值，</a:t>
                </a:r>
                <a:r>
                  <a:rPr lang="en-US" altLang="zh-CN" dirty="0">
                    <a:solidFill>
                      <a:schemeClr val="tx1"/>
                    </a:solidFill>
                    <a:latin typeface="Times New Roman" panose="02020603050405020304" pitchFamily="18" charset="0"/>
                    <a:cs typeface="Times New Roman" panose="02020603050405020304" pitchFamily="18" charset="0"/>
                  </a:rPr>
                  <a:t>k</a:t>
                </a:r>
                <a:r>
                  <a:rPr lang="zh-CN" altLang="en-US" dirty="0">
                    <a:solidFill>
                      <a:schemeClr val="tx1"/>
                    </a:solidFill>
                    <a:cs typeface="宋体" panose="02010600030101010101" pitchFamily="2" charset="-122"/>
                  </a:rPr>
                  <a:t>常取</a:t>
                </a:r>
                <a:r>
                  <a:rPr lang="en-US" altLang="zh-CN" dirty="0">
                    <a:solidFill>
                      <a:schemeClr val="tx1"/>
                    </a:solidFill>
                    <a:cs typeface="宋体" panose="02010600030101010101" pitchFamily="2" charset="-122"/>
                  </a:rPr>
                  <a:t>10</a:t>
                </a:r>
                <a:r>
                  <a:rPr lang="en-US" altLang="zh-CN" dirty="0">
                    <a:cs typeface="宋体" panose="02010600030101010101" pitchFamily="2" charset="-122"/>
                  </a:rPr>
                  <a:t>.</a:t>
                </a:r>
                <a:endParaRPr lang="en-US" altLang="zh-CN" dirty="0">
                  <a:solidFill>
                    <a:schemeClr val="tx1"/>
                  </a:solidFill>
                </a:endParaRPr>
              </a:p>
              <a:p>
                <a:pPr marL="0" indent="0">
                  <a:buNone/>
                </a:pPr>
                <a:endParaRPr lang="zh-CN" altLang="en-US" dirty="0"/>
              </a:p>
            </p:txBody>
          </p:sp>
        </mc:Choice>
        <mc:Fallback xmlns="">
          <p:sp>
            <p:nvSpPr>
              <p:cNvPr id="3" name="内容占位符 2">
                <a:extLst>
                  <a:ext uri="{FF2B5EF4-FFF2-40B4-BE49-F238E27FC236}">
                    <a16:creationId xmlns:a16="http://schemas.microsoft.com/office/drawing/2014/main" id="{74B9246F-0FE8-4D5E-97B1-BE5C4A2EDE76}"/>
                  </a:ext>
                </a:extLst>
              </p:cNvPr>
              <p:cNvSpPr>
                <a:spLocks noGrp="1" noRot="1" noChangeAspect="1" noMove="1" noResize="1" noEditPoints="1" noAdjustHandles="1" noChangeArrowheads="1" noChangeShapeType="1" noTextEdit="1"/>
              </p:cNvSpPr>
              <p:nvPr>
                <p:ph idx="1"/>
              </p:nvPr>
            </p:nvSpPr>
            <p:spPr>
              <a:blipFill>
                <a:blip r:embed="rId2"/>
                <a:stretch>
                  <a:fillRect l="-534" r="-962"/>
                </a:stretch>
              </a:blipFill>
            </p:spPr>
            <p:txBody>
              <a:bodyPr/>
              <a:lstStyle/>
              <a:p>
                <a:r>
                  <a:rPr lang="zh-CN" altLang="en-US">
                    <a:noFill/>
                  </a:rPr>
                  <a:t> </a:t>
                </a:r>
              </a:p>
            </p:txBody>
          </p:sp>
        </mc:Fallback>
      </mc:AlternateContent>
      <p:sp>
        <p:nvSpPr>
          <p:cNvPr id="4" name="日期占位符 3">
            <a:extLst>
              <a:ext uri="{FF2B5EF4-FFF2-40B4-BE49-F238E27FC236}">
                <a16:creationId xmlns:a16="http://schemas.microsoft.com/office/drawing/2014/main" id="{D88F6FF0-235F-4F78-85D9-AF5D8171F044}"/>
              </a:ext>
            </a:extLst>
          </p:cNvPr>
          <p:cNvSpPr>
            <a:spLocks noGrp="1"/>
          </p:cNvSpPr>
          <p:nvPr>
            <p:ph type="dt" sz="half" idx="10"/>
          </p:nvPr>
        </p:nvSpPr>
        <p:spPr/>
        <p:txBody>
          <a:bodyPr/>
          <a:lstStyle/>
          <a:p>
            <a:fld id="{315BB34A-6131-4109-8499-25816707CCF8}" type="datetime1">
              <a:rPr lang="en-US" altLang="zh-CN" smtClean="0"/>
              <a:t>4/21/2023</a:t>
            </a:fld>
            <a:endParaRPr lang="en-US" altLang="zh-CN"/>
          </a:p>
        </p:txBody>
      </p:sp>
      <p:sp>
        <p:nvSpPr>
          <p:cNvPr id="5" name="页脚占位符 4">
            <a:extLst>
              <a:ext uri="{FF2B5EF4-FFF2-40B4-BE49-F238E27FC236}">
                <a16:creationId xmlns:a16="http://schemas.microsoft.com/office/drawing/2014/main" id="{D12F282E-28F2-4E06-9B68-8BB13A141CA0}"/>
              </a:ext>
            </a:extLst>
          </p:cNvPr>
          <p:cNvSpPr>
            <a:spLocks noGrp="1"/>
          </p:cNvSpPr>
          <p:nvPr>
            <p:ph type="ftr" sz="quarter" idx="11"/>
          </p:nvPr>
        </p:nvSpPr>
        <p:spPr/>
        <p:txBody>
          <a:bodyPr/>
          <a:lstStyle/>
          <a:p>
            <a:r>
              <a:rPr lang="zh-CN" altLang="en-US"/>
              <a:t>合肥学院 人工智能与大数据学院</a:t>
            </a:r>
            <a:endParaRPr lang="en-US" altLang="zh-CN" dirty="0"/>
          </a:p>
        </p:txBody>
      </p:sp>
      <p:sp>
        <p:nvSpPr>
          <p:cNvPr id="6" name="灯片编号占位符 5">
            <a:extLst>
              <a:ext uri="{FF2B5EF4-FFF2-40B4-BE49-F238E27FC236}">
                <a16:creationId xmlns:a16="http://schemas.microsoft.com/office/drawing/2014/main" id="{06E00E4E-4D72-47F0-AB6D-0402A162CDB0}"/>
              </a:ext>
            </a:extLst>
          </p:cNvPr>
          <p:cNvSpPr>
            <a:spLocks noGrp="1"/>
          </p:cNvSpPr>
          <p:nvPr>
            <p:ph type="sldNum" sz="quarter" idx="12"/>
          </p:nvPr>
        </p:nvSpPr>
        <p:spPr/>
        <p:txBody>
          <a:bodyPr/>
          <a:lstStyle/>
          <a:p>
            <a:fld id="{CF856BB3-76D9-4B5D-995C-68FA1768510B}" type="slidenum">
              <a:rPr lang="en-US" altLang="zh-CN" smtClean="0"/>
              <a:pPr/>
              <a:t>35</a:t>
            </a:fld>
            <a:endParaRPr lang="en-US" altLang="zh-CN"/>
          </a:p>
        </p:txBody>
      </p:sp>
    </p:spTree>
    <p:extLst>
      <p:ext uri="{BB962C8B-B14F-4D97-AF65-F5344CB8AC3E}">
        <p14:creationId xmlns:p14="http://schemas.microsoft.com/office/powerpoint/2010/main" val="42858081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CD20896-EDFD-4EB6-ADF5-61E337C89975}"/>
              </a:ext>
            </a:extLst>
          </p:cNvPr>
          <p:cNvSpPr>
            <a:spLocks noGrp="1"/>
          </p:cNvSpPr>
          <p:nvPr>
            <p:ph type="title"/>
          </p:nvPr>
        </p:nvSpPr>
        <p:spPr>
          <a:xfrm>
            <a:off x="393247" y="365126"/>
            <a:ext cx="11405507" cy="818696"/>
          </a:xfrm>
        </p:spPr>
        <p:txBody>
          <a:bodyPr/>
          <a:lstStyle/>
          <a:p>
            <a:r>
              <a:rPr lang="en-US" altLang="zh-CN" dirty="0"/>
              <a:t>3.3</a:t>
            </a:r>
            <a:r>
              <a:rPr lang="en-US" altLang="zh-CN" dirty="0">
                <a:latin typeface="Times New Roman" panose="02020603050405020304" pitchFamily="18" charset="0"/>
                <a:cs typeface="Times New Roman" panose="02020603050405020304" pitchFamily="18" charset="0"/>
              </a:rPr>
              <a:t>MNIST</a:t>
            </a:r>
            <a:r>
              <a:rPr lang="zh-CN" altLang="en-US" dirty="0"/>
              <a:t>数据集</a:t>
            </a:r>
          </a:p>
        </p:txBody>
      </p:sp>
      <p:sp>
        <p:nvSpPr>
          <p:cNvPr id="3" name="内容占位符 2">
            <a:extLst>
              <a:ext uri="{FF2B5EF4-FFF2-40B4-BE49-F238E27FC236}">
                <a16:creationId xmlns:a16="http://schemas.microsoft.com/office/drawing/2014/main" id="{74B9246F-0FE8-4D5E-97B1-BE5C4A2EDE76}"/>
              </a:ext>
            </a:extLst>
          </p:cNvPr>
          <p:cNvSpPr>
            <a:spLocks noGrp="1"/>
          </p:cNvSpPr>
          <p:nvPr>
            <p:ph idx="1"/>
          </p:nvPr>
        </p:nvSpPr>
        <p:spPr/>
        <p:txBody>
          <a:bodyPr/>
          <a:lstStyle/>
          <a:p>
            <a:pPr>
              <a:lnSpc>
                <a:spcPct val="150000"/>
              </a:lnSpc>
            </a:pPr>
            <a:r>
              <a:rPr lang="zh-CN" altLang="en-US" dirty="0"/>
              <a:t>本次实验使用的数据集为手写数字数据集（</a:t>
            </a:r>
            <a:r>
              <a:rPr lang="en-US" altLang="zh-CN" dirty="0">
                <a:latin typeface="Times New Roman" panose="02020603050405020304" pitchFamily="18" charset="0"/>
                <a:cs typeface="Times New Roman" panose="02020603050405020304" pitchFamily="18" charset="0"/>
              </a:rPr>
              <a:t>MNIST</a:t>
            </a:r>
            <a:r>
              <a:rPr lang="zh-CN" altLang="en-US" dirty="0"/>
              <a:t>），数据集分为训练集和测试集，其中训练集有</a:t>
            </a:r>
            <a:r>
              <a:rPr lang="en-US" altLang="zh-CN" dirty="0"/>
              <a:t>60000</a:t>
            </a:r>
            <a:r>
              <a:rPr lang="zh-CN" altLang="en-US" dirty="0"/>
              <a:t>个样本，测试集有</a:t>
            </a:r>
            <a:r>
              <a:rPr lang="en-US" altLang="zh-CN" dirty="0"/>
              <a:t>10000</a:t>
            </a:r>
            <a:r>
              <a:rPr lang="zh-CN" altLang="en-US" dirty="0"/>
              <a:t>个样本。每个样本是一张灰度图，由</a:t>
            </a:r>
            <a:r>
              <a:rPr lang="en-US" altLang="zh-CN" dirty="0"/>
              <a:t>28*28</a:t>
            </a:r>
            <a:r>
              <a:rPr lang="zh-CN" altLang="en-US" dirty="0"/>
              <a:t>个像素点构成，数据集共有</a:t>
            </a:r>
            <a:r>
              <a:rPr lang="en-US" altLang="zh-CN" dirty="0"/>
              <a:t>10</a:t>
            </a:r>
            <a:r>
              <a:rPr lang="zh-CN" altLang="en-US" dirty="0"/>
              <a:t>个类别，表示数字</a:t>
            </a:r>
            <a:r>
              <a:rPr lang="en-US" altLang="zh-CN" dirty="0"/>
              <a:t>0</a:t>
            </a:r>
            <a:r>
              <a:rPr lang="zh-CN" altLang="en-US" dirty="0"/>
              <a:t>～</a:t>
            </a:r>
            <a:r>
              <a:rPr lang="en-US" altLang="zh-CN" dirty="0"/>
              <a:t>9</a:t>
            </a:r>
            <a:r>
              <a:rPr lang="zh-CN" altLang="en-US" dirty="0"/>
              <a:t>。</a:t>
            </a:r>
            <a:endParaRPr lang="en-US" altLang="zh-CN" dirty="0"/>
          </a:p>
          <a:p>
            <a:pPr>
              <a:lnSpc>
                <a:spcPct val="150000"/>
              </a:lnSpc>
            </a:pPr>
            <a:r>
              <a:rPr lang="zh-CN" altLang="en-US" dirty="0"/>
              <a:t>数据集中的图片是</a:t>
            </a:r>
            <a:r>
              <a:rPr lang="zh-CN" altLang="en-US" b="1" dirty="0">
                <a:solidFill>
                  <a:srgbClr val="0070C0"/>
                </a:solidFill>
              </a:rPr>
              <a:t>以字节形式存储</a:t>
            </a:r>
            <a:r>
              <a:rPr lang="zh-CN" altLang="en-US" dirty="0"/>
              <a:t>的，每一行就是一个样本，每一列就是一个特征。因此，对于训练集中的</a:t>
            </a:r>
            <a:r>
              <a:rPr lang="en-US" altLang="zh-CN" dirty="0">
                <a:latin typeface="Times New Roman" panose="02020603050405020304" pitchFamily="18" charset="0"/>
                <a:cs typeface="Times New Roman" panose="02020603050405020304" pitchFamily="18" charset="0"/>
              </a:rPr>
              <a:t>images</a:t>
            </a:r>
            <a:r>
              <a:rPr lang="zh-CN" altLang="en-US" dirty="0"/>
              <a:t>而言，它有</a:t>
            </a:r>
            <a:r>
              <a:rPr lang="en-US" altLang="zh-CN" dirty="0"/>
              <a:t>60000</a:t>
            </a:r>
            <a:r>
              <a:rPr lang="zh-CN" altLang="en-US" dirty="0"/>
              <a:t>行，</a:t>
            </a:r>
            <a:r>
              <a:rPr lang="en-US" altLang="zh-CN" dirty="0"/>
              <a:t>784</a:t>
            </a:r>
            <a:r>
              <a:rPr lang="zh-CN" altLang="en-US" dirty="0"/>
              <a:t>（</a:t>
            </a:r>
            <a:r>
              <a:rPr lang="en-US" altLang="zh-CN" dirty="0"/>
              <a:t>28*28</a:t>
            </a:r>
            <a:r>
              <a:rPr lang="zh-CN" altLang="en-US" dirty="0"/>
              <a:t>）列；对于</a:t>
            </a:r>
            <a:r>
              <a:rPr lang="en-US" altLang="zh-CN" dirty="0">
                <a:latin typeface="Times New Roman" panose="02020603050405020304" pitchFamily="18" charset="0"/>
                <a:cs typeface="Times New Roman" panose="02020603050405020304" pitchFamily="18" charset="0"/>
              </a:rPr>
              <a:t>labels</a:t>
            </a:r>
            <a:r>
              <a:rPr lang="zh-CN" altLang="en-US" dirty="0"/>
              <a:t>，它有</a:t>
            </a:r>
            <a:r>
              <a:rPr lang="en-US" altLang="zh-CN" dirty="0"/>
              <a:t>60000</a:t>
            </a:r>
            <a:r>
              <a:rPr lang="zh-CN" altLang="en-US" dirty="0"/>
              <a:t>行，</a:t>
            </a:r>
            <a:r>
              <a:rPr lang="en-US" altLang="zh-CN" dirty="0"/>
              <a:t>1</a:t>
            </a:r>
            <a:r>
              <a:rPr lang="zh-CN" altLang="en-US" dirty="0"/>
              <a:t>列。</a:t>
            </a:r>
            <a:endParaRPr lang="en-US" altLang="zh-CN" dirty="0"/>
          </a:p>
          <a:p>
            <a:pPr>
              <a:lnSpc>
                <a:spcPct val="150000"/>
              </a:lnSpc>
            </a:pPr>
            <a:r>
              <a:rPr lang="zh-CN" altLang="en-US" dirty="0"/>
              <a:t>将训练集中的数据读取出来，进行将</a:t>
            </a:r>
            <a:r>
              <a:rPr lang="en-US" altLang="zh-CN" dirty="0"/>
              <a:t>1*784</a:t>
            </a:r>
            <a:r>
              <a:rPr lang="zh-CN" altLang="en-US" dirty="0"/>
              <a:t>的规模</a:t>
            </a:r>
            <a:r>
              <a:rPr lang="en-US" altLang="zh-CN" dirty="0">
                <a:latin typeface="Times New Roman" panose="02020603050405020304" pitchFamily="18" charset="0"/>
                <a:cs typeface="Times New Roman" panose="02020603050405020304" pitchFamily="18" charset="0"/>
              </a:rPr>
              <a:t>reshape</a:t>
            </a:r>
            <a:r>
              <a:rPr lang="zh-CN" altLang="en-US" dirty="0"/>
              <a:t>为</a:t>
            </a:r>
            <a:r>
              <a:rPr lang="en-US" altLang="zh-CN" dirty="0"/>
              <a:t>28*28</a:t>
            </a:r>
            <a:r>
              <a:rPr lang="zh-CN" altLang="en-US" dirty="0"/>
              <a:t>，再调用</a:t>
            </a:r>
            <a:r>
              <a:rPr lang="en-US" altLang="zh-CN" dirty="0">
                <a:latin typeface="Times New Roman" panose="02020603050405020304" pitchFamily="18" charset="0"/>
                <a:cs typeface="Times New Roman" panose="02020603050405020304" pitchFamily="18" charset="0"/>
              </a:rPr>
              <a:t>matplotlib</a:t>
            </a:r>
            <a:r>
              <a:rPr lang="zh-CN" altLang="en-US" dirty="0">
                <a:latin typeface="Times New Roman" panose="02020603050405020304" pitchFamily="18" charset="0"/>
                <a:cs typeface="Times New Roman" panose="02020603050405020304" pitchFamily="18" charset="0"/>
              </a:rPr>
              <a:t>库进行可视化，实验结果见图</a:t>
            </a:r>
            <a:r>
              <a:rPr lang="en-US" altLang="zh-CN" dirty="0">
                <a:latin typeface="Times New Roman" panose="02020603050405020304" pitchFamily="18" charset="0"/>
                <a:cs typeface="Times New Roman" panose="02020603050405020304" pitchFamily="18" charset="0"/>
              </a:rPr>
              <a:t>21.</a:t>
            </a:r>
          </a:p>
          <a:p>
            <a:pPr marL="0" indent="0">
              <a:lnSpc>
                <a:spcPct val="150000"/>
              </a:lnSpc>
              <a:buNone/>
            </a:pPr>
            <a:endParaRPr lang="zh-CN" altLang="en-US" dirty="0">
              <a:solidFill>
                <a:srgbClr val="FF0000"/>
              </a:solidFill>
              <a:latin typeface="Times New Roman" panose="02020603050405020304" pitchFamily="18" charset="0"/>
              <a:cs typeface="Times New Roman" panose="02020603050405020304" pitchFamily="18" charset="0"/>
            </a:endParaRPr>
          </a:p>
        </p:txBody>
      </p:sp>
      <p:sp>
        <p:nvSpPr>
          <p:cNvPr id="4" name="日期占位符 3">
            <a:extLst>
              <a:ext uri="{FF2B5EF4-FFF2-40B4-BE49-F238E27FC236}">
                <a16:creationId xmlns:a16="http://schemas.microsoft.com/office/drawing/2014/main" id="{D88F6FF0-235F-4F78-85D9-AF5D8171F044}"/>
              </a:ext>
            </a:extLst>
          </p:cNvPr>
          <p:cNvSpPr>
            <a:spLocks noGrp="1"/>
          </p:cNvSpPr>
          <p:nvPr>
            <p:ph type="dt" sz="half" idx="10"/>
          </p:nvPr>
        </p:nvSpPr>
        <p:spPr/>
        <p:txBody>
          <a:bodyPr/>
          <a:lstStyle/>
          <a:p>
            <a:fld id="{315BB34A-6131-4109-8499-25816707CCF8}" type="datetime1">
              <a:rPr lang="en-US" altLang="zh-CN" smtClean="0"/>
              <a:t>4/21/2023</a:t>
            </a:fld>
            <a:endParaRPr lang="en-US" altLang="zh-CN"/>
          </a:p>
        </p:txBody>
      </p:sp>
      <p:sp>
        <p:nvSpPr>
          <p:cNvPr id="5" name="页脚占位符 4">
            <a:extLst>
              <a:ext uri="{FF2B5EF4-FFF2-40B4-BE49-F238E27FC236}">
                <a16:creationId xmlns:a16="http://schemas.microsoft.com/office/drawing/2014/main" id="{D12F282E-28F2-4E06-9B68-8BB13A141CA0}"/>
              </a:ext>
            </a:extLst>
          </p:cNvPr>
          <p:cNvSpPr>
            <a:spLocks noGrp="1"/>
          </p:cNvSpPr>
          <p:nvPr>
            <p:ph type="ftr" sz="quarter" idx="11"/>
          </p:nvPr>
        </p:nvSpPr>
        <p:spPr/>
        <p:txBody>
          <a:bodyPr/>
          <a:lstStyle/>
          <a:p>
            <a:r>
              <a:rPr lang="zh-CN" altLang="en-US"/>
              <a:t>合肥学院 人工智能与大数据学院</a:t>
            </a:r>
            <a:endParaRPr lang="en-US" altLang="zh-CN" dirty="0"/>
          </a:p>
        </p:txBody>
      </p:sp>
      <p:sp>
        <p:nvSpPr>
          <p:cNvPr id="6" name="灯片编号占位符 5">
            <a:extLst>
              <a:ext uri="{FF2B5EF4-FFF2-40B4-BE49-F238E27FC236}">
                <a16:creationId xmlns:a16="http://schemas.microsoft.com/office/drawing/2014/main" id="{06E00E4E-4D72-47F0-AB6D-0402A162CDB0}"/>
              </a:ext>
            </a:extLst>
          </p:cNvPr>
          <p:cNvSpPr>
            <a:spLocks noGrp="1"/>
          </p:cNvSpPr>
          <p:nvPr>
            <p:ph type="sldNum" sz="quarter" idx="12"/>
          </p:nvPr>
        </p:nvSpPr>
        <p:spPr/>
        <p:txBody>
          <a:bodyPr/>
          <a:lstStyle/>
          <a:p>
            <a:fld id="{CF856BB3-76D9-4B5D-995C-68FA1768510B}" type="slidenum">
              <a:rPr lang="en-US" altLang="zh-CN" smtClean="0"/>
              <a:pPr/>
              <a:t>36</a:t>
            </a:fld>
            <a:endParaRPr lang="en-US" altLang="zh-CN"/>
          </a:p>
        </p:txBody>
      </p:sp>
    </p:spTree>
    <p:extLst>
      <p:ext uri="{BB962C8B-B14F-4D97-AF65-F5344CB8AC3E}">
        <p14:creationId xmlns:p14="http://schemas.microsoft.com/office/powerpoint/2010/main" val="19543803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CD20896-EDFD-4EB6-ADF5-61E337C89975}"/>
              </a:ext>
            </a:extLst>
          </p:cNvPr>
          <p:cNvSpPr>
            <a:spLocks noGrp="1"/>
          </p:cNvSpPr>
          <p:nvPr>
            <p:ph type="title"/>
          </p:nvPr>
        </p:nvSpPr>
        <p:spPr>
          <a:xfrm>
            <a:off x="393247" y="365126"/>
            <a:ext cx="11405507" cy="818696"/>
          </a:xfrm>
        </p:spPr>
        <p:txBody>
          <a:bodyPr/>
          <a:lstStyle/>
          <a:p>
            <a:r>
              <a:rPr lang="en-US" altLang="zh-CN" dirty="0"/>
              <a:t>3.3</a:t>
            </a:r>
            <a:r>
              <a:rPr lang="en-US" altLang="zh-CN" dirty="0">
                <a:latin typeface="Times New Roman" panose="02020603050405020304" pitchFamily="18" charset="0"/>
                <a:cs typeface="Times New Roman" panose="02020603050405020304" pitchFamily="18" charset="0"/>
              </a:rPr>
              <a:t>MNIST</a:t>
            </a:r>
            <a:r>
              <a:rPr lang="zh-CN" altLang="en-US" dirty="0"/>
              <a:t>数据集</a:t>
            </a:r>
          </a:p>
        </p:txBody>
      </p:sp>
      <p:sp>
        <p:nvSpPr>
          <p:cNvPr id="3" name="内容占位符 2">
            <a:extLst>
              <a:ext uri="{FF2B5EF4-FFF2-40B4-BE49-F238E27FC236}">
                <a16:creationId xmlns:a16="http://schemas.microsoft.com/office/drawing/2014/main" id="{74B9246F-0FE8-4D5E-97B1-BE5C4A2EDE76}"/>
              </a:ext>
            </a:extLst>
          </p:cNvPr>
          <p:cNvSpPr>
            <a:spLocks noGrp="1"/>
          </p:cNvSpPr>
          <p:nvPr>
            <p:ph idx="1"/>
          </p:nvPr>
        </p:nvSpPr>
        <p:spPr/>
        <p:txBody>
          <a:bodyPr/>
          <a:lstStyle/>
          <a:p>
            <a:pPr marL="0" indent="0">
              <a:buNone/>
            </a:pPr>
            <a:endParaRPr lang="en-US" altLang="zh-CN" dirty="0"/>
          </a:p>
          <a:p>
            <a:pPr marL="0" indent="0">
              <a:buNone/>
            </a:pPr>
            <a:endParaRPr lang="en-US" altLang="zh-CN" dirty="0"/>
          </a:p>
          <a:p>
            <a:pPr marL="0" indent="0">
              <a:buNone/>
            </a:pPr>
            <a:endParaRPr lang="en-US" altLang="zh-CN" dirty="0"/>
          </a:p>
          <a:p>
            <a:pPr marL="0" indent="0">
              <a:buNone/>
            </a:pPr>
            <a:endParaRPr lang="en-US" altLang="zh-CN" dirty="0"/>
          </a:p>
          <a:p>
            <a:pPr marL="0" indent="0">
              <a:buNone/>
            </a:pPr>
            <a:endParaRPr lang="en-US" altLang="zh-CN" dirty="0"/>
          </a:p>
          <a:p>
            <a:pPr marL="0" indent="0">
              <a:buNone/>
            </a:pPr>
            <a:endParaRPr lang="en-US" altLang="zh-CN" dirty="0"/>
          </a:p>
          <a:p>
            <a:pPr marL="0" indent="0">
              <a:buNone/>
            </a:pPr>
            <a:endParaRPr lang="en-US" altLang="zh-CN" dirty="0"/>
          </a:p>
          <a:p>
            <a:pPr marL="0" indent="0">
              <a:buNone/>
            </a:pPr>
            <a:endParaRPr lang="en-US" altLang="zh-CN" dirty="0"/>
          </a:p>
          <a:p>
            <a:pPr marL="0" indent="0">
              <a:buNone/>
            </a:pPr>
            <a:endParaRPr lang="en-US" altLang="zh-CN" dirty="0"/>
          </a:p>
          <a:p>
            <a:pPr marL="0" indent="0">
              <a:buNone/>
            </a:pPr>
            <a:endParaRPr lang="en-US" altLang="zh-CN" dirty="0"/>
          </a:p>
          <a:p>
            <a:pPr marL="0" indent="0" algn="ctr">
              <a:buNone/>
            </a:pPr>
            <a:r>
              <a:rPr lang="zh-CN" altLang="en-US" dirty="0"/>
              <a:t>图</a:t>
            </a:r>
            <a:r>
              <a:rPr lang="en-US" altLang="zh-CN" dirty="0"/>
              <a:t>21.</a:t>
            </a:r>
            <a:r>
              <a:rPr lang="zh-CN" altLang="en-US" dirty="0"/>
              <a:t>数据集可视化</a:t>
            </a:r>
          </a:p>
        </p:txBody>
      </p:sp>
      <p:sp>
        <p:nvSpPr>
          <p:cNvPr id="4" name="日期占位符 3">
            <a:extLst>
              <a:ext uri="{FF2B5EF4-FFF2-40B4-BE49-F238E27FC236}">
                <a16:creationId xmlns:a16="http://schemas.microsoft.com/office/drawing/2014/main" id="{D88F6FF0-235F-4F78-85D9-AF5D8171F044}"/>
              </a:ext>
            </a:extLst>
          </p:cNvPr>
          <p:cNvSpPr>
            <a:spLocks noGrp="1"/>
          </p:cNvSpPr>
          <p:nvPr>
            <p:ph type="dt" sz="half" idx="10"/>
          </p:nvPr>
        </p:nvSpPr>
        <p:spPr/>
        <p:txBody>
          <a:bodyPr/>
          <a:lstStyle/>
          <a:p>
            <a:fld id="{315BB34A-6131-4109-8499-25816707CCF8}" type="datetime1">
              <a:rPr lang="en-US" altLang="zh-CN" smtClean="0"/>
              <a:t>4/21/2023</a:t>
            </a:fld>
            <a:endParaRPr lang="en-US" altLang="zh-CN"/>
          </a:p>
        </p:txBody>
      </p:sp>
      <p:sp>
        <p:nvSpPr>
          <p:cNvPr id="5" name="页脚占位符 4">
            <a:extLst>
              <a:ext uri="{FF2B5EF4-FFF2-40B4-BE49-F238E27FC236}">
                <a16:creationId xmlns:a16="http://schemas.microsoft.com/office/drawing/2014/main" id="{D12F282E-28F2-4E06-9B68-8BB13A141CA0}"/>
              </a:ext>
            </a:extLst>
          </p:cNvPr>
          <p:cNvSpPr>
            <a:spLocks noGrp="1"/>
          </p:cNvSpPr>
          <p:nvPr>
            <p:ph type="ftr" sz="quarter" idx="11"/>
          </p:nvPr>
        </p:nvSpPr>
        <p:spPr/>
        <p:txBody>
          <a:bodyPr/>
          <a:lstStyle/>
          <a:p>
            <a:r>
              <a:rPr lang="zh-CN" altLang="en-US"/>
              <a:t>合肥学院 人工智能与大数据学院</a:t>
            </a:r>
            <a:endParaRPr lang="en-US" altLang="zh-CN" dirty="0"/>
          </a:p>
        </p:txBody>
      </p:sp>
      <p:sp>
        <p:nvSpPr>
          <p:cNvPr id="6" name="灯片编号占位符 5">
            <a:extLst>
              <a:ext uri="{FF2B5EF4-FFF2-40B4-BE49-F238E27FC236}">
                <a16:creationId xmlns:a16="http://schemas.microsoft.com/office/drawing/2014/main" id="{06E00E4E-4D72-47F0-AB6D-0402A162CDB0}"/>
              </a:ext>
            </a:extLst>
          </p:cNvPr>
          <p:cNvSpPr>
            <a:spLocks noGrp="1"/>
          </p:cNvSpPr>
          <p:nvPr>
            <p:ph type="sldNum" sz="quarter" idx="12"/>
          </p:nvPr>
        </p:nvSpPr>
        <p:spPr/>
        <p:txBody>
          <a:bodyPr/>
          <a:lstStyle/>
          <a:p>
            <a:fld id="{CF856BB3-76D9-4B5D-995C-68FA1768510B}" type="slidenum">
              <a:rPr lang="en-US" altLang="zh-CN" smtClean="0"/>
              <a:pPr/>
              <a:t>37</a:t>
            </a:fld>
            <a:endParaRPr lang="en-US" altLang="zh-CN"/>
          </a:p>
        </p:txBody>
      </p:sp>
      <p:pic>
        <p:nvPicPr>
          <p:cNvPr id="8" name="图片 7" descr="文本&#10;&#10;描述已自动生成">
            <a:extLst>
              <a:ext uri="{FF2B5EF4-FFF2-40B4-BE49-F238E27FC236}">
                <a16:creationId xmlns:a16="http://schemas.microsoft.com/office/drawing/2014/main" id="{480A0B69-A6A1-44BE-8E48-B8F3D9E363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6125" y="1571625"/>
            <a:ext cx="5619750" cy="3714750"/>
          </a:xfrm>
          <a:prstGeom prst="rect">
            <a:avLst/>
          </a:prstGeom>
        </p:spPr>
      </p:pic>
    </p:spTree>
    <p:extLst>
      <p:ext uri="{BB962C8B-B14F-4D97-AF65-F5344CB8AC3E}">
        <p14:creationId xmlns:p14="http://schemas.microsoft.com/office/powerpoint/2010/main" val="7431823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CD20896-EDFD-4EB6-ADF5-61E337C89975}"/>
              </a:ext>
            </a:extLst>
          </p:cNvPr>
          <p:cNvSpPr>
            <a:spLocks noGrp="1"/>
          </p:cNvSpPr>
          <p:nvPr>
            <p:ph type="title"/>
          </p:nvPr>
        </p:nvSpPr>
        <p:spPr>
          <a:xfrm>
            <a:off x="393247" y="365126"/>
            <a:ext cx="11405507" cy="818696"/>
          </a:xfrm>
        </p:spPr>
        <p:txBody>
          <a:bodyPr/>
          <a:lstStyle/>
          <a:p>
            <a:r>
              <a:rPr lang="en-US" altLang="zh-CN" dirty="0"/>
              <a:t>3.4</a:t>
            </a:r>
            <a:r>
              <a:rPr lang="zh-CN" altLang="en-US" dirty="0">
                <a:latin typeface="Times New Roman" panose="02020603050405020304" pitchFamily="18" charset="0"/>
                <a:cs typeface="Times New Roman" panose="02020603050405020304" pitchFamily="18" charset="0"/>
              </a:rPr>
              <a:t>性能度量</a:t>
            </a:r>
            <a:endParaRPr lang="zh-CN" altLang="en-US" dirty="0"/>
          </a:p>
        </p:txBody>
      </p:sp>
      <mc:AlternateContent xmlns:mc="http://schemas.openxmlformats.org/markup-compatibility/2006" xmlns:a14="http://schemas.microsoft.com/office/drawing/2010/main">
        <mc:Choice Requires="a14">
          <p:sp>
            <p:nvSpPr>
              <p:cNvPr id="3" name="内容占位符 2">
                <a:extLst>
                  <a:ext uri="{FF2B5EF4-FFF2-40B4-BE49-F238E27FC236}">
                    <a16:creationId xmlns:a16="http://schemas.microsoft.com/office/drawing/2014/main" id="{74B9246F-0FE8-4D5E-97B1-BE5C4A2EDE76}"/>
                  </a:ext>
                </a:extLst>
              </p:cNvPr>
              <p:cNvSpPr>
                <a:spLocks noGrp="1"/>
              </p:cNvSpPr>
              <p:nvPr>
                <p:ph idx="1"/>
              </p:nvPr>
            </p:nvSpPr>
            <p:spPr/>
            <p:txBody>
              <a:bodyPr>
                <a:normAutofit fontScale="92500" lnSpcReduction="20000"/>
              </a:bodyPr>
              <a:lstStyle/>
              <a:p>
                <a:pPr>
                  <a:lnSpc>
                    <a:spcPct val="150000"/>
                  </a:lnSpc>
                </a:pPr>
                <a:r>
                  <a:rPr lang="zh-CN" altLang="en-US" dirty="0">
                    <a:cs typeface="宋体" panose="02010600030101010101" pitchFamily="2" charset="-122"/>
                  </a:rPr>
                  <a:t>精度（</a:t>
                </a:r>
                <a:r>
                  <a:rPr lang="en-US" altLang="zh-CN" dirty="0">
                    <a:latin typeface="Times New Roman" panose="02020603050405020304" pitchFamily="18" charset="0"/>
                    <a:cs typeface="Times New Roman" panose="02020603050405020304" pitchFamily="18" charset="0"/>
                  </a:rPr>
                  <a:t>Accuracy</a:t>
                </a:r>
                <a:r>
                  <a:rPr lang="zh-CN" altLang="en-US" dirty="0">
                    <a:cs typeface="宋体" panose="02010600030101010101" pitchFamily="2" charset="-122"/>
                  </a:rPr>
                  <a:t>）：</a:t>
                </a:r>
                <a14:m>
                  <m:oMath xmlns:m="http://schemas.openxmlformats.org/officeDocument/2006/math">
                    <m:r>
                      <a:rPr lang="en-US" altLang="zh-CN" b="0" i="1" smtClean="0">
                        <a:latin typeface="Cambria Math" panose="02040503050406030204" pitchFamily="18" charset="0"/>
                        <a:cs typeface="宋体" panose="02010600030101010101" pitchFamily="2" charset="-122"/>
                      </a:rPr>
                      <m:t>𝐴𝑐𝑐𝑢𝑟𝑎𝑐𝑦</m:t>
                    </m:r>
                    <m:r>
                      <a:rPr lang="en-US" altLang="zh-CN" b="0" i="1" smtClean="0">
                        <a:latin typeface="Cambria Math" panose="02040503050406030204" pitchFamily="18" charset="0"/>
                        <a:cs typeface="宋体" panose="02010600030101010101" pitchFamily="2" charset="-122"/>
                      </a:rPr>
                      <m:t>=</m:t>
                    </m:r>
                    <m:f>
                      <m:fPr>
                        <m:ctrlPr>
                          <a:rPr lang="en-US" altLang="zh-CN" b="0" i="1" smtClean="0">
                            <a:latin typeface="Cambria Math" panose="02040503050406030204" pitchFamily="18" charset="0"/>
                          </a:rPr>
                        </m:ctrlPr>
                      </m:fPr>
                      <m:num>
                        <m:r>
                          <a:rPr lang="en-US" altLang="zh-CN" b="0" i="1" smtClean="0">
                            <a:latin typeface="Cambria Math" panose="02040503050406030204" pitchFamily="18" charset="0"/>
                          </a:rPr>
                          <m:t>𝑇𝑃</m:t>
                        </m:r>
                        <m:r>
                          <a:rPr lang="en-US" altLang="zh-CN" b="0" i="1" smtClean="0">
                            <a:latin typeface="Cambria Math" panose="02040503050406030204" pitchFamily="18" charset="0"/>
                          </a:rPr>
                          <m:t>+</m:t>
                        </m:r>
                        <m:r>
                          <a:rPr lang="en-US" altLang="zh-CN" b="0" i="1" smtClean="0">
                            <a:latin typeface="Cambria Math" panose="02040503050406030204" pitchFamily="18" charset="0"/>
                          </a:rPr>
                          <m:t>𝑇𝑁</m:t>
                        </m:r>
                      </m:num>
                      <m:den>
                        <m:r>
                          <a:rPr lang="en-US" altLang="zh-CN" b="0" i="1" smtClean="0">
                            <a:latin typeface="Cambria Math" panose="02040503050406030204" pitchFamily="18" charset="0"/>
                          </a:rPr>
                          <m:t>𝑇𝑃</m:t>
                        </m:r>
                        <m:r>
                          <a:rPr lang="en-US" altLang="zh-CN" b="0" i="1" smtClean="0">
                            <a:latin typeface="Cambria Math" panose="02040503050406030204" pitchFamily="18" charset="0"/>
                          </a:rPr>
                          <m:t>+</m:t>
                        </m:r>
                        <m:r>
                          <a:rPr lang="en-US" altLang="zh-CN" b="0" i="1" smtClean="0">
                            <a:latin typeface="Cambria Math" panose="02040503050406030204" pitchFamily="18" charset="0"/>
                          </a:rPr>
                          <m:t>𝐹𝑁</m:t>
                        </m:r>
                        <m:r>
                          <a:rPr lang="en-US" altLang="zh-CN" b="0" i="1" smtClean="0">
                            <a:latin typeface="Cambria Math" panose="02040503050406030204" pitchFamily="18" charset="0"/>
                          </a:rPr>
                          <m:t>+</m:t>
                        </m:r>
                        <m:r>
                          <a:rPr lang="en-US" altLang="zh-CN" b="0" i="1" smtClean="0">
                            <a:latin typeface="Cambria Math" panose="02040503050406030204" pitchFamily="18" charset="0"/>
                          </a:rPr>
                          <m:t>𝐹𝑃</m:t>
                        </m:r>
                        <m:r>
                          <a:rPr lang="en-US" altLang="zh-CN" b="0" i="1" smtClean="0">
                            <a:latin typeface="Cambria Math" panose="02040503050406030204" pitchFamily="18" charset="0"/>
                          </a:rPr>
                          <m:t>+</m:t>
                        </m:r>
                        <m:r>
                          <a:rPr lang="en-US" altLang="zh-CN" b="0" i="1" smtClean="0">
                            <a:latin typeface="Cambria Math" panose="02040503050406030204" pitchFamily="18" charset="0"/>
                          </a:rPr>
                          <m:t>𝑇𝑁</m:t>
                        </m:r>
                      </m:den>
                    </m:f>
                  </m:oMath>
                </a14:m>
                <a:endParaRPr lang="en-US" altLang="zh-CN" sz="2000" dirty="0">
                  <a:latin typeface="宋体" panose="02010600030101010101" pitchFamily="2" charset="-122"/>
                  <a:ea typeface="宋体" panose="02010600030101010101" pitchFamily="2" charset="-122"/>
                  <a:cs typeface="宋体" panose="02010600030101010101" pitchFamily="2" charset="-122"/>
                </a:endParaRPr>
              </a:p>
              <a:p>
                <a:pPr>
                  <a:lnSpc>
                    <a:spcPct val="150000"/>
                  </a:lnSpc>
                </a:pPr>
                <a:r>
                  <a:rPr lang="zh-CN" altLang="en-US" sz="2000" dirty="0">
                    <a:latin typeface="宋体" panose="02010600030101010101" pitchFamily="2" charset="-122"/>
                    <a:ea typeface="宋体" panose="02010600030101010101" pitchFamily="2" charset="-122"/>
                    <a:cs typeface="宋体" panose="02010600030101010101" pitchFamily="2" charset="-122"/>
                  </a:rPr>
                  <a:t>查准率（</a:t>
                </a:r>
                <a:r>
                  <a:rPr lang="en-US" altLang="zh-CN" dirty="0">
                    <a:latin typeface="Times New Roman" panose="02020603050405020304" pitchFamily="18" charset="0"/>
                    <a:cs typeface="Times New Roman" panose="02020603050405020304" pitchFamily="18" charset="0"/>
                  </a:rPr>
                  <a:t>P</a:t>
                </a:r>
                <a:r>
                  <a:rPr lang="en-US" altLang="zh-CN" sz="2000" dirty="0">
                    <a:latin typeface="Times New Roman" panose="02020603050405020304" pitchFamily="18" charset="0"/>
                    <a:ea typeface="宋体" panose="02010600030101010101" pitchFamily="2" charset="-122"/>
                    <a:cs typeface="Times New Roman" panose="02020603050405020304" pitchFamily="18" charset="0"/>
                  </a:rPr>
                  <a:t>recision</a:t>
                </a:r>
                <a:r>
                  <a:rPr lang="zh-CN" altLang="en-US" sz="2000" dirty="0">
                    <a:latin typeface="宋体" panose="02010600030101010101" pitchFamily="2" charset="-122"/>
                    <a:ea typeface="宋体" panose="02010600030101010101" pitchFamily="2" charset="-122"/>
                    <a:cs typeface="宋体" panose="02010600030101010101" pitchFamily="2" charset="-122"/>
                  </a:rPr>
                  <a:t>）：对于</a:t>
                </a:r>
                <a:r>
                  <a:rPr lang="zh-CN" altLang="en-US" sz="2000" b="1" dirty="0">
                    <a:solidFill>
                      <a:srgbClr val="0070C0"/>
                    </a:solidFill>
                    <a:latin typeface="宋体" panose="02010600030101010101" pitchFamily="2" charset="-122"/>
                    <a:ea typeface="宋体" panose="02010600030101010101" pitchFamily="2" charset="-122"/>
                    <a:cs typeface="宋体" panose="02010600030101010101" pitchFamily="2" charset="-122"/>
                  </a:rPr>
                  <a:t>二分类</a:t>
                </a:r>
                <a:r>
                  <a:rPr lang="zh-CN" altLang="en-US" sz="2000" dirty="0">
                    <a:latin typeface="宋体" panose="02010600030101010101" pitchFamily="2" charset="-122"/>
                    <a:ea typeface="宋体" panose="02010600030101010101" pitchFamily="2" charset="-122"/>
                    <a:cs typeface="宋体" panose="02010600030101010101" pitchFamily="2" charset="-122"/>
                  </a:rPr>
                  <a:t>而言，所有预测为正例的样本中真实类别为正例所占的比例</a:t>
                </a:r>
                <a:endParaRPr lang="en-US" altLang="zh-CN" sz="2000" dirty="0">
                  <a:latin typeface="宋体" panose="02010600030101010101" pitchFamily="2" charset="-122"/>
                  <a:ea typeface="宋体" panose="02010600030101010101" pitchFamily="2" charset="-122"/>
                  <a:cs typeface="宋体" panose="02010600030101010101" pitchFamily="2" charset="-122"/>
                </a:endParaRPr>
              </a:p>
              <a:p>
                <a:pPr marL="0" indent="0">
                  <a:lnSpc>
                    <a:spcPct val="150000"/>
                  </a:lnSpc>
                  <a:buNone/>
                </a:pPr>
                <a:r>
                  <a:rPr lang="en-US" altLang="zh-CN" dirty="0">
                    <a:cs typeface="宋体" panose="02010600030101010101" pitchFamily="2" charset="-122"/>
                  </a:rPr>
                  <a:t>	</a:t>
                </a:r>
                <a:r>
                  <a:rPr lang="zh-CN" altLang="en-US" sz="2000" dirty="0">
                    <a:latin typeface="宋体" panose="02010600030101010101" pitchFamily="2" charset="-122"/>
                    <a:ea typeface="宋体" panose="02010600030101010101" pitchFamily="2" charset="-122"/>
                    <a:cs typeface="宋体" panose="02010600030101010101" pitchFamily="2" charset="-122"/>
                  </a:rPr>
                  <a:t>数学公式：</a:t>
                </a:r>
                <a14:m>
                  <m:oMath xmlns:m="http://schemas.openxmlformats.org/officeDocument/2006/math">
                    <m:r>
                      <a:rPr lang="en-US" altLang="zh-CN" sz="2000" i="1" dirty="0" smtClean="0">
                        <a:latin typeface="Cambria Math" panose="02040503050406030204" pitchFamily="18" charset="0"/>
                        <a:ea typeface="宋体" panose="02010600030101010101" pitchFamily="2" charset="-122"/>
                        <a:cs typeface="宋体" panose="02010600030101010101" pitchFamily="2" charset="-122"/>
                      </a:rPr>
                      <m:t>𝑃</m:t>
                    </m:r>
                    <m:r>
                      <a:rPr lang="en-US" altLang="zh-CN" sz="2000" b="0" i="1" dirty="0" smtClean="0">
                        <a:latin typeface="Cambria Math" panose="02040503050406030204" pitchFamily="18" charset="0"/>
                        <a:ea typeface="宋体" panose="02010600030101010101" pitchFamily="2" charset="-122"/>
                        <a:cs typeface="宋体" panose="02010600030101010101" pitchFamily="2" charset="-122"/>
                      </a:rPr>
                      <m:t>𝑟𝑒𝑐𝑖𝑠𝑖𝑜𝑛</m:t>
                    </m:r>
                    <m:r>
                      <a:rPr lang="en-US" altLang="zh-CN" sz="2000" i="1" smtClean="0">
                        <a:latin typeface="Cambria Math" panose="02040503050406030204" pitchFamily="18" charset="0"/>
                        <a:ea typeface="Cambria Math" panose="02040503050406030204" pitchFamily="18" charset="0"/>
                        <a:cs typeface="宋体" panose="02010600030101010101" pitchFamily="2" charset="-122"/>
                      </a:rPr>
                      <m:t>=</m:t>
                    </m:r>
                    <m:f>
                      <m:fPr>
                        <m:ctrlPr>
                          <a:rPr lang="en-US" altLang="zh-CN" sz="2000" i="1" smtClean="0">
                            <a:latin typeface="Cambria Math" panose="02040503050406030204" pitchFamily="18" charset="0"/>
                            <a:ea typeface="Cambria Math" panose="02040503050406030204" pitchFamily="18" charset="0"/>
                          </a:rPr>
                        </m:ctrlPr>
                      </m:fPr>
                      <m:num>
                        <m:r>
                          <a:rPr lang="en-US" altLang="zh-CN" sz="2000" b="0" i="1" smtClean="0">
                            <a:latin typeface="Cambria Math" panose="02040503050406030204" pitchFamily="18" charset="0"/>
                            <a:ea typeface="Cambria Math" panose="02040503050406030204" pitchFamily="18" charset="0"/>
                          </a:rPr>
                          <m:t>𝑇𝑃</m:t>
                        </m:r>
                      </m:num>
                      <m:den>
                        <m:r>
                          <a:rPr lang="en-US" altLang="zh-CN" sz="2000" b="0" i="1" smtClean="0">
                            <a:latin typeface="Cambria Math" panose="02040503050406030204" pitchFamily="18" charset="0"/>
                            <a:ea typeface="Cambria Math" panose="02040503050406030204" pitchFamily="18" charset="0"/>
                          </a:rPr>
                          <m:t>𝑇𝑃</m:t>
                        </m:r>
                        <m:r>
                          <a:rPr lang="en-US" altLang="zh-CN" sz="2000" b="0" i="1" smtClean="0">
                            <a:latin typeface="Cambria Math" panose="02040503050406030204" pitchFamily="18" charset="0"/>
                            <a:ea typeface="Cambria Math" panose="02040503050406030204" pitchFamily="18" charset="0"/>
                          </a:rPr>
                          <m:t>+</m:t>
                        </m:r>
                        <m:r>
                          <a:rPr lang="en-US" altLang="zh-CN" sz="2000" b="0" i="1" smtClean="0">
                            <a:latin typeface="Cambria Math" panose="02040503050406030204" pitchFamily="18" charset="0"/>
                            <a:ea typeface="Cambria Math" panose="02040503050406030204" pitchFamily="18" charset="0"/>
                          </a:rPr>
                          <m:t>𝐹𝑃</m:t>
                        </m:r>
                      </m:den>
                    </m:f>
                  </m:oMath>
                </a14:m>
                <a:endParaRPr lang="en-US" altLang="zh-CN" sz="2000" dirty="0">
                  <a:latin typeface="宋体" panose="02010600030101010101" pitchFamily="2" charset="-122"/>
                  <a:ea typeface="宋体" panose="02010600030101010101" pitchFamily="2" charset="-122"/>
                  <a:cs typeface="宋体" panose="02010600030101010101" pitchFamily="2" charset="-122"/>
                </a:endParaRPr>
              </a:p>
              <a:p>
                <a:pPr>
                  <a:lnSpc>
                    <a:spcPct val="150000"/>
                  </a:lnSpc>
                </a:pPr>
                <a:r>
                  <a:rPr lang="zh-CN" altLang="en-US" sz="2000" dirty="0">
                    <a:latin typeface="宋体" panose="02010600030101010101" pitchFamily="2" charset="-122"/>
                    <a:ea typeface="宋体" panose="02010600030101010101" pitchFamily="2" charset="-122"/>
                    <a:cs typeface="宋体" panose="02010600030101010101" pitchFamily="2" charset="-122"/>
                  </a:rPr>
                  <a:t>查全率（</a:t>
                </a:r>
                <a:r>
                  <a:rPr lang="en-US" altLang="zh-CN" dirty="0">
                    <a:latin typeface="Times New Roman" panose="02020603050405020304" pitchFamily="18" charset="0"/>
                    <a:cs typeface="Times New Roman" panose="02020603050405020304" pitchFamily="18" charset="0"/>
                  </a:rPr>
                  <a:t>R</a:t>
                </a:r>
                <a:r>
                  <a:rPr lang="en-US" altLang="zh-CN" sz="2000" dirty="0">
                    <a:latin typeface="Times New Roman" panose="02020603050405020304" pitchFamily="18" charset="0"/>
                    <a:ea typeface="宋体" panose="02010600030101010101" pitchFamily="2" charset="-122"/>
                    <a:cs typeface="Times New Roman" panose="02020603050405020304" pitchFamily="18" charset="0"/>
                  </a:rPr>
                  <a:t>ecall</a:t>
                </a:r>
                <a:r>
                  <a:rPr lang="zh-CN" altLang="en-US" sz="2000" dirty="0">
                    <a:latin typeface="宋体" panose="02010600030101010101" pitchFamily="2" charset="-122"/>
                    <a:ea typeface="宋体" panose="02010600030101010101" pitchFamily="2" charset="-122"/>
                    <a:cs typeface="宋体" panose="02010600030101010101" pitchFamily="2" charset="-122"/>
                  </a:rPr>
                  <a:t>）：所有真实类别为正例的样本有多少被正确预测</a:t>
                </a:r>
                <a:endParaRPr lang="en-US" altLang="zh-CN" sz="2000" dirty="0">
                  <a:latin typeface="宋体" panose="02010600030101010101" pitchFamily="2" charset="-122"/>
                  <a:ea typeface="宋体" panose="02010600030101010101" pitchFamily="2" charset="-122"/>
                  <a:cs typeface="宋体" panose="02010600030101010101" pitchFamily="2" charset="-122"/>
                </a:endParaRPr>
              </a:p>
              <a:p>
                <a:pPr marL="0" indent="0">
                  <a:lnSpc>
                    <a:spcPct val="150000"/>
                  </a:lnSpc>
                  <a:buNone/>
                </a:pPr>
                <a:r>
                  <a:rPr lang="en-US" altLang="zh-CN" dirty="0">
                    <a:cs typeface="宋体" panose="02010600030101010101" pitchFamily="2" charset="-122"/>
                  </a:rPr>
                  <a:t>	</a:t>
                </a:r>
                <a:r>
                  <a:rPr lang="zh-CN" altLang="en-US" sz="2000" dirty="0">
                    <a:latin typeface="宋体" panose="02010600030101010101" pitchFamily="2" charset="-122"/>
                    <a:ea typeface="宋体" panose="02010600030101010101" pitchFamily="2" charset="-122"/>
                    <a:cs typeface="宋体" panose="02010600030101010101" pitchFamily="2" charset="-122"/>
                  </a:rPr>
                  <a:t>数学公式：</a:t>
                </a:r>
                <a14:m>
                  <m:oMath xmlns:m="http://schemas.openxmlformats.org/officeDocument/2006/math">
                    <m:r>
                      <a:rPr lang="en-US" altLang="zh-CN" sz="2000" i="1" dirty="0" smtClean="0">
                        <a:latin typeface="Cambria Math" panose="02040503050406030204" pitchFamily="18" charset="0"/>
                        <a:ea typeface="宋体" panose="02010600030101010101" pitchFamily="2" charset="-122"/>
                        <a:cs typeface="宋体" panose="02010600030101010101" pitchFamily="2" charset="-122"/>
                      </a:rPr>
                      <m:t>𝑅</m:t>
                    </m:r>
                    <m:r>
                      <a:rPr lang="en-US" altLang="zh-CN" sz="2000" b="0" i="1" dirty="0" smtClean="0">
                        <a:latin typeface="Cambria Math" panose="02040503050406030204" pitchFamily="18" charset="0"/>
                        <a:ea typeface="宋体" panose="02010600030101010101" pitchFamily="2" charset="-122"/>
                        <a:cs typeface="宋体" panose="02010600030101010101" pitchFamily="2" charset="-122"/>
                      </a:rPr>
                      <m:t>𝑒𝑐𝑎𝑙𝑙</m:t>
                    </m:r>
                    <m:r>
                      <a:rPr lang="en-US" altLang="zh-CN" sz="2000" i="1" smtClean="0">
                        <a:latin typeface="Cambria Math" panose="02040503050406030204" pitchFamily="18" charset="0"/>
                        <a:ea typeface="Cambria Math" panose="02040503050406030204" pitchFamily="18" charset="0"/>
                        <a:cs typeface="宋体" panose="02010600030101010101" pitchFamily="2" charset="-122"/>
                      </a:rPr>
                      <m:t>=</m:t>
                    </m:r>
                    <m:f>
                      <m:fPr>
                        <m:ctrlPr>
                          <a:rPr lang="en-US" altLang="zh-CN" sz="2000" i="1" smtClean="0">
                            <a:latin typeface="Cambria Math" panose="02040503050406030204" pitchFamily="18" charset="0"/>
                            <a:ea typeface="Cambria Math" panose="02040503050406030204" pitchFamily="18" charset="0"/>
                          </a:rPr>
                        </m:ctrlPr>
                      </m:fPr>
                      <m:num>
                        <m:r>
                          <a:rPr lang="en-US" altLang="zh-CN" sz="2000" b="0" i="1" smtClean="0">
                            <a:latin typeface="Cambria Math" panose="02040503050406030204" pitchFamily="18" charset="0"/>
                            <a:ea typeface="Cambria Math" panose="02040503050406030204" pitchFamily="18" charset="0"/>
                          </a:rPr>
                          <m:t>𝑇𝑃</m:t>
                        </m:r>
                      </m:num>
                      <m:den>
                        <m:r>
                          <a:rPr lang="en-US" altLang="zh-CN" sz="2000" b="0" i="1" smtClean="0">
                            <a:latin typeface="Cambria Math" panose="02040503050406030204" pitchFamily="18" charset="0"/>
                            <a:ea typeface="Cambria Math" panose="02040503050406030204" pitchFamily="18" charset="0"/>
                          </a:rPr>
                          <m:t>𝑇𝑃</m:t>
                        </m:r>
                        <m:r>
                          <a:rPr lang="en-US" altLang="zh-CN" sz="2000" b="0" i="1" smtClean="0">
                            <a:latin typeface="Cambria Math" panose="02040503050406030204" pitchFamily="18" charset="0"/>
                            <a:ea typeface="Cambria Math" panose="02040503050406030204" pitchFamily="18" charset="0"/>
                          </a:rPr>
                          <m:t>+</m:t>
                        </m:r>
                        <m:r>
                          <a:rPr lang="en-US" altLang="zh-CN" sz="2000" b="0" i="1" smtClean="0">
                            <a:latin typeface="Cambria Math" panose="02040503050406030204" pitchFamily="18" charset="0"/>
                            <a:ea typeface="Cambria Math" panose="02040503050406030204" pitchFamily="18" charset="0"/>
                          </a:rPr>
                          <m:t>𝐹𝑁</m:t>
                        </m:r>
                      </m:den>
                    </m:f>
                  </m:oMath>
                </a14:m>
                <a:endParaRPr lang="en-US" altLang="zh-CN" sz="2000" dirty="0">
                  <a:latin typeface="宋体" panose="02010600030101010101" pitchFamily="2" charset="-122"/>
                  <a:ea typeface="宋体" panose="02010600030101010101" pitchFamily="2" charset="-122"/>
                  <a:cs typeface="宋体" panose="02010600030101010101" pitchFamily="2" charset="-122"/>
                </a:endParaRPr>
              </a:p>
              <a:p>
                <a:pPr lvl="1">
                  <a:lnSpc>
                    <a:spcPct val="150000"/>
                  </a:lnSpc>
                </a:pPr>
                <a:r>
                  <a:rPr lang="en-US" altLang="zh-CN" dirty="0">
                    <a:latin typeface="Times New Roman" panose="02020603050405020304" pitchFamily="18" charset="0"/>
                    <a:ea typeface="宋体" panose="02010600030101010101" pitchFamily="2" charset="-122"/>
                    <a:cs typeface="Times New Roman" panose="02020603050405020304" pitchFamily="18" charset="0"/>
                  </a:rPr>
                  <a:t>TP</a:t>
                </a:r>
                <a:r>
                  <a:rPr lang="zh-CN" altLang="en-US" dirty="0">
                    <a:latin typeface="宋体" panose="02010600030101010101" pitchFamily="2" charset="-122"/>
                    <a:ea typeface="宋体" panose="02010600030101010101" pitchFamily="2" charset="-122"/>
                    <a:cs typeface="宋体" panose="02010600030101010101" pitchFamily="2" charset="-122"/>
                  </a:rPr>
                  <a:t>（</a:t>
                </a:r>
                <a:r>
                  <a:rPr lang="en-US" altLang="zh-CN" dirty="0">
                    <a:latin typeface="Times New Roman" panose="02020603050405020304" pitchFamily="18" charset="0"/>
                    <a:ea typeface="宋体" panose="02010600030101010101" pitchFamily="2" charset="-122"/>
                    <a:cs typeface="Times New Roman" panose="02020603050405020304" pitchFamily="18" charset="0"/>
                  </a:rPr>
                  <a:t>true positive</a:t>
                </a:r>
                <a:r>
                  <a:rPr lang="zh-CN" altLang="en-US" dirty="0">
                    <a:latin typeface="宋体" panose="02010600030101010101" pitchFamily="2" charset="-122"/>
                    <a:ea typeface="宋体" panose="02010600030101010101" pitchFamily="2" charset="-122"/>
                    <a:cs typeface="宋体" panose="02010600030101010101" pitchFamily="2" charset="-122"/>
                  </a:rPr>
                  <a:t>）：预测为正例且预测正确的样本数</a:t>
                </a:r>
                <a:endParaRPr lang="en-US" altLang="zh-CN" dirty="0">
                  <a:latin typeface="宋体" panose="02010600030101010101" pitchFamily="2" charset="-122"/>
                  <a:ea typeface="宋体" panose="02010600030101010101" pitchFamily="2" charset="-122"/>
                  <a:cs typeface="宋体" panose="02010600030101010101" pitchFamily="2" charset="-122"/>
                </a:endParaRPr>
              </a:p>
              <a:p>
                <a:pPr lvl="1">
                  <a:lnSpc>
                    <a:spcPct val="150000"/>
                  </a:lnSpc>
                </a:pPr>
                <a:r>
                  <a:rPr lang="en-US" altLang="zh-CN" dirty="0">
                    <a:latin typeface="Times New Roman" panose="02020603050405020304" pitchFamily="18" charset="0"/>
                    <a:ea typeface="宋体" panose="02010600030101010101" pitchFamily="2" charset="-122"/>
                    <a:cs typeface="Times New Roman" panose="02020603050405020304" pitchFamily="18" charset="0"/>
                  </a:rPr>
                  <a:t>FP</a:t>
                </a:r>
                <a:r>
                  <a:rPr lang="zh-CN" altLang="en-US" dirty="0">
                    <a:latin typeface="宋体" panose="02010600030101010101" pitchFamily="2" charset="-122"/>
                    <a:ea typeface="宋体" panose="02010600030101010101" pitchFamily="2" charset="-122"/>
                    <a:cs typeface="宋体" panose="02010600030101010101" pitchFamily="2" charset="-122"/>
                  </a:rPr>
                  <a:t>（</a:t>
                </a:r>
                <a:r>
                  <a:rPr lang="en-US" altLang="zh-CN" dirty="0">
                    <a:latin typeface="Times New Roman" panose="02020603050405020304" pitchFamily="18" charset="0"/>
                    <a:ea typeface="宋体" panose="02010600030101010101" pitchFamily="2" charset="-122"/>
                    <a:cs typeface="Times New Roman" panose="02020603050405020304" pitchFamily="18" charset="0"/>
                  </a:rPr>
                  <a:t>false positive</a:t>
                </a:r>
                <a:r>
                  <a:rPr lang="zh-CN" altLang="en-US" dirty="0">
                    <a:latin typeface="宋体" panose="02010600030101010101" pitchFamily="2" charset="-122"/>
                    <a:ea typeface="宋体" panose="02010600030101010101" pitchFamily="2" charset="-122"/>
                    <a:cs typeface="宋体" panose="02010600030101010101" pitchFamily="2" charset="-122"/>
                  </a:rPr>
                  <a:t>）：预测为正例但预测错误的样本数</a:t>
                </a:r>
                <a:endParaRPr lang="en-US" altLang="zh-CN" dirty="0">
                  <a:latin typeface="宋体" panose="02010600030101010101" pitchFamily="2" charset="-122"/>
                  <a:ea typeface="宋体" panose="02010600030101010101" pitchFamily="2" charset="-122"/>
                  <a:cs typeface="宋体" panose="02010600030101010101" pitchFamily="2" charset="-122"/>
                </a:endParaRPr>
              </a:p>
              <a:p>
                <a:pPr lvl="1">
                  <a:lnSpc>
                    <a:spcPct val="150000"/>
                  </a:lnSpc>
                </a:pPr>
                <a:r>
                  <a:rPr lang="en-US" altLang="zh-CN" dirty="0">
                    <a:latin typeface="Times New Roman" panose="02020603050405020304" pitchFamily="18" charset="0"/>
                    <a:ea typeface="宋体" panose="02010600030101010101" pitchFamily="2" charset="-122"/>
                    <a:cs typeface="Times New Roman" panose="02020603050405020304" pitchFamily="18" charset="0"/>
                  </a:rPr>
                  <a:t>FN</a:t>
                </a:r>
                <a:r>
                  <a:rPr lang="zh-CN" altLang="en-US" dirty="0">
                    <a:latin typeface="宋体" panose="02010600030101010101" pitchFamily="2" charset="-122"/>
                    <a:ea typeface="宋体" panose="02010600030101010101" pitchFamily="2" charset="-122"/>
                    <a:cs typeface="宋体" panose="02010600030101010101" pitchFamily="2" charset="-122"/>
                  </a:rPr>
                  <a:t>（</a:t>
                </a:r>
                <a:r>
                  <a:rPr lang="en-US" altLang="zh-CN" dirty="0">
                    <a:latin typeface="Times New Roman" panose="02020603050405020304" pitchFamily="18" charset="0"/>
                    <a:ea typeface="宋体" panose="02010600030101010101" pitchFamily="2" charset="-122"/>
                    <a:cs typeface="Times New Roman" panose="02020603050405020304" pitchFamily="18" charset="0"/>
                  </a:rPr>
                  <a:t>false negative</a:t>
                </a:r>
                <a:r>
                  <a:rPr lang="zh-CN" altLang="en-US" dirty="0">
                    <a:latin typeface="宋体" panose="02010600030101010101" pitchFamily="2" charset="-122"/>
                    <a:ea typeface="宋体" panose="02010600030101010101" pitchFamily="2" charset="-122"/>
                    <a:cs typeface="宋体" panose="02010600030101010101" pitchFamily="2" charset="-122"/>
                  </a:rPr>
                  <a:t>）：预测为反例但预测错误的样本数</a:t>
                </a:r>
                <a:endParaRPr lang="en-US" altLang="zh-CN" dirty="0">
                  <a:latin typeface="宋体" panose="02010600030101010101" pitchFamily="2" charset="-122"/>
                  <a:ea typeface="宋体" panose="02010600030101010101" pitchFamily="2" charset="-122"/>
                  <a:cs typeface="宋体" panose="02010600030101010101" pitchFamily="2" charset="-122"/>
                </a:endParaRPr>
              </a:p>
              <a:p>
                <a:pPr lvl="1">
                  <a:lnSpc>
                    <a:spcPct val="150000"/>
                  </a:lnSpc>
                </a:pPr>
                <a:r>
                  <a:rPr lang="en-US" altLang="zh-CN" dirty="0">
                    <a:latin typeface="Times New Roman" panose="02020603050405020304" pitchFamily="18" charset="0"/>
                    <a:ea typeface="宋体" panose="02010600030101010101" pitchFamily="2" charset="-122"/>
                    <a:cs typeface="Times New Roman" panose="02020603050405020304" pitchFamily="18" charset="0"/>
                  </a:rPr>
                  <a:t>TN</a:t>
                </a:r>
                <a:r>
                  <a:rPr lang="zh-CN" altLang="en-US" dirty="0">
                    <a:latin typeface="宋体" panose="02010600030101010101" pitchFamily="2" charset="-122"/>
                    <a:ea typeface="宋体" panose="02010600030101010101" pitchFamily="2" charset="-122"/>
                    <a:cs typeface="宋体" panose="02010600030101010101" pitchFamily="2" charset="-122"/>
                  </a:rPr>
                  <a:t>（</a:t>
                </a:r>
                <a:r>
                  <a:rPr lang="en-US" altLang="zh-CN" dirty="0">
                    <a:latin typeface="Times New Roman" panose="02020603050405020304" pitchFamily="18" charset="0"/>
                    <a:ea typeface="宋体" panose="02010600030101010101" pitchFamily="2" charset="-122"/>
                    <a:cs typeface="Times New Roman" panose="02020603050405020304" pitchFamily="18" charset="0"/>
                  </a:rPr>
                  <a:t>true negative</a:t>
                </a:r>
                <a:r>
                  <a:rPr lang="zh-CN" altLang="en-US" dirty="0">
                    <a:latin typeface="宋体" panose="02010600030101010101" pitchFamily="2" charset="-122"/>
                    <a:ea typeface="宋体" panose="02010600030101010101" pitchFamily="2" charset="-122"/>
                    <a:cs typeface="宋体" panose="02010600030101010101" pitchFamily="2" charset="-122"/>
                  </a:rPr>
                  <a:t>）：预测为反例且预测正确的样本数</a:t>
                </a:r>
                <a:endParaRPr lang="en-US" altLang="zh-CN" dirty="0">
                  <a:latin typeface="宋体" panose="02010600030101010101" pitchFamily="2" charset="-122"/>
                  <a:ea typeface="宋体" panose="02010600030101010101" pitchFamily="2" charset="-122"/>
                  <a:cs typeface="宋体" panose="02010600030101010101" pitchFamily="2" charset="-122"/>
                </a:endParaRPr>
              </a:p>
            </p:txBody>
          </p:sp>
        </mc:Choice>
        <mc:Fallback xmlns="">
          <p:sp>
            <p:nvSpPr>
              <p:cNvPr id="3" name="内容占位符 2">
                <a:extLst>
                  <a:ext uri="{FF2B5EF4-FFF2-40B4-BE49-F238E27FC236}">
                    <a16:creationId xmlns:a16="http://schemas.microsoft.com/office/drawing/2014/main" id="{74B9246F-0FE8-4D5E-97B1-BE5C4A2EDE76}"/>
                  </a:ext>
                </a:extLst>
              </p:cNvPr>
              <p:cNvSpPr>
                <a:spLocks noGrp="1" noRot="1" noChangeAspect="1" noMove="1" noResize="1" noEditPoints="1" noAdjustHandles="1" noChangeArrowheads="1" noChangeShapeType="1" noTextEdit="1"/>
              </p:cNvSpPr>
              <p:nvPr>
                <p:ph idx="1"/>
              </p:nvPr>
            </p:nvSpPr>
            <p:spPr>
              <a:blipFill>
                <a:blip r:embed="rId2"/>
                <a:stretch>
                  <a:fillRect l="-374"/>
                </a:stretch>
              </a:blipFill>
            </p:spPr>
            <p:txBody>
              <a:bodyPr/>
              <a:lstStyle/>
              <a:p>
                <a:r>
                  <a:rPr lang="zh-CN" altLang="en-US">
                    <a:noFill/>
                  </a:rPr>
                  <a:t> </a:t>
                </a:r>
              </a:p>
            </p:txBody>
          </p:sp>
        </mc:Fallback>
      </mc:AlternateContent>
      <p:sp>
        <p:nvSpPr>
          <p:cNvPr id="4" name="日期占位符 3">
            <a:extLst>
              <a:ext uri="{FF2B5EF4-FFF2-40B4-BE49-F238E27FC236}">
                <a16:creationId xmlns:a16="http://schemas.microsoft.com/office/drawing/2014/main" id="{D88F6FF0-235F-4F78-85D9-AF5D8171F044}"/>
              </a:ext>
            </a:extLst>
          </p:cNvPr>
          <p:cNvSpPr>
            <a:spLocks noGrp="1"/>
          </p:cNvSpPr>
          <p:nvPr>
            <p:ph type="dt" sz="half" idx="10"/>
          </p:nvPr>
        </p:nvSpPr>
        <p:spPr/>
        <p:txBody>
          <a:bodyPr/>
          <a:lstStyle/>
          <a:p>
            <a:fld id="{315BB34A-6131-4109-8499-25816707CCF8}" type="datetime1">
              <a:rPr lang="en-US" altLang="zh-CN" smtClean="0"/>
              <a:t>4/21/2023</a:t>
            </a:fld>
            <a:endParaRPr lang="en-US" altLang="zh-CN"/>
          </a:p>
        </p:txBody>
      </p:sp>
      <p:sp>
        <p:nvSpPr>
          <p:cNvPr id="5" name="页脚占位符 4">
            <a:extLst>
              <a:ext uri="{FF2B5EF4-FFF2-40B4-BE49-F238E27FC236}">
                <a16:creationId xmlns:a16="http://schemas.microsoft.com/office/drawing/2014/main" id="{D12F282E-28F2-4E06-9B68-8BB13A141CA0}"/>
              </a:ext>
            </a:extLst>
          </p:cNvPr>
          <p:cNvSpPr>
            <a:spLocks noGrp="1"/>
          </p:cNvSpPr>
          <p:nvPr>
            <p:ph type="ftr" sz="quarter" idx="11"/>
          </p:nvPr>
        </p:nvSpPr>
        <p:spPr/>
        <p:txBody>
          <a:bodyPr/>
          <a:lstStyle/>
          <a:p>
            <a:r>
              <a:rPr lang="zh-CN" altLang="en-US"/>
              <a:t>合肥学院 人工智能与大数据学院</a:t>
            </a:r>
            <a:endParaRPr lang="en-US" altLang="zh-CN" dirty="0"/>
          </a:p>
        </p:txBody>
      </p:sp>
      <p:sp>
        <p:nvSpPr>
          <p:cNvPr id="6" name="灯片编号占位符 5">
            <a:extLst>
              <a:ext uri="{FF2B5EF4-FFF2-40B4-BE49-F238E27FC236}">
                <a16:creationId xmlns:a16="http://schemas.microsoft.com/office/drawing/2014/main" id="{06E00E4E-4D72-47F0-AB6D-0402A162CDB0}"/>
              </a:ext>
            </a:extLst>
          </p:cNvPr>
          <p:cNvSpPr>
            <a:spLocks noGrp="1"/>
          </p:cNvSpPr>
          <p:nvPr>
            <p:ph type="sldNum" sz="quarter" idx="12"/>
          </p:nvPr>
        </p:nvSpPr>
        <p:spPr/>
        <p:txBody>
          <a:bodyPr/>
          <a:lstStyle/>
          <a:p>
            <a:fld id="{CF856BB3-76D9-4B5D-995C-68FA1768510B}" type="slidenum">
              <a:rPr lang="en-US" altLang="zh-CN" smtClean="0"/>
              <a:pPr/>
              <a:t>38</a:t>
            </a:fld>
            <a:endParaRPr lang="en-US" altLang="zh-CN"/>
          </a:p>
        </p:txBody>
      </p:sp>
    </p:spTree>
    <p:extLst>
      <p:ext uri="{BB962C8B-B14F-4D97-AF65-F5344CB8AC3E}">
        <p14:creationId xmlns:p14="http://schemas.microsoft.com/office/powerpoint/2010/main" val="31211825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CD20896-EDFD-4EB6-ADF5-61E337C89975}"/>
              </a:ext>
            </a:extLst>
          </p:cNvPr>
          <p:cNvSpPr>
            <a:spLocks noGrp="1"/>
          </p:cNvSpPr>
          <p:nvPr>
            <p:ph type="title"/>
          </p:nvPr>
        </p:nvSpPr>
        <p:spPr/>
        <p:txBody>
          <a:bodyPr/>
          <a:lstStyle/>
          <a:p>
            <a:r>
              <a:rPr lang="en-US" altLang="zh-CN" dirty="0"/>
              <a:t>3.4</a:t>
            </a:r>
            <a:r>
              <a:rPr lang="zh-CN" altLang="en-US" dirty="0">
                <a:latin typeface="Times New Roman" panose="02020603050405020304" pitchFamily="18" charset="0"/>
                <a:cs typeface="Times New Roman" panose="02020603050405020304" pitchFamily="18" charset="0"/>
              </a:rPr>
              <a:t>性能度量</a:t>
            </a:r>
            <a:endParaRPr lang="zh-CN" altLang="en-US" dirty="0"/>
          </a:p>
        </p:txBody>
      </p:sp>
      <mc:AlternateContent xmlns:mc="http://schemas.openxmlformats.org/markup-compatibility/2006" xmlns:a14="http://schemas.microsoft.com/office/drawing/2010/main">
        <mc:Choice Requires="a14">
          <p:sp>
            <p:nvSpPr>
              <p:cNvPr id="3" name="内容占位符 2">
                <a:extLst>
                  <a:ext uri="{FF2B5EF4-FFF2-40B4-BE49-F238E27FC236}">
                    <a16:creationId xmlns:a16="http://schemas.microsoft.com/office/drawing/2014/main" id="{74B9246F-0FE8-4D5E-97B1-BE5C4A2EDE76}"/>
                  </a:ext>
                </a:extLst>
              </p:cNvPr>
              <p:cNvSpPr>
                <a:spLocks noGrp="1"/>
              </p:cNvSpPr>
              <p:nvPr>
                <p:ph idx="1"/>
              </p:nvPr>
            </p:nvSpPr>
            <p:spPr/>
            <p:txBody>
              <a:bodyPr>
                <a:normAutofit/>
              </a:bodyPr>
              <a:lstStyle/>
              <a:p>
                <a:pPr>
                  <a:lnSpc>
                    <a:spcPct val="150000"/>
                  </a:lnSpc>
                </a:pPr>
                <a:r>
                  <a:rPr lang="en-US" altLang="zh-CN" sz="2000" dirty="0">
                    <a:latin typeface="Times New Roman" panose="02020603050405020304" pitchFamily="18" charset="0"/>
                    <a:ea typeface="宋体" panose="02010600030101010101" pitchFamily="2" charset="-122"/>
                    <a:cs typeface="Times New Roman" panose="02020603050405020304" pitchFamily="18" charset="0"/>
                  </a:rPr>
                  <a:t>F1</a:t>
                </a:r>
                <a:r>
                  <a:rPr lang="zh-CN" altLang="en-US" sz="2000" dirty="0">
                    <a:latin typeface="宋体" panose="02010600030101010101" pitchFamily="2" charset="-122"/>
                    <a:ea typeface="宋体" panose="02010600030101010101" pitchFamily="2" charset="-122"/>
                    <a:cs typeface="宋体" panose="02010600030101010101" pitchFamily="2" charset="-122"/>
                  </a:rPr>
                  <a:t>度量：是基于查准率和查全率的调和平均数定义的，此时</a:t>
                </a:r>
                <a:r>
                  <a:rPr lang="en-US" altLang="zh-CN" sz="2000" dirty="0">
                    <a:latin typeface="Times New Roman" panose="02020603050405020304" pitchFamily="18" charset="0"/>
                    <a:cs typeface="Times New Roman" panose="02020603050405020304" pitchFamily="18" charset="0"/>
                  </a:rPr>
                  <a:t>F1</a:t>
                </a:r>
                <a:r>
                  <a:rPr lang="zh-CN" altLang="en-US" sz="2000" dirty="0">
                    <a:latin typeface="宋体" panose="02010600030101010101" pitchFamily="2" charset="-122"/>
                    <a:ea typeface="宋体" panose="02010600030101010101" pitchFamily="2" charset="-122"/>
                    <a:cs typeface="宋体" panose="02010600030101010101" pitchFamily="2" charset="-122"/>
                  </a:rPr>
                  <a:t>度量对查准率和查全率是同等重视的。</a:t>
                </a:r>
                <a:r>
                  <a:rPr lang="en-US" altLang="zh-CN" dirty="0">
                    <a:latin typeface="Times New Roman" panose="02020603050405020304" pitchFamily="18" charset="0"/>
                    <a:cs typeface="Times New Roman" panose="02020603050405020304" pitchFamily="18" charset="0"/>
                  </a:rPr>
                  <a:t>F1</a:t>
                </a:r>
                <a:r>
                  <a:rPr lang="zh-CN" altLang="en-US" sz="2000" dirty="0">
                    <a:latin typeface="宋体" panose="02010600030101010101" pitchFamily="2" charset="-122"/>
                    <a:ea typeface="宋体" panose="02010600030101010101" pitchFamily="2" charset="-122"/>
                    <a:cs typeface="宋体" panose="02010600030101010101" pitchFamily="2" charset="-122"/>
                  </a:rPr>
                  <a:t>的一般形式为</a:t>
                </a:r>
                <a14:m>
                  <m:oMath xmlns:m="http://schemas.openxmlformats.org/officeDocument/2006/math">
                    <m:sSub>
                      <m:sSubPr>
                        <m:ctrlPr>
                          <a:rPr lang="en-US" altLang="zh-CN" sz="2000" i="1" smtClean="0">
                            <a:latin typeface="Cambria Math" panose="02040503050406030204" pitchFamily="18" charset="0"/>
                            <a:ea typeface="宋体" panose="02010600030101010101" pitchFamily="2" charset="-122"/>
                          </a:rPr>
                        </m:ctrlPr>
                      </m:sSubPr>
                      <m:e>
                        <m:r>
                          <a:rPr lang="en-US" altLang="zh-CN" sz="2000" b="0" i="1" smtClean="0">
                            <a:latin typeface="Cambria Math" panose="02040503050406030204" pitchFamily="18" charset="0"/>
                            <a:ea typeface="宋体" panose="02010600030101010101" pitchFamily="2" charset="-122"/>
                          </a:rPr>
                          <m:t>𝐹</m:t>
                        </m:r>
                      </m:e>
                      <m:sub>
                        <m:r>
                          <a:rPr lang="zh-CN" altLang="en-US" sz="2000" i="1" smtClean="0">
                            <a:latin typeface="Cambria Math" panose="02040503050406030204" pitchFamily="18" charset="0"/>
                            <a:ea typeface="宋体" panose="02010600030101010101" pitchFamily="2" charset="-122"/>
                          </a:rPr>
                          <m:t>𝛽</m:t>
                        </m:r>
                        <m:r>
                          <a:rPr lang="en-US" altLang="zh-CN" sz="2000" i="1" smtClean="0">
                            <a:latin typeface="Cambria Math" panose="02040503050406030204" pitchFamily="18" charset="0"/>
                            <a:ea typeface="Cambria Math" panose="02040503050406030204" pitchFamily="18" charset="0"/>
                          </a:rPr>
                          <m:t>=</m:t>
                        </m:r>
                      </m:sub>
                    </m:sSub>
                    <m:f>
                      <m:fPr>
                        <m:ctrlPr>
                          <a:rPr lang="en-US" altLang="zh-CN" sz="2000" i="1" smtClean="0">
                            <a:latin typeface="Cambria Math" panose="02040503050406030204" pitchFamily="18" charset="0"/>
                            <a:ea typeface="宋体" panose="02010600030101010101" pitchFamily="2" charset="-122"/>
                          </a:rPr>
                        </m:ctrlPr>
                      </m:fPr>
                      <m:num>
                        <m:d>
                          <m:dPr>
                            <m:ctrlPr>
                              <a:rPr lang="en-US" altLang="zh-CN" sz="2000" i="1" smtClean="0">
                                <a:latin typeface="Cambria Math" panose="02040503050406030204" pitchFamily="18" charset="0"/>
                                <a:ea typeface="宋体" panose="02010600030101010101" pitchFamily="2" charset="-122"/>
                              </a:rPr>
                            </m:ctrlPr>
                          </m:dPr>
                          <m:e>
                            <m:r>
                              <a:rPr lang="en-US" altLang="zh-CN" sz="2000" b="0" i="1" smtClean="0">
                                <a:latin typeface="Cambria Math" panose="02040503050406030204" pitchFamily="18" charset="0"/>
                                <a:ea typeface="宋体" panose="02010600030101010101" pitchFamily="2" charset="-122"/>
                              </a:rPr>
                              <m:t>1</m:t>
                            </m:r>
                            <m:r>
                              <a:rPr lang="en-US" altLang="zh-CN" sz="2000" b="0" i="1" smtClean="0">
                                <a:latin typeface="Cambria Math" panose="02040503050406030204" pitchFamily="18" charset="0"/>
                                <a:ea typeface="Cambria Math" panose="02040503050406030204" pitchFamily="18" charset="0"/>
                              </a:rPr>
                              <m:t>+</m:t>
                            </m:r>
                            <m:sSup>
                              <m:sSupPr>
                                <m:ctrlPr>
                                  <a:rPr lang="en-US" altLang="zh-CN" sz="2000" b="0" i="1" smtClean="0">
                                    <a:latin typeface="Cambria Math" panose="02040503050406030204" pitchFamily="18" charset="0"/>
                                    <a:ea typeface="Cambria Math" panose="02040503050406030204" pitchFamily="18" charset="0"/>
                                  </a:rPr>
                                </m:ctrlPr>
                              </m:sSupPr>
                              <m:e>
                                <m:r>
                                  <a:rPr lang="zh-CN" altLang="en-US" sz="2000" b="0" i="1" smtClean="0">
                                    <a:latin typeface="Cambria Math" panose="02040503050406030204" pitchFamily="18" charset="0"/>
                                    <a:ea typeface="Cambria Math" panose="02040503050406030204" pitchFamily="18" charset="0"/>
                                  </a:rPr>
                                  <m:t>𝛽</m:t>
                                </m:r>
                              </m:e>
                              <m:sup>
                                <m:r>
                                  <a:rPr lang="en-US" altLang="zh-CN" sz="2000" b="0" i="1" smtClean="0">
                                    <a:latin typeface="Cambria Math" panose="02040503050406030204" pitchFamily="18" charset="0"/>
                                    <a:ea typeface="Cambria Math" panose="02040503050406030204" pitchFamily="18" charset="0"/>
                                  </a:rPr>
                                  <m:t>2</m:t>
                                </m:r>
                              </m:sup>
                            </m:sSup>
                          </m:e>
                        </m:d>
                        <m:r>
                          <a:rPr lang="en-US" altLang="zh-CN" sz="2000" i="1" smtClean="0">
                            <a:latin typeface="Cambria Math" panose="02040503050406030204" pitchFamily="18" charset="0"/>
                            <a:ea typeface="Cambria Math" panose="02040503050406030204" pitchFamily="18" charset="0"/>
                          </a:rPr>
                          <m:t>×</m:t>
                        </m:r>
                        <m:r>
                          <a:rPr lang="en-US" altLang="zh-CN" sz="2000" b="0" i="1" smtClean="0">
                            <a:latin typeface="Cambria Math" panose="02040503050406030204" pitchFamily="18" charset="0"/>
                            <a:ea typeface="Cambria Math" panose="02040503050406030204" pitchFamily="18" charset="0"/>
                          </a:rPr>
                          <m:t>𝑃</m:t>
                        </m:r>
                        <m:r>
                          <a:rPr lang="en-US" altLang="zh-CN" sz="2000" b="0" i="1" smtClean="0">
                            <a:latin typeface="Cambria Math" panose="02040503050406030204" pitchFamily="18" charset="0"/>
                            <a:ea typeface="Cambria Math" panose="02040503050406030204" pitchFamily="18" charset="0"/>
                          </a:rPr>
                          <m:t>×</m:t>
                        </m:r>
                        <m:r>
                          <a:rPr lang="en-US" altLang="zh-CN" sz="2000" b="0" i="1" smtClean="0">
                            <a:latin typeface="Cambria Math" panose="02040503050406030204" pitchFamily="18" charset="0"/>
                            <a:ea typeface="Cambria Math" panose="02040503050406030204" pitchFamily="18" charset="0"/>
                          </a:rPr>
                          <m:t>𝑅</m:t>
                        </m:r>
                      </m:num>
                      <m:den>
                        <m:d>
                          <m:dPr>
                            <m:ctrlPr>
                              <a:rPr lang="en-US" altLang="zh-CN" sz="2000" i="1" smtClean="0">
                                <a:latin typeface="Cambria Math" panose="02040503050406030204" pitchFamily="18" charset="0"/>
                                <a:ea typeface="宋体" panose="02010600030101010101" pitchFamily="2" charset="-122"/>
                              </a:rPr>
                            </m:ctrlPr>
                          </m:dPr>
                          <m:e>
                            <m:sSup>
                              <m:sSupPr>
                                <m:ctrlPr>
                                  <a:rPr lang="en-US" altLang="zh-CN" sz="2000" i="1" smtClean="0">
                                    <a:latin typeface="Cambria Math" panose="02040503050406030204" pitchFamily="18" charset="0"/>
                                    <a:ea typeface="宋体" panose="02010600030101010101" pitchFamily="2" charset="-122"/>
                                  </a:rPr>
                                </m:ctrlPr>
                              </m:sSupPr>
                              <m:e>
                                <m:r>
                                  <a:rPr lang="zh-CN" altLang="en-US" sz="2000" i="1" smtClean="0">
                                    <a:latin typeface="Cambria Math" panose="02040503050406030204" pitchFamily="18" charset="0"/>
                                    <a:ea typeface="宋体" panose="02010600030101010101" pitchFamily="2" charset="-122"/>
                                  </a:rPr>
                                  <m:t>𝛽</m:t>
                                </m:r>
                              </m:e>
                              <m:sup>
                                <m:r>
                                  <a:rPr lang="en-US" altLang="zh-CN" sz="2000" b="0" i="1" smtClean="0">
                                    <a:latin typeface="Cambria Math" panose="02040503050406030204" pitchFamily="18" charset="0"/>
                                    <a:ea typeface="宋体" panose="02010600030101010101" pitchFamily="2" charset="-122"/>
                                  </a:rPr>
                                  <m:t>2</m:t>
                                </m:r>
                              </m:sup>
                            </m:sSup>
                            <m:r>
                              <a:rPr lang="en-US" altLang="zh-CN" sz="2000" i="1" smtClean="0">
                                <a:latin typeface="Cambria Math" panose="02040503050406030204" pitchFamily="18" charset="0"/>
                                <a:ea typeface="Cambria Math" panose="02040503050406030204" pitchFamily="18" charset="0"/>
                              </a:rPr>
                              <m:t>×</m:t>
                            </m:r>
                            <m:r>
                              <a:rPr lang="en-US" altLang="zh-CN" sz="2000" b="0" i="1" smtClean="0">
                                <a:latin typeface="Cambria Math" panose="02040503050406030204" pitchFamily="18" charset="0"/>
                                <a:ea typeface="Cambria Math" panose="02040503050406030204" pitchFamily="18" charset="0"/>
                              </a:rPr>
                              <m:t>𝑃</m:t>
                            </m:r>
                          </m:e>
                        </m:d>
                        <m:r>
                          <a:rPr lang="en-US" altLang="zh-CN" sz="2000" i="1" smtClean="0">
                            <a:latin typeface="Cambria Math" panose="02040503050406030204" pitchFamily="18" charset="0"/>
                            <a:ea typeface="Cambria Math" panose="02040503050406030204" pitchFamily="18" charset="0"/>
                          </a:rPr>
                          <m:t>+</m:t>
                        </m:r>
                        <m:r>
                          <a:rPr lang="en-US" altLang="zh-CN" sz="2000" b="0" i="1" smtClean="0">
                            <a:latin typeface="Cambria Math" panose="02040503050406030204" pitchFamily="18" charset="0"/>
                            <a:ea typeface="Cambria Math" panose="02040503050406030204" pitchFamily="18" charset="0"/>
                          </a:rPr>
                          <m:t>𝑅</m:t>
                        </m:r>
                      </m:den>
                    </m:f>
                  </m:oMath>
                </a14:m>
                <a:r>
                  <a:rPr lang="zh-CN" altLang="en-US" sz="2000" dirty="0">
                    <a:latin typeface="宋体" panose="02010600030101010101" pitchFamily="2" charset="-122"/>
                    <a:ea typeface="宋体" panose="02010600030101010101" pitchFamily="2" charset="-122"/>
                    <a:cs typeface="宋体" panose="02010600030101010101" pitchFamily="2" charset="-122"/>
                  </a:rPr>
                  <a:t>，其中的</a:t>
                </a:r>
                <a14:m>
                  <m:oMath xmlns:m="http://schemas.openxmlformats.org/officeDocument/2006/math">
                    <m:r>
                      <a:rPr lang="zh-CN" altLang="en-US" sz="2000" i="1" smtClean="0">
                        <a:latin typeface="Cambria Math" panose="02040503050406030204" pitchFamily="18" charset="0"/>
                        <a:ea typeface="宋体" panose="02010600030101010101" pitchFamily="2" charset="-122"/>
                        <a:cs typeface="宋体" panose="02010600030101010101" pitchFamily="2" charset="-122"/>
                      </a:rPr>
                      <m:t>𝛽</m:t>
                    </m:r>
                  </m:oMath>
                </a14:m>
                <a:r>
                  <a:rPr lang="zh-CN" altLang="en-US" sz="2000" dirty="0">
                    <a:latin typeface="宋体" panose="02010600030101010101" pitchFamily="2" charset="-122"/>
                    <a:ea typeface="宋体" panose="02010600030101010101" pitchFamily="2" charset="-122"/>
                    <a:cs typeface="宋体" panose="02010600030101010101" pitchFamily="2" charset="-122"/>
                  </a:rPr>
                  <a:t>表示查全率的重要性是查准率的</a:t>
                </a:r>
                <a14:m>
                  <m:oMath xmlns:m="http://schemas.openxmlformats.org/officeDocument/2006/math">
                    <m:r>
                      <a:rPr lang="zh-CN" altLang="en-US" sz="2000" i="1">
                        <a:latin typeface="Cambria Math" panose="02040503050406030204" pitchFamily="18" charset="0"/>
                        <a:ea typeface="宋体" panose="02010600030101010101" pitchFamily="2" charset="-122"/>
                        <a:cs typeface="宋体" panose="02010600030101010101" pitchFamily="2" charset="-122"/>
                      </a:rPr>
                      <m:t>𝛽</m:t>
                    </m:r>
                  </m:oMath>
                </a14:m>
                <a:r>
                  <a:rPr lang="zh-CN" altLang="en-US" sz="2000" dirty="0">
                    <a:latin typeface="宋体" panose="02010600030101010101" pitchFamily="2" charset="-122"/>
                    <a:ea typeface="宋体" panose="02010600030101010101" pitchFamily="2" charset="-122"/>
                    <a:cs typeface="宋体" panose="02010600030101010101" pitchFamily="2" charset="-122"/>
                  </a:rPr>
                  <a:t>倍，当</a:t>
                </a:r>
                <a14:m>
                  <m:oMath xmlns:m="http://schemas.openxmlformats.org/officeDocument/2006/math">
                    <m:r>
                      <a:rPr lang="zh-CN" altLang="en-US" sz="2000" i="1">
                        <a:latin typeface="Cambria Math" panose="02040503050406030204" pitchFamily="18" charset="0"/>
                        <a:ea typeface="宋体" panose="02010600030101010101" pitchFamily="2" charset="-122"/>
                        <a:cs typeface="宋体" panose="02010600030101010101" pitchFamily="2" charset="-122"/>
                      </a:rPr>
                      <m:t>𝛽</m:t>
                    </m:r>
                    <m:r>
                      <a:rPr lang="en-US" altLang="zh-CN" sz="2000" i="1" smtClean="0">
                        <a:latin typeface="Cambria Math" panose="02040503050406030204" pitchFamily="18" charset="0"/>
                        <a:ea typeface="Cambria Math" panose="02040503050406030204" pitchFamily="18" charset="0"/>
                        <a:cs typeface="宋体" panose="02010600030101010101" pitchFamily="2" charset="-122"/>
                      </a:rPr>
                      <m:t>&gt;</m:t>
                    </m:r>
                    <m:r>
                      <a:rPr lang="en-US" altLang="zh-CN" sz="2000" b="0" i="1" smtClean="0">
                        <a:latin typeface="Cambria Math" panose="02040503050406030204" pitchFamily="18" charset="0"/>
                        <a:ea typeface="Cambria Math" panose="02040503050406030204" pitchFamily="18" charset="0"/>
                        <a:cs typeface="宋体" panose="02010600030101010101" pitchFamily="2" charset="-122"/>
                      </a:rPr>
                      <m:t>1</m:t>
                    </m:r>
                  </m:oMath>
                </a14:m>
                <a:r>
                  <a:rPr lang="zh-CN" altLang="en-US" sz="2000" dirty="0">
                    <a:latin typeface="宋体" panose="02010600030101010101" pitchFamily="2" charset="-122"/>
                    <a:ea typeface="宋体" panose="02010600030101010101" pitchFamily="2" charset="-122"/>
                    <a:cs typeface="宋体" panose="02010600030101010101" pitchFamily="2" charset="-122"/>
                  </a:rPr>
                  <a:t>时查全率有更大影响，</a:t>
                </a:r>
                <a14:m>
                  <m:oMath xmlns:m="http://schemas.openxmlformats.org/officeDocument/2006/math">
                    <m:r>
                      <a:rPr lang="zh-CN" altLang="en-US" sz="2000" i="1">
                        <a:latin typeface="Cambria Math" panose="02040503050406030204" pitchFamily="18" charset="0"/>
                        <a:ea typeface="宋体" panose="02010600030101010101" pitchFamily="2" charset="-122"/>
                        <a:cs typeface="宋体" panose="02010600030101010101" pitchFamily="2" charset="-122"/>
                      </a:rPr>
                      <m:t>𝛽</m:t>
                    </m:r>
                    <m:r>
                      <a:rPr lang="en-US" altLang="zh-CN" sz="2000" i="1" smtClean="0">
                        <a:latin typeface="Cambria Math" panose="02040503050406030204" pitchFamily="18" charset="0"/>
                        <a:ea typeface="Cambria Math" panose="02040503050406030204" pitchFamily="18" charset="0"/>
                        <a:cs typeface="宋体" panose="02010600030101010101" pitchFamily="2" charset="-122"/>
                      </a:rPr>
                      <m:t>&lt;</m:t>
                    </m:r>
                    <m:r>
                      <a:rPr lang="en-US" altLang="zh-CN" sz="2000" b="0" i="1" smtClean="0">
                        <a:latin typeface="Cambria Math" panose="02040503050406030204" pitchFamily="18" charset="0"/>
                        <a:ea typeface="Cambria Math" panose="02040503050406030204" pitchFamily="18" charset="0"/>
                        <a:cs typeface="宋体" panose="02010600030101010101" pitchFamily="2" charset="-122"/>
                      </a:rPr>
                      <m:t>1</m:t>
                    </m:r>
                  </m:oMath>
                </a14:m>
                <a:r>
                  <a:rPr lang="zh-CN" altLang="en-US" sz="2000" dirty="0">
                    <a:latin typeface="宋体" panose="02010600030101010101" pitchFamily="2" charset="-122"/>
                    <a:ea typeface="宋体" panose="02010600030101010101" pitchFamily="2" charset="-122"/>
                    <a:cs typeface="宋体" panose="02010600030101010101" pitchFamily="2" charset="-122"/>
                  </a:rPr>
                  <a:t>时查准率有更大影响，</a:t>
                </a:r>
                <a14:m>
                  <m:oMath xmlns:m="http://schemas.openxmlformats.org/officeDocument/2006/math">
                    <m:r>
                      <a:rPr lang="zh-CN" altLang="en-US" sz="2000" i="1">
                        <a:latin typeface="Cambria Math" panose="02040503050406030204" pitchFamily="18" charset="0"/>
                        <a:ea typeface="宋体" panose="02010600030101010101" pitchFamily="2" charset="-122"/>
                        <a:cs typeface="宋体" panose="02010600030101010101" pitchFamily="2" charset="-122"/>
                      </a:rPr>
                      <m:t>𝛽</m:t>
                    </m:r>
                    <m:r>
                      <a:rPr lang="en-US" altLang="zh-CN" sz="2000" i="1" smtClean="0">
                        <a:latin typeface="Cambria Math" panose="02040503050406030204" pitchFamily="18" charset="0"/>
                        <a:ea typeface="Cambria Math" panose="02040503050406030204" pitchFamily="18" charset="0"/>
                        <a:cs typeface="宋体" panose="02010600030101010101" pitchFamily="2" charset="-122"/>
                      </a:rPr>
                      <m:t>=</m:t>
                    </m:r>
                    <m:r>
                      <a:rPr lang="en-US" altLang="zh-CN" sz="2000" b="0" i="1" smtClean="0">
                        <a:latin typeface="Cambria Math" panose="02040503050406030204" pitchFamily="18" charset="0"/>
                        <a:ea typeface="Cambria Math" panose="02040503050406030204" pitchFamily="18" charset="0"/>
                        <a:cs typeface="宋体" panose="02010600030101010101" pitchFamily="2" charset="-122"/>
                      </a:rPr>
                      <m:t>1</m:t>
                    </m:r>
                  </m:oMath>
                </a14:m>
                <a:r>
                  <a:rPr lang="zh-CN" altLang="en-US" sz="2000" dirty="0">
                    <a:latin typeface="宋体" panose="02010600030101010101" pitchFamily="2" charset="-122"/>
                    <a:ea typeface="宋体" panose="02010600030101010101" pitchFamily="2" charset="-122"/>
                    <a:cs typeface="宋体" panose="02010600030101010101" pitchFamily="2" charset="-122"/>
                  </a:rPr>
                  <a:t>时就是</a:t>
                </a:r>
                <a:r>
                  <a:rPr lang="en-US" altLang="zh-CN" sz="2000" dirty="0">
                    <a:latin typeface="Times New Roman" panose="02020603050405020304" pitchFamily="18" charset="0"/>
                    <a:ea typeface="宋体" panose="02010600030101010101" pitchFamily="2" charset="-122"/>
                    <a:cs typeface="Times New Roman" panose="02020603050405020304" pitchFamily="18" charset="0"/>
                  </a:rPr>
                  <a:t>F1</a:t>
                </a:r>
                <a:r>
                  <a:rPr lang="zh-CN" altLang="en-US" sz="2000" dirty="0">
                    <a:latin typeface="宋体" panose="02010600030101010101" pitchFamily="2" charset="-122"/>
                    <a:ea typeface="宋体" panose="02010600030101010101" pitchFamily="2" charset="-122"/>
                    <a:cs typeface="宋体" panose="02010600030101010101" pitchFamily="2" charset="-122"/>
                  </a:rPr>
                  <a:t>。</a:t>
                </a:r>
                <a:endParaRPr lang="en-US" altLang="zh-CN" sz="2000" dirty="0">
                  <a:latin typeface="宋体" panose="02010600030101010101" pitchFamily="2" charset="-122"/>
                  <a:ea typeface="宋体" panose="02010600030101010101" pitchFamily="2" charset="-122"/>
                  <a:cs typeface="宋体" panose="02010600030101010101" pitchFamily="2" charset="-122"/>
                </a:endParaRPr>
              </a:p>
              <a:p>
                <a:pPr>
                  <a:lnSpc>
                    <a:spcPct val="150000"/>
                  </a:lnSpc>
                </a:pPr>
                <a:r>
                  <a:rPr lang="zh-CN" altLang="en-US" sz="2000" dirty="0">
                    <a:latin typeface="宋体" panose="02010600030101010101" pitchFamily="2" charset="-122"/>
                    <a:ea typeface="宋体" panose="02010600030101010101" pitchFamily="2" charset="-122"/>
                    <a:cs typeface="宋体" panose="02010600030101010101" pitchFamily="2" charset="-122"/>
                  </a:rPr>
                  <a:t>数学公式：</a:t>
                </a:r>
                <a14:m>
                  <m:oMath xmlns:m="http://schemas.openxmlformats.org/officeDocument/2006/math">
                    <m:f>
                      <m:fPr>
                        <m:ctrlPr>
                          <a:rPr lang="en-US" altLang="zh-CN" sz="2000" i="1" dirty="0" smtClean="0">
                            <a:latin typeface="Cambria Math" panose="02040503050406030204" pitchFamily="18" charset="0"/>
                            <a:ea typeface="宋体" panose="02010600030101010101" pitchFamily="2" charset="-122"/>
                          </a:rPr>
                        </m:ctrlPr>
                      </m:fPr>
                      <m:num>
                        <m:r>
                          <a:rPr lang="en-US" altLang="zh-CN" sz="2000" b="0" i="1" dirty="0" smtClean="0">
                            <a:latin typeface="Cambria Math" panose="02040503050406030204" pitchFamily="18" charset="0"/>
                            <a:ea typeface="宋体" panose="02010600030101010101" pitchFamily="2" charset="-122"/>
                          </a:rPr>
                          <m:t>1</m:t>
                        </m:r>
                      </m:num>
                      <m:den>
                        <m:r>
                          <a:rPr lang="en-US" altLang="zh-CN" sz="2000" b="0" i="1" dirty="0" smtClean="0">
                            <a:latin typeface="Cambria Math" panose="02040503050406030204" pitchFamily="18" charset="0"/>
                            <a:ea typeface="宋体" panose="02010600030101010101" pitchFamily="2" charset="-122"/>
                          </a:rPr>
                          <m:t>𝐹</m:t>
                        </m:r>
                        <m:r>
                          <a:rPr lang="en-US" altLang="zh-CN" sz="2000" b="0" i="1" dirty="0" smtClean="0">
                            <a:latin typeface="Cambria Math" panose="02040503050406030204" pitchFamily="18" charset="0"/>
                            <a:ea typeface="宋体" panose="02010600030101010101" pitchFamily="2" charset="-122"/>
                          </a:rPr>
                          <m:t>1</m:t>
                        </m:r>
                      </m:den>
                    </m:f>
                    <m:r>
                      <a:rPr lang="en-US" altLang="zh-CN" sz="2000" i="1" smtClean="0">
                        <a:latin typeface="Cambria Math" panose="02040503050406030204" pitchFamily="18" charset="0"/>
                        <a:ea typeface="Cambria Math" panose="02040503050406030204" pitchFamily="18" charset="0"/>
                        <a:cs typeface="宋体" panose="02010600030101010101" pitchFamily="2" charset="-122"/>
                      </a:rPr>
                      <m:t>=</m:t>
                    </m:r>
                    <m:f>
                      <m:fPr>
                        <m:ctrlPr>
                          <a:rPr lang="en-US" altLang="zh-CN" sz="2000" i="1" smtClean="0">
                            <a:latin typeface="Cambria Math" panose="02040503050406030204" pitchFamily="18" charset="0"/>
                            <a:ea typeface="Cambria Math" panose="02040503050406030204" pitchFamily="18" charset="0"/>
                          </a:rPr>
                        </m:ctrlPr>
                      </m:fPr>
                      <m:num>
                        <m:r>
                          <a:rPr lang="en-US" altLang="zh-CN" sz="2000" b="0" i="1" smtClean="0">
                            <a:latin typeface="Cambria Math" panose="02040503050406030204" pitchFamily="18" charset="0"/>
                            <a:ea typeface="Cambria Math" panose="02040503050406030204" pitchFamily="18" charset="0"/>
                          </a:rPr>
                          <m:t>1</m:t>
                        </m:r>
                      </m:num>
                      <m:den>
                        <m:r>
                          <a:rPr lang="en-US" altLang="zh-CN" sz="2000" b="0" i="1" smtClean="0">
                            <a:latin typeface="Cambria Math" panose="02040503050406030204" pitchFamily="18" charset="0"/>
                            <a:ea typeface="Cambria Math" panose="02040503050406030204" pitchFamily="18" charset="0"/>
                          </a:rPr>
                          <m:t>2</m:t>
                        </m:r>
                      </m:den>
                    </m:f>
                    <m:d>
                      <m:dPr>
                        <m:ctrlPr>
                          <a:rPr lang="en-US" altLang="zh-CN" sz="2000" i="1" smtClean="0">
                            <a:latin typeface="Cambria Math" panose="02040503050406030204" pitchFamily="18" charset="0"/>
                            <a:ea typeface="Cambria Math" panose="02040503050406030204" pitchFamily="18" charset="0"/>
                          </a:rPr>
                        </m:ctrlPr>
                      </m:dPr>
                      <m:e>
                        <m:f>
                          <m:fPr>
                            <m:ctrlPr>
                              <a:rPr lang="en-US" altLang="zh-CN" sz="2000" i="1" smtClean="0">
                                <a:latin typeface="Cambria Math" panose="02040503050406030204" pitchFamily="18" charset="0"/>
                                <a:ea typeface="Cambria Math" panose="02040503050406030204" pitchFamily="18" charset="0"/>
                              </a:rPr>
                            </m:ctrlPr>
                          </m:fPr>
                          <m:num>
                            <m:r>
                              <a:rPr lang="en-US" altLang="zh-CN" sz="2000" b="0" i="1" smtClean="0">
                                <a:latin typeface="Cambria Math" panose="02040503050406030204" pitchFamily="18" charset="0"/>
                                <a:ea typeface="Cambria Math" panose="02040503050406030204" pitchFamily="18" charset="0"/>
                              </a:rPr>
                              <m:t>1</m:t>
                            </m:r>
                          </m:num>
                          <m:den>
                            <m:r>
                              <a:rPr lang="en-US" altLang="zh-CN" sz="2000" b="0" i="1" smtClean="0">
                                <a:latin typeface="Cambria Math" panose="02040503050406030204" pitchFamily="18" charset="0"/>
                                <a:ea typeface="Cambria Math" panose="02040503050406030204" pitchFamily="18" charset="0"/>
                              </a:rPr>
                              <m:t>𝑃</m:t>
                            </m:r>
                          </m:den>
                        </m:f>
                        <m:r>
                          <a:rPr lang="en-US" altLang="zh-CN" sz="2000" i="1" smtClean="0">
                            <a:latin typeface="Cambria Math" panose="02040503050406030204" pitchFamily="18" charset="0"/>
                            <a:ea typeface="Cambria Math" panose="02040503050406030204" pitchFamily="18" charset="0"/>
                          </a:rPr>
                          <m:t>+</m:t>
                        </m:r>
                        <m:f>
                          <m:fPr>
                            <m:ctrlPr>
                              <a:rPr lang="en-US" altLang="zh-CN" sz="2000" i="1" smtClean="0">
                                <a:latin typeface="Cambria Math" panose="02040503050406030204" pitchFamily="18" charset="0"/>
                                <a:ea typeface="Cambria Math" panose="02040503050406030204" pitchFamily="18" charset="0"/>
                              </a:rPr>
                            </m:ctrlPr>
                          </m:fPr>
                          <m:num>
                            <m:r>
                              <a:rPr lang="en-US" altLang="zh-CN" sz="2000" b="0" i="1" smtClean="0">
                                <a:latin typeface="Cambria Math" panose="02040503050406030204" pitchFamily="18" charset="0"/>
                                <a:ea typeface="Cambria Math" panose="02040503050406030204" pitchFamily="18" charset="0"/>
                              </a:rPr>
                              <m:t>1</m:t>
                            </m:r>
                          </m:num>
                          <m:den>
                            <m:r>
                              <a:rPr lang="en-US" altLang="zh-CN" sz="2000" b="0" i="1" smtClean="0">
                                <a:latin typeface="Cambria Math" panose="02040503050406030204" pitchFamily="18" charset="0"/>
                                <a:ea typeface="Cambria Math" panose="02040503050406030204" pitchFamily="18" charset="0"/>
                              </a:rPr>
                              <m:t>𝑅</m:t>
                            </m:r>
                          </m:den>
                        </m:f>
                      </m:e>
                    </m:d>
                  </m:oMath>
                </a14:m>
                <a:r>
                  <a:rPr lang="en-US" altLang="zh-CN" sz="2000" dirty="0">
                    <a:latin typeface="宋体" panose="02010600030101010101" pitchFamily="2" charset="-122"/>
                    <a:ea typeface="宋体" panose="02010600030101010101" pitchFamily="2" charset="-122"/>
                    <a:cs typeface="宋体" panose="02010600030101010101" pitchFamily="2" charset="-122"/>
                  </a:rPr>
                  <a:t>,</a:t>
                </a:r>
                <a14:m>
                  <m:oMath xmlns:m="http://schemas.openxmlformats.org/officeDocument/2006/math">
                    <m:r>
                      <a:rPr lang="en-US" altLang="zh-CN" sz="2000" b="0" i="1" dirty="0" smtClean="0">
                        <a:latin typeface="Cambria Math" panose="02040503050406030204" pitchFamily="18" charset="0"/>
                        <a:ea typeface="宋体" panose="02010600030101010101" pitchFamily="2" charset="-122"/>
                        <a:cs typeface="宋体" panose="02010600030101010101" pitchFamily="2" charset="-122"/>
                      </a:rPr>
                      <m:t>𝐹</m:t>
                    </m:r>
                    <m:r>
                      <a:rPr lang="en-US" altLang="zh-CN" sz="2000" b="0" i="1" dirty="0" smtClean="0">
                        <a:latin typeface="Cambria Math" panose="02040503050406030204" pitchFamily="18" charset="0"/>
                        <a:ea typeface="宋体" panose="02010600030101010101" pitchFamily="2" charset="-122"/>
                        <a:cs typeface="宋体" panose="02010600030101010101" pitchFamily="2" charset="-122"/>
                      </a:rPr>
                      <m:t>1</m:t>
                    </m:r>
                    <m:r>
                      <a:rPr lang="en-US" altLang="zh-CN" sz="2000" b="0" i="1" dirty="0" smtClean="0">
                        <a:latin typeface="Cambria Math" panose="02040503050406030204" pitchFamily="18" charset="0"/>
                        <a:ea typeface="宋体" panose="02010600030101010101" pitchFamily="2" charset="-122"/>
                        <a:cs typeface="宋体" panose="02010600030101010101" pitchFamily="2" charset="-122"/>
                      </a:rPr>
                      <m:t>=</m:t>
                    </m:r>
                    <m:f>
                      <m:fPr>
                        <m:ctrlPr>
                          <a:rPr lang="en-US" altLang="zh-CN" sz="2000" i="1">
                            <a:latin typeface="Cambria Math" panose="02040503050406030204" pitchFamily="18" charset="0"/>
                            <a:ea typeface="Cambria Math" panose="02040503050406030204" pitchFamily="18" charset="0"/>
                          </a:rPr>
                        </m:ctrlPr>
                      </m:fPr>
                      <m:num>
                        <m:r>
                          <a:rPr lang="en-US" altLang="zh-CN" sz="2000" i="1">
                            <a:latin typeface="Cambria Math" panose="02040503050406030204" pitchFamily="18" charset="0"/>
                            <a:ea typeface="Cambria Math" panose="02040503050406030204" pitchFamily="18" charset="0"/>
                          </a:rPr>
                          <m:t>2</m:t>
                        </m:r>
                        <m:r>
                          <a:rPr lang="en-US" altLang="zh-CN" sz="2000" i="1">
                            <a:latin typeface="Cambria Math" panose="02040503050406030204" pitchFamily="18" charset="0"/>
                            <a:ea typeface="Cambria Math" panose="02040503050406030204" pitchFamily="18" charset="0"/>
                          </a:rPr>
                          <m:t>×</m:t>
                        </m:r>
                        <m:r>
                          <a:rPr lang="en-US" altLang="zh-CN" sz="2000" i="1">
                            <a:latin typeface="Cambria Math" panose="02040503050406030204" pitchFamily="18" charset="0"/>
                            <a:ea typeface="Cambria Math" panose="02040503050406030204" pitchFamily="18" charset="0"/>
                          </a:rPr>
                          <m:t>𝑃</m:t>
                        </m:r>
                        <m:r>
                          <a:rPr lang="en-US" altLang="zh-CN" sz="2000" i="1">
                            <a:latin typeface="Cambria Math" panose="02040503050406030204" pitchFamily="18" charset="0"/>
                            <a:ea typeface="Cambria Math" panose="02040503050406030204" pitchFamily="18" charset="0"/>
                          </a:rPr>
                          <m:t>×</m:t>
                        </m:r>
                        <m:r>
                          <a:rPr lang="en-US" altLang="zh-CN" sz="2000" i="1">
                            <a:latin typeface="Cambria Math" panose="02040503050406030204" pitchFamily="18" charset="0"/>
                            <a:ea typeface="Cambria Math" panose="02040503050406030204" pitchFamily="18" charset="0"/>
                          </a:rPr>
                          <m:t>𝑅</m:t>
                        </m:r>
                      </m:num>
                      <m:den>
                        <m:r>
                          <a:rPr lang="en-US" altLang="zh-CN" sz="2000" i="1">
                            <a:latin typeface="Cambria Math" panose="02040503050406030204" pitchFamily="18" charset="0"/>
                            <a:ea typeface="Cambria Math" panose="02040503050406030204" pitchFamily="18" charset="0"/>
                          </a:rPr>
                          <m:t>𝑃</m:t>
                        </m:r>
                        <m:r>
                          <a:rPr lang="en-US" altLang="zh-CN" sz="2000" i="1">
                            <a:latin typeface="Cambria Math" panose="02040503050406030204" pitchFamily="18" charset="0"/>
                            <a:ea typeface="Cambria Math" panose="02040503050406030204" pitchFamily="18" charset="0"/>
                          </a:rPr>
                          <m:t>+</m:t>
                        </m:r>
                        <m:r>
                          <a:rPr lang="en-US" altLang="zh-CN" sz="2000" i="1">
                            <a:latin typeface="Cambria Math" panose="02040503050406030204" pitchFamily="18" charset="0"/>
                            <a:ea typeface="Cambria Math" panose="02040503050406030204" pitchFamily="18" charset="0"/>
                          </a:rPr>
                          <m:t>𝑅</m:t>
                        </m:r>
                      </m:den>
                    </m:f>
                    <m:r>
                      <a:rPr lang="en-US" altLang="zh-CN" sz="2000" i="1" smtClean="0">
                        <a:latin typeface="Cambria Math" panose="02040503050406030204" pitchFamily="18" charset="0"/>
                        <a:ea typeface="Cambria Math" panose="02040503050406030204" pitchFamily="18" charset="0"/>
                      </a:rPr>
                      <m:t>=</m:t>
                    </m:r>
                    <m:f>
                      <m:fPr>
                        <m:ctrlPr>
                          <a:rPr lang="en-US" altLang="zh-CN" sz="2000" i="1" smtClean="0">
                            <a:latin typeface="Cambria Math" panose="02040503050406030204" pitchFamily="18" charset="0"/>
                            <a:ea typeface="Cambria Math" panose="02040503050406030204" pitchFamily="18" charset="0"/>
                          </a:rPr>
                        </m:ctrlPr>
                      </m:fPr>
                      <m:num>
                        <m:r>
                          <a:rPr lang="en-US" altLang="zh-CN" sz="2000" b="0" i="1" smtClean="0">
                            <a:latin typeface="Cambria Math" panose="02040503050406030204" pitchFamily="18" charset="0"/>
                            <a:ea typeface="Cambria Math" panose="02040503050406030204" pitchFamily="18" charset="0"/>
                          </a:rPr>
                          <m:t>2</m:t>
                        </m:r>
                        <m:r>
                          <a:rPr lang="en-US" altLang="zh-CN" sz="2000" b="0" i="1" smtClean="0">
                            <a:latin typeface="Cambria Math" panose="02040503050406030204" pitchFamily="18" charset="0"/>
                            <a:ea typeface="Cambria Math" panose="02040503050406030204" pitchFamily="18" charset="0"/>
                          </a:rPr>
                          <m:t>×</m:t>
                        </m:r>
                        <m:r>
                          <a:rPr lang="en-US" altLang="zh-CN" sz="2000" b="0" i="1" smtClean="0">
                            <a:latin typeface="Cambria Math" panose="02040503050406030204" pitchFamily="18" charset="0"/>
                            <a:ea typeface="Cambria Math" panose="02040503050406030204" pitchFamily="18" charset="0"/>
                          </a:rPr>
                          <m:t>𝑇𝑃</m:t>
                        </m:r>
                      </m:num>
                      <m:den>
                        <m:r>
                          <a:rPr lang="en-US" altLang="zh-CN" sz="2000" b="0" i="1" smtClean="0">
                            <a:latin typeface="Cambria Math" panose="02040503050406030204" pitchFamily="18" charset="0"/>
                            <a:ea typeface="Cambria Math" panose="02040503050406030204" pitchFamily="18" charset="0"/>
                          </a:rPr>
                          <m:t>𝑀</m:t>
                        </m:r>
                        <m:r>
                          <a:rPr lang="zh-CN" altLang="en-US" sz="2000" i="1">
                            <a:latin typeface="Cambria Math" panose="02040503050406030204" pitchFamily="18" charset="0"/>
                            <a:ea typeface="Cambria Math" panose="02040503050406030204" pitchFamily="18" charset="0"/>
                          </a:rPr>
                          <m:t>+</m:t>
                        </m:r>
                        <m:r>
                          <a:rPr lang="en-US" altLang="zh-CN" sz="2000" b="0" i="1" smtClean="0">
                            <a:latin typeface="Cambria Math" panose="02040503050406030204" pitchFamily="18" charset="0"/>
                            <a:ea typeface="Cambria Math" panose="02040503050406030204" pitchFamily="18" charset="0"/>
                          </a:rPr>
                          <m:t>𝑇𝑃</m:t>
                        </m:r>
                        <m:r>
                          <a:rPr lang="en-US" altLang="zh-CN" sz="2000" b="0" i="1" smtClean="0">
                            <a:latin typeface="Cambria Math" panose="02040503050406030204" pitchFamily="18" charset="0"/>
                            <a:ea typeface="Cambria Math" panose="02040503050406030204" pitchFamily="18" charset="0"/>
                          </a:rPr>
                          <m:t>−</m:t>
                        </m:r>
                        <m:r>
                          <a:rPr lang="en-US" altLang="zh-CN" sz="2000" b="0" i="1" smtClean="0">
                            <a:latin typeface="Cambria Math" panose="02040503050406030204" pitchFamily="18" charset="0"/>
                            <a:ea typeface="Cambria Math" panose="02040503050406030204" pitchFamily="18" charset="0"/>
                          </a:rPr>
                          <m:t>𝑇𝑁</m:t>
                        </m:r>
                      </m:den>
                    </m:f>
                  </m:oMath>
                </a14:m>
                <a:r>
                  <a:rPr lang="en-US" altLang="zh-CN" sz="2000" dirty="0">
                    <a:latin typeface="宋体" panose="02010600030101010101" pitchFamily="2" charset="-122"/>
                    <a:ea typeface="宋体" panose="02010600030101010101" pitchFamily="2" charset="-122"/>
                    <a:cs typeface="宋体" panose="02010600030101010101" pitchFamily="2" charset="-122"/>
                  </a:rPr>
                  <a:t>,</a:t>
                </a:r>
                <a:r>
                  <a:rPr lang="zh-CN" altLang="en-US" sz="2000" dirty="0">
                    <a:latin typeface="宋体" panose="02010600030101010101" pitchFamily="2" charset="-122"/>
                    <a:ea typeface="宋体" panose="02010600030101010101" pitchFamily="2" charset="-122"/>
                    <a:cs typeface="宋体" panose="02010600030101010101" pitchFamily="2" charset="-122"/>
                  </a:rPr>
                  <a:t>其中</a:t>
                </a:r>
                <a:r>
                  <a:rPr lang="en-US" altLang="zh-CN" sz="2000" dirty="0">
                    <a:latin typeface="Times New Roman" panose="02020603050405020304" pitchFamily="18" charset="0"/>
                    <a:ea typeface="宋体" panose="02010600030101010101" pitchFamily="2" charset="-122"/>
                    <a:cs typeface="Times New Roman" panose="02020603050405020304" pitchFamily="18" charset="0"/>
                  </a:rPr>
                  <a:t>M</a:t>
                </a:r>
                <a:r>
                  <a:rPr lang="zh-CN" altLang="en-US" sz="2000" dirty="0">
                    <a:latin typeface="宋体" panose="02010600030101010101" pitchFamily="2" charset="-122"/>
                    <a:ea typeface="宋体" panose="02010600030101010101" pitchFamily="2" charset="-122"/>
                    <a:cs typeface="宋体" panose="02010600030101010101" pitchFamily="2" charset="-122"/>
                  </a:rPr>
                  <a:t>为样例总数</a:t>
                </a:r>
                <a:endParaRPr lang="en-US" altLang="zh-CN" sz="2000" dirty="0">
                  <a:latin typeface="宋体" panose="02010600030101010101" pitchFamily="2" charset="-122"/>
                  <a:ea typeface="宋体" panose="02010600030101010101" pitchFamily="2" charset="-122"/>
                  <a:cs typeface="宋体" panose="02010600030101010101" pitchFamily="2" charset="-122"/>
                </a:endParaRPr>
              </a:p>
              <a:p>
                <a:pPr>
                  <a:lnSpc>
                    <a:spcPct val="150000"/>
                  </a:lnSpc>
                </a:pPr>
                <a:endParaRPr lang="en-US" altLang="zh-CN" dirty="0">
                  <a:cs typeface="宋体" panose="02010600030101010101" pitchFamily="2" charset="-122"/>
                </a:endParaRPr>
              </a:p>
            </p:txBody>
          </p:sp>
        </mc:Choice>
        <mc:Fallback xmlns="">
          <p:sp>
            <p:nvSpPr>
              <p:cNvPr id="3" name="内容占位符 2">
                <a:extLst>
                  <a:ext uri="{FF2B5EF4-FFF2-40B4-BE49-F238E27FC236}">
                    <a16:creationId xmlns:a16="http://schemas.microsoft.com/office/drawing/2014/main" id="{74B9246F-0FE8-4D5E-97B1-BE5C4A2EDE76}"/>
                  </a:ext>
                </a:extLst>
              </p:cNvPr>
              <p:cNvSpPr>
                <a:spLocks noGrp="1" noRot="1" noChangeAspect="1" noMove="1" noResize="1" noEditPoints="1" noAdjustHandles="1" noChangeArrowheads="1" noChangeShapeType="1" noTextEdit="1"/>
              </p:cNvSpPr>
              <p:nvPr>
                <p:ph idx="1"/>
              </p:nvPr>
            </p:nvSpPr>
            <p:spPr>
              <a:blipFill>
                <a:blip r:embed="rId2"/>
                <a:stretch>
                  <a:fillRect l="-481" r="-2459"/>
                </a:stretch>
              </a:blipFill>
            </p:spPr>
            <p:txBody>
              <a:bodyPr/>
              <a:lstStyle/>
              <a:p>
                <a:r>
                  <a:rPr lang="zh-CN" altLang="en-US">
                    <a:noFill/>
                  </a:rPr>
                  <a:t> </a:t>
                </a:r>
              </a:p>
            </p:txBody>
          </p:sp>
        </mc:Fallback>
      </mc:AlternateContent>
      <p:sp>
        <p:nvSpPr>
          <p:cNvPr id="4" name="日期占位符 3">
            <a:extLst>
              <a:ext uri="{FF2B5EF4-FFF2-40B4-BE49-F238E27FC236}">
                <a16:creationId xmlns:a16="http://schemas.microsoft.com/office/drawing/2014/main" id="{D88F6FF0-235F-4F78-85D9-AF5D8171F044}"/>
              </a:ext>
            </a:extLst>
          </p:cNvPr>
          <p:cNvSpPr>
            <a:spLocks noGrp="1"/>
          </p:cNvSpPr>
          <p:nvPr>
            <p:ph type="dt" sz="half" idx="10"/>
          </p:nvPr>
        </p:nvSpPr>
        <p:spPr/>
        <p:txBody>
          <a:bodyPr/>
          <a:lstStyle/>
          <a:p>
            <a:fld id="{315BB34A-6131-4109-8499-25816707CCF8}" type="datetime1">
              <a:rPr lang="en-US" altLang="zh-CN" smtClean="0"/>
              <a:t>4/21/2023</a:t>
            </a:fld>
            <a:endParaRPr lang="en-US" altLang="zh-CN"/>
          </a:p>
        </p:txBody>
      </p:sp>
      <p:sp>
        <p:nvSpPr>
          <p:cNvPr id="5" name="页脚占位符 4">
            <a:extLst>
              <a:ext uri="{FF2B5EF4-FFF2-40B4-BE49-F238E27FC236}">
                <a16:creationId xmlns:a16="http://schemas.microsoft.com/office/drawing/2014/main" id="{D12F282E-28F2-4E06-9B68-8BB13A141CA0}"/>
              </a:ext>
            </a:extLst>
          </p:cNvPr>
          <p:cNvSpPr>
            <a:spLocks noGrp="1"/>
          </p:cNvSpPr>
          <p:nvPr>
            <p:ph type="ftr" sz="quarter" idx="11"/>
          </p:nvPr>
        </p:nvSpPr>
        <p:spPr/>
        <p:txBody>
          <a:bodyPr/>
          <a:lstStyle/>
          <a:p>
            <a:r>
              <a:rPr lang="zh-CN" altLang="en-US"/>
              <a:t>合肥学院 人工智能与大数据学院</a:t>
            </a:r>
            <a:endParaRPr lang="en-US" altLang="zh-CN" dirty="0"/>
          </a:p>
        </p:txBody>
      </p:sp>
      <p:sp>
        <p:nvSpPr>
          <p:cNvPr id="6" name="灯片编号占位符 5">
            <a:extLst>
              <a:ext uri="{FF2B5EF4-FFF2-40B4-BE49-F238E27FC236}">
                <a16:creationId xmlns:a16="http://schemas.microsoft.com/office/drawing/2014/main" id="{06E00E4E-4D72-47F0-AB6D-0402A162CDB0}"/>
              </a:ext>
            </a:extLst>
          </p:cNvPr>
          <p:cNvSpPr>
            <a:spLocks noGrp="1"/>
          </p:cNvSpPr>
          <p:nvPr>
            <p:ph type="sldNum" sz="quarter" idx="12"/>
          </p:nvPr>
        </p:nvSpPr>
        <p:spPr/>
        <p:txBody>
          <a:bodyPr/>
          <a:lstStyle/>
          <a:p>
            <a:fld id="{CF856BB3-76D9-4B5D-995C-68FA1768510B}" type="slidenum">
              <a:rPr lang="en-US" altLang="zh-CN" smtClean="0"/>
              <a:pPr/>
              <a:t>39</a:t>
            </a:fld>
            <a:endParaRPr lang="en-US" altLang="zh-CN"/>
          </a:p>
        </p:txBody>
      </p:sp>
    </p:spTree>
    <p:extLst>
      <p:ext uri="{BB962C8B-B14F-4D97-AF65-F5344CB8AC3E}">
        <p14:creationId xmlns:p14="http://schemas.microsoft.com/office/powerpoint/2010/main" val="5495820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677D519-D11C-45D2-BEEA-44790DF4B09D}"/>
              </a:ext>
            </a:extLst>
          </p:cNvPr>
          <p:cNvSpPr>
            <a:spLocks noGrp="1"/>
          </p:cNvSpPr>
          <p:nvPr>
            <p:ph type="title"/>
          </p:nvPr>
        </p:nvSpPr>
        <p:spPr/>
        <p:txBody>
          <a:bodyPr/>
          <a:lstStyle/>
          <a:p>
            <a:r>
              <a:rPr lang="en-US" altLang="zh-CN" dirty="0"/>
              <a:t>1.1</a:t>
            </a:r>
            <a:r>
              <a:rPr lang="zh-CN" altLang="en-US" dirty="0"/>
              <a:t>生物神经元</a:t>
            </a:r>
          </a:p>
        </p:txBody>
      </p:sp>
      <p:sp>
        <p:nvSpPr>
          <p:cNvPr id="3" name="内容占位符 2">
            <a:extLst>
              <a:ext uri="{FF2B5EF4-FFF2-40B4-BE49-F238E27FC236}">
                <a16:creationId xmlns:a16="http://schemas.microsoft.com/office/drawing/2014/main" id="{1CBCC666-7C65-4DCC-8224-2B880DF24F68}"/>
              </a:ext>
            </a:extLst>
          </p:cNvPr>
          <p:cNvSpPr>
            <a:spLocks noGrp="1"/>
          </p:cNvSpPr>
          <p:nvPr>
            <p:ph idx="1"/>
          </p:nvPr>
        </p:nvSpPr>
        <p:spPr/>
        <p:txBody>
          <a:bodyPr>
            <a:noAutofit/>
          </a:bodyPr>
          <a:lstStyle/>
          <a:p>
            <a:pPr>
              <a:lnSpc>
                <a:spcPct val="150000"/>
              </a:lnSpc>
            </a:pPr>
            <a:r>
              <a:rPr lang="zh-CN" altLang="en-US" dirty="0"/>
              <a:t>在生物神经网络中，每个神经元与其他神经元相连，当它“兴奋”时，就会向相连的神经元发送化学物质，从而改变这些神经元内的电位；如果某个神经元的电位超过了某个“阈值”，那么它就会被激活，即“兴奋”起来，并向其他神经元发送化学物质。</a:t>
            </a:r>
            <a:endParaRPr lang="en-US" altLang="zh-CN" dirty="0"/>
          </a:p>
          <a:p>
            <a:pPr>
              <a:lnSpc>
                <a:spcPct val="150000"/>
              </a:lnSpc>
            </a:pPr>
            <a:r>
              <a:rPr lang="en-US" altLang="zh-CN" dirty="0">
                <a:latin typeface="Times New Roman" panose="02020603050405020304" pitchFamily="18" charset="0"/>
                <a:cs typeface="Times New Roman" panose="02020603050405020304" pitchFamily="18" charset="0"/>
              </a:rPr>
              <a:t>1943</a:t>
            </a:r>
            <a:r>
              <a:rPr lang="zh-CN" altLang="en-US" dirty="0">
                <a:latin typeface="Times New Roman" panose="02020603050405020304" pitchFamily="18" charset="0"/>
                <a:cs typeface="Times New Roman" panose="02020603050405020304" pitchFamily="18" charset="0"/>
              </a:rPr>
              <a:t>年，</a:t>
            </a:r>
            <a:r>
              <a:rPr lang="en-US" altLang="zh-CN" dirty="0">
                <a:latin typeface="Times New Roman" panose="02020603050405020304" pitchFamily="18" charset="0"/>
                <a:cs typeface="Times New Roman" panose="02020603050405020304" pitchFamily="18" charset="0"/>
              </a:rPr>
              <a:t>McCulloch and Pitts</a:t>
            </a:r>
            <a:r>
              <a:rPr lang="zh-CN" altLang="en-US" dirty="0"/>
              <a:t>将生物神经网络工作的情形抽象为“</a:t>
            </a:r>
            <a:r>
              <a:rPr lang="en-US" altLang="zh-CN" dirty="0">
                <a:latin typeface="Times New Roman" panose="02020603050405020304" pitchFamily="18" charset="0"/>
                <a:cs typeface="Times New Roman" panose="02020603050405020304" pitchFamily="18" charset="0"/>
              </a:rPr>
              <a:t>M-P</a:t>
            </a:r>
            <a:r>
              <a:rPr lang="zh-CN" altLang="en-US" dirty="0"/>
              <a:t>模型”，并沿用至今，如图</a:t>
            </a:r>
            <a:r>
              <a:rPr lang="en-US" altLang="zh-CN" dirty="0"/>
              <a:t>1.</a:t>
            </a:r>
          </a:p>
          <a:p>
            <a:pPr marL="0" indent="0">
              <a:lnSpc>
                <a:spcPct val="150000"/>
              </a:lnSpc>
              <a:buNone/>
            </a:pPr>
            <a:endParaRPr lang="en-US" altLang="zh-CN" dirty="0"/>
          </a:p>
          <a:p>
            <a:pPr marL="0" indent="0">
              <a:lnSpc>
                <a:spcPct val="150000"/>
              </a:lnSpc>
              <a:buNone/>
            </a:pPr>
            <a:endParaRPr lang="en-US" altLang="zh-CN" dirty="0"/>
          </a:p>
          <a:p>
            <a:pPr marL="0" indent="0">
              <a:lnSpc>
                <a:spcPct val="150000"/>
              </a:lnSpc>
              <a:buNone/>
            </a:pPr>
            <a:endParaRPr lang="en-US" altLang="zh-CN" dirty="0"/>
          </a:p>
          <a:p>
            <a:pPr marL="0" indent="0">
              <a:lnSpc>
                <a:spcPct val="150000"/>
              </a:lnSpc>
              <a:buNone/>
            </a:pPr>
            <a:endParaRPr lang="en-US" altLang="zh-CN" dirty="0"/>
          </a:p>
          <a:p>
            <a:pPr marL="0" indent="0" algn="ctr">
              <a:lnSpc>
                <a:spcPct val="150000"/>
              </a:lnSpc>
              <a:buNone/>
            </a:pPr>
            <a:r>
              <a:rPr lang="zh-CN" altLang="en-US" dirty="0"/>
              <a:t>图</a:t>
            </a:r>
            <a:r>
              <a:rPr lang="en-US" altLang="zh-CN" dirty="0"/>
              <a:t>1.</a:t>
            </a:r>
            <a:r>
              <a:rPr lang="zh-CN" altLang="en-US" dirty="0"/>
              <a:t>生物神经元和</a:t>
            </a:r>
            <a:r>
              <a:rPr lang="en-US" altLang="zh-CN" dirty="0">
                <a:latin typeface="Times New Roman" panose="02020603050405020304" pitchFamily="18" charset="0"/>
                <a:cs typeface="Times New Roman" panose="02020603050405020304" pitchFamily="18" charset="0"/>
              </a:rPr>
              <a:t>M-P</a:t>
            </a:r>
            <a:r>
              <a:rPr lang="zh-CN" altLang="en-US" dirty="0"/>
              <a:t>模型</a:t>
            </a:r>
            <a:endParaRPr lang="en-US" altLang="zh-CN" dirty="0"/>
          </a:p>
          <a:p>
            <a:endParaRPr lang="zh-CN" altLang="en-US" dirty="0"/>
          </a:p>
        </p:txBody>
      </p:sp>
      <p:sp>
        <p:nvSpPr>
          <p:cNvPr id="4" name="日期占位符 3">
            <a:extLst>
              <a:ext uri="{FF2B5EF4-FFF2-40B4-BE49-F238E27FC236}">
                <a16:creationId xmlns:a16="http://schemas.microsoft.com/office/drawing/2014/main" id="{DB75EC85-60A8-4308-A03B-ACA1A65324F5}"/>
              </a:ext>
            </a:extLst>
          </p:cNvPr>
          <p:cNvSpPr>
            <a:spLocks noGrp="1"/>
          </p:cNvSpPr>
          <p:nvPr>
            <p:ph type="dt" sz="half" idx="10"/>
          </p:nvPr>
        </p:nvSpPr>
        <p:spPr/>
        <p:txBody>
          <a:bodyPr/>
          <a:lstStyle/>
          <a:p>
            <a:fld id="{315BB34A-6131-4109-8499-25816707CCF8}" type="datetime1">
              <a:rPr lang="en-US" altLang="zh-CN" smtClean="0"/>
              <a:t>4/21/2023</a:t>
            </a:fld>
            <a:endParaRPr lang="en-US" altLang="zh-CN"/>
          </a:p>
        </p:txBody>
      </p:sp>
      <p:sp>
        <p:nvSpPr>
          <p:cNvPr id="5" name="页脚占位符 4">
            <a:extLst>
              <a:ext uri="{FF2B5EF4-FFF2-40B4-BE49-F238E27FC236}">
                <a16:creationId xmlns:a16="http://schemas.microsoft.com/office/drawing/2014/main" id="{BD2FACE4-CDFF-4D5D-BEA6-A93D039CB796}"/>
              </a:ext>
            </a:extLst>
          </p:cNvPr>
          <p:cNvSpPr>
            <a:spLocks noGrp="1"/>
          </p:cNvSpPr>
          <p:nvPr>
            <p:ph type="ftr" sz="quarter" idx="11"/>
          </p:nvPr>
        </p:nvSpPr>
        <p:spPr/>
        <p:txBody>
          <a:bodyPr/>
          <a:lstStyle/>
          <a:p>
            <a:r>
              <a:rPr lang="zh-CN" altLang="en-US"/>
              <a:t>合肥学院 人工智能与大数据学院</a:t>
            </a:r>
            <a:endParaRPr lang="en-US" altLang="zh-CN" dirty="0"/>
          </a:p>
        </p:txBody>
      </p:sp>
      <p:sp>
        <p:nvSpPr>
          <p:cNvPr id="6" name="灯片编号占位符 5">
            <a:extLst>
              <a:ext uri="{FF2B5EF4-FFF2-40B4-BE49-F238E27FC236}">
                <a16:creationId xmlns:a16="http://schemas.microsoft.com/office/drawing/2014/main" id="{EE63A1C2-411D-4A8E-A83C-78F46B4E79B8}"/>
              </a:ext>
            </a:extLst>
          </p:cNvPr>
          <p:cNvSpPr>
            <a:spLocks noGrp="1"/>
          </p:cNvSpPr>
          <p:nvPr>
            <p:ph type="sldNum" sz="quarter" idx="12"/>
          </p:nvPr>
        </p:nvSpPr>
        <p:spPr/>
        <p:txBody>
          <a:bodyPr/>
          <a:lstStyle/>
          <a:p>
            <a:fld id="{CF856BB3-76D9-4B5D-995C-68FA1768510B}" type="slidenum">
              <a:rPr lang="en-US" altLang="zh-CN" smtClean="0"/>
              <a:pPr/>
              <a:t>4</a:t>
            </a:fld>
            <a:endParaRPr lang="en-US" altLang="zh-CN"/>
          </a:p>
        </p:txBody>
      </p:sp>
      <p:graphicFrame>
        <p:nvGraphicFramePr>
          <p:cNvPr id="8" name="对象 7">
            <a:extLst>
              <a:ext uri="{FF2B5EF4-FFF2-40B4-BE49-F238E27FC236}">
                <a16:creationId xmlns:a16="http://schemas.microsoft.com/office/drawing/2014/main" id="{CCD16337-29F6-46FA-8AED-2B711AC6CD94}"/>
              </a:ext>
            </a:extLst>
          </p:cNvPr>
          <p:cNvGraphicFramePr>
            <a:graphicFrameLocks noChangeAspect="1"/>
          </p:cNvGraphicFramePr>
          <p:nvPr>
            <p:extLst>
              <p:ext uri="{D42A27DB-BD31-4B8C-83A1-F6EECF244321}">
                <p14:modId xmlns:p14="http://schemas.microsoft.com/office/powerpoint/2010/main" val="2139560027"/>
              </p:ext>
            </p:extLst>
          </p:nvPr>
        </p:nvGraphicFramePr>
        <p:xfrm>
          <a:off x="5981700" y="3864036"/>
          <a:ext cx="5322902" cy="1896576"/>
        </p:xfrm>
        <a:graphic>
          <a:graphicData uri="http://schemas.openxmlformats.org/presentationml/2006/ole">
            <mc:AlternateContent xmlns:mc="http://schemas.openxmlformats.org/markup-compatibility/2006">
              <mc:Choice xmlns:v="urn:schemas-microsoft-com:vml" Requires="v">
                <p:oleObj name="Visio" r:id="rId2" imgW="6495884" imgH="2314575" progId="Visio.Drawing.15">
                  <p:embed/>
                </p:oleObj>
              </mc:Choice>
              <mc:Fallback>
                <p:oleObj name="Visio" r:id="rId2" imgW="6495884" imgH="2314575" progId="Visio.Drawing.15">
                  <p:embed/>
                  <p:pic>
                    <p:nvPicPr>
                      <p:cNvPr id="0" name=""/>
                      <p:cNvPicPr/>
                      <p:nvPr/>
                    </p:nvPicPr>
                    <p:blipFill>
                      <a:blip r:embed="rId3"/>
                      <a:stretch>
                        <a:fillRect/>
                      </a:stretch>
                    </p:blipFill>
                    <p:spPr>
                      <a:xfrm>
                        <a:off x="5981700" y="3864036"/>
                        <a:ext cx="5322902" cy="1896576"/>
                      </a:xfrm>
                      <a:prstGeom prst="rect">
                        <a:avLst/>
                      </a:prstGeom>
                    </p:spPr>
                  </p:pic>
                </p:oleObj>
              </mc:Fallback>
            </mc:AlternateContent>
          </a:graphicData>
        </a:graphic>
      </p:graphicFrame>
      <p:pic>
        <p:nvPicPr>
          <p:cNvPr id="9" name="图片 8">
            <a:extLst>
              <a:ext uri="{FF2B5EF4-FFF2-40B4-BE49-F238E27FC236}">
                <a16:creationId xmlns:a16="http://schemas.microsoft.com/office/drawing/2014/main" id="{895612CA-9016-4AC3-85DC-7CA658DDED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7398" y="3790610"/>
            <a:ext cx="4074108" cy="1970002"/>
          </a:xfrm>
          <a:prstGeom prst="rect">
            <a:avLst/>
          </a:prstGeom>
        </p:spPr>
      </p:pic>
    </p:spTree>
    <p:extLst>
      <p:ext uri="{BB962C8B-B14F-4D97-AF65-F5344CB8AC3E}">
        <p14:creationId xmlns:p14="http://schemas.microsoft.com/office/powerpoint/2010/main" val="22274633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CD20896-EDFD-4EB6-ADF5-61E337C89975}"/>
              </a:ext>
            </a:extLst>
          </p:cNvPr>
          <p:cNvSpPr>
            <a:spLocks noGrp="1"/>
          </p:cNvSpPr>
          <p:nvPr>
            <p:ph type="title"/>
          </p:nvPr>
        </p:nvSpPr>
        <p:spPr/>
        <p:txBody>
          <a:bodyPr/>
          <a:lstStyle/>
          <a:p>
            <a:r>
              <a:rPr lang="en-US" altLang="zh-CN" dirty="0"/>
              <a:t>3.4</a:t>
            </a:r>
            <a:r>
              <a:rPr lang="zh-CN" altLang="en-US" dirty="0">
                <a:latin typeface="Times New Roman" panose="02020603050405020304" pitchFamily="18" charset="0"/>
                <a:cs typeface="Times New Roman" panose="02020603050405020304" pitchFamily="18" charset="0"/>
              </a:rPr>
              <a:t>性能度量</a:t>
            </a:r>
            <a:endParaRPr lang="zh-CN" altLang="en-US" dirty="0"/>
          </a:p>
        </p:txBody>
      </p:sp>
      <p:sp>
        <p:nvSpPr>
          <p:cNvPr id="4" name="日期占位符 3">
            <a:extLst>
              <a:ext uri="{FF2B5EF4-FFF2-40B4-BE49-F238E27FC236}">
                <a16:creationId xmlns:a16="http://schemas.microsoft.com/office/drawing/2014/main" id="{D88F6FF0-235F-4F78-85D9-AF5D8171F044}"/>
              </a:ext>
            </a:extLst>
          </p:cNvPr>
          <p:cNvSpPr>
            <a:spLocks noGrp="1"/>
          </p:cNvSpPr>
          <p:nvPr>
            <p:ph type="dt" sz="half" idx="10"/>
          </p:nvPr>
        </p:nvSpPr>
        <p:spPr/>
        <p:txBody>
          <a:bodyPr/>
          <a:lstStyle/>
          <a:p>
            <a:fld id="{315BB34A-6131-4109-8499-25816707CCF8}" type="datetime1">
              <a:rPr lang="en-US" altLang="zh-CN" smtClean="0"/>
              <a:t>4/21/2023</a:t>
            </a:fld>
            <a:endParaRPr lang="en-US" altLang="zh-CN"/>
          </a:p>
        </p:txBody>
      </p:sp>
      <p:sp>
        <p:nvSpPr>
          <p:cNvPr id="5" name="页脚占位符 4">
            <a:extLst>
              <a:ext uri="{FF2B5EF4-FFF2-40B4-BE49-F238E27FC236}">
                <a16:creationId xmlns:a16="http://schemas.microsoft.com/office/drawing/2014/main" id="{D12F282E-28F2-4E06-9B68-8BB13A141CA0}"/>
              </a:ext>
            </a:extLst>
          </p:cNvPr>
          <p:cNvSpPr>
            <a:spLocks noGrp="1"/>
          </p:cNvSpPr>
          <p:nvPr>
            <p:ph type="ftr" sz="quarter" idx="11"/>
          </p:nvPr>
        </p:nvSpPr>
        <p:spPr/>
        <p:txBody>
          <a:bodyPr/>
          <a:lstStyle/>
          <a:p>
            <a:r>
              <a:rPr lang="zh-CN" altLang="en-US"/>
              <a:t>合肥学院 人工智能与大数据学院</a:t>
            </a:r>
            <a:endParaRPr lang="en-US" altLang="zh-CN" dirty="0"/>
          </a:p>
        </p:txBody>
      </p:sp>
      <p:sp>
        <p:nvSpPr>
          <p:cNvPr id="6" name="灯片编号占位符 5">
            <a:extLst>
              <a:ext uri="{FF2B5EF4-FFF2-40B4-BE49-F238E27FC236}">
                <a16:creationId xmlns:a16="http://schemas.microsoft.com/office/drawing/2014/main" id="{06E00E4E-4D72-47F0-AB6D-0402A162CDB0}"/>
              </a:ext>
            </a:extLst>
          </p:cNvPr>
          <p:cNvSpPr>
            <a:spLocks noGrp="1"/>
          </p:cNvSpPr>
          <p:nvPr>
            <p:ph type="sldNum" sz="quarter" idx="12"/>
          </p:nvPr>
        </p:nvSpPr>
        <p:spPr/>
        <p:txBody>
          <a:bodyPr/>
          <a:lstStyle/>
          <a:p>
            <a:fld id="{CF856BB3-76D9-4B5D-995C-68FA1768510B}" type="slidenum">
              <a:rPr lang="en-US" altLang="zh-CN" smtClean="0"/>
              <a:pPr/>
              <a:t>40</a:t>
            </a:fld>
            <a:endParaRPr lang="en-US" altLang="zh-CN"/>
          </a:p>
        </p:txBody>
      </p:sp>
      <p:sp>
        <p:nvSpPr>
          <p:cNvPr id="12" name="内容占位符 11">
            <a:extLst>
              <a:ext uri="{FF2B5EF4-FFF2-40B4-BE49-F238E27FC236}">
                <a16:creationId xmlns:a16="http://schemas.microsoft.com/office/drawing/2014/main" id="{1FC9A0D9-D291-4D95-908F-D2EFF8FAA083}"/>
              </a:ext>
            </a:extLst>
          </p:cNvPr>
          <p:cNvSpPr>
            <a:spLocks noGrp="1"/>
          </p:cNvSpPr>
          <p:nvPr>
            <p:ph idx="1"/>
          </p:nvPr>
        </p:nvSpPr>
        <p:spPr/>
        <p:txBody>
          <a:bodyPr/>
          <a:lstStyle/>
          <a:p>
            <a:pPr marL="0" indent="0">
              <a:lnSpc>
                <a:spcPct val="150000"/>
              </a:lnSpc>
              <a:buNone/>
            </a:pPr>
            <a:r>
              <a:rPr lang="zh-CN" altLang="en-US" sz="2000" dirty="0">
                <a:latin typeface="宋体" panose="02010600030101010101" pitchFamily="2" charset="-122"/>
                <a:ea typeface="宋体" panose="02010600030101010101" pitchFamily="2" charset="-122"/>
                <a:cs typeface="宋体" panose="02010600030101010101" pitchFamily="2" charset="-122"/>
              </a:rPr>
              <a:t>混淆矩阵（</a:t>
            </a:r>
            <a:r>
              <a:rPr lang="en-US" altLang="zh-CN" sz="2000" dirty="0">
                <a:latin typeface="Times New Roman" panose="02020603050405020304" pitchFamily="18" charset="0"/>
                <a:ea typeface="宋体" panose="02010600030101010101" pitchFamily="2" charset="-122"/>
                <a:cs typeface="Times New Roman" panose="02020603050405020304" pitchFamily="18" charset="0"/>
              </a:rPr>
              <a:t>confusion matrix</a:t>
            </a:r>
            <a:r>
              <a:rPr lang="zh-CN" altLang="en-US" sz="2000" dirty="0">
                <a:latin typeface="宋体" panose="02010600030101010101" pitchFamily="2" charset="-122"/>
                <a:ea typeface="宋体" panose="02010600030101010101" pitchFamily="2" charset="-122"/>
                <a:cs typeface="宋体" panose="02010600030101010101" pitchFamily="2" charset="-122"/>
              </a:rPr>
              <a:t>）：</a:t>
            </a:r>
            <a:r>
              <a:rPr lang="zh-CN" altLang="en-US" sz="2000" b="1" dirty="0">
                <a:solidFill>
                  <a:srgbClr val="0070C0"/>
                </a:solidFill>
                <a:latin typeface="宋体" panose="02010600030101010101" pitchFamily="2" charset="-122"/>
                <a:ea typeface="宋体" panose="02010600030101010101" pitchFamily="2" charset="-122"/>
                <a:cs typeface="宋体" panose="02010600030101010101" pitchFamily="2" charset="-122"/>
              </a:rPr>
              <a:t>矩阵的行为真实类别，列为预测类别，对角线表示预测正确。</a:t>
            </a:r>
            <a:endParaRPr lang="en-US" altLang="zh-CN" sz="2000" b="1" dirty="0">
              <a:solidFill>
                <a:srgbClr val="0070C0"/>
              </a:solidFill>
              <a:latin typeface="宋体" panose="02010600030101010101" pitchFamily="2" charset="-122"/>
              <a:ea typeface="宋体" panose="02010600030101010101" pitchFamily="2" charset="-122"/>
              <a:cs typeface="宋体" panose="02010600030101010101" pitchFamily="2" charset="-122"/>
            </a:endParaRPr>
          </a:p>
          <a:p>
            <a:pPr marL="0" indent="0" algn="ctr">
              <a:lnSpc>
                <a:spcPct val="150000"/>
              </a:lnSpc>
              <a:buNone/>
            </a:pPr>
            <a:r>
              <a:rPr lang="zh-CN" altLang="en-US" dirty="0">
                <a:cs typeface="宋体" panose="02010600030101010101" pitchFamily="2" charset="-122"/>
              </a:rPr>
              <a:t>表</a:t>
            </a:r>
            <a:r>
              <a:rPr lang="en-US" altLang="zh-CN" dirty="0">
                <a:cs typeface="宋体" panose="02010600030101010101" pitchFamily="2" charset="-122"/>
              </a:rPr>
              <a:t>1.</a:t>
            </a:r>
            <a:r>
              <a:rPr lang="zh-CN" altLang="en-US" dirty="0">
                <a:cs typeface="宋体" panose="02010600030101010101" pitchFamily="2" charset="-122"/>
              </a:rPr>
              <a:t>混淆矩阵</a:t>
            </a:r>
            <a:endParaRPr lang="en-US" altLang="zh-CN" sz="2000" dirty="0">
              <a:latin typeface="宋体" panose="02010600030101010101" pitchFamily="2" charset="-122"/>
              <a:ea typeface="宋体" panose="02010600030101010101" pitchFamily="2" charset="-122"/>
              <a:cs typeface="宋体" panose="02010600030101010101" pitchFamily="2" charset="-122"/>
            </a:endParaRPr>
          </a:p>
          <a:p>
            <a:pPr marL="0" indent="0">
              <a:buNone/>
            </a:pPr>
            <a:endParaRPr lang="zh-CN" altLang="en-US" dirty="0"/>
          </a:p>
        </p:txBody>
      </p:sp>
      <p:graphicFrame>
        <p:nvGraphicFramePr>
          <p:cNvPr id="13" name="表格 13">
            <a:extLst>
              <a:ext uri="{FF2B5EF4-FFF2-40B4-BE49-F238E27FC236}">
                <a16:creationId xmlns:a16="http://schemas.microsoft.com/office/drawing/2014/main" id="{8EAB8703-5A57-4598-BE90-9844EF312E7D}"/>
              </a:ext>
            </a:extLst>
          </p:cNvPr>
          <p:cNvGraphicFramePr>
            <a:graphicFrameLocks noGrp="1"/>
          </p:cNvGraphicFramePr>
          <p:nvPr>
            <p:extLst>
              <p:ext uri="{D42A27DB-BD31-4B8C-83A1-F6EECF244321}">
                <p14:modId xmlns:p14="http://schemas.microsoft.com/office/powerpoint/2010/main" val="1367609525"/>
              </p:ext>
            </p:extLst>
          </p:nvPr>
        </p:nvGraphicFramePr>
        <p:xfrm>
          <a:off x="2032000" y="2691081"/>
          <a:ext cx="8127999" cy="1483360"/>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15046740"/>
                    </a:ext>
                  </a:extLst>
                </a:gridCol>
                <a:gridCol w="2709333">
                  <a:extLst>
                    <a:ext uri="{9D8B030D-6E8A-4147-A177-3AD203B41FA5}">
                      <a16:colId xmlns:a16="http://schemas.microsoft.com/office/drawing/2014/main" val="772761200"/>
                    </a:ext>
                  </a:extLst>
                </a:gridCol>
                <a:gridCol w="2709333">
                  <a:extLst>
                    <a:ext uri="{9D8B030D-6E8A-4147-A177-3AD203B41FA5}">
                      <a16:colId xmlns:a16="http://schemas.microsoft.com/office/drawing/2014/main" val="4260387686"/>
                    </a:ext>
                  </a:extLst>
                </a:gridCol>
              </a:tblGrid>
              <a:tr h="370840">
                <a:tc rowSpan="2">
                  <a:txBody>
                    <a:bodyPr/>
                    <a:lstStyle/>
                    <a:p>
                      <a:pPr algn="ctr"/>
                      <a:r>
                        <a:rPr lang="zh-CN" altLang="en-US" b="0" dirty="0">
                          <a:solidFill>
                            <a:schemeClr val="tx1"/>
                          </a:solidFill>
                          <a:latin typeface="宋体" panose="02010600030101010101" pitchFamily="2" charset="-122"/>
                          <a:ea typeface="宋体" panose="02010600030101010101" pitchFamily="2" charset="-122"/>
                        </a:rPr>
                        <a:t>真实情况</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algn="ctr"/>
                      <a:r>
                        <a:rPr lang="zh-CN" altLang="en-US" b="0" dirty="0">
                          <a:solidFill>
                            <a:schemeClr val="tx1"/>
                          </a:solidFill>
                          <a:latin typeface="宋体" panose="02010600030101010101" pitchFamily="2" charset="-122"/>
                          <a:ea typeface="宋体" panose="02010600030101010101" pitchFamily="2" charset="-122"/>
                        </a:rPr>
                        <a:t>预测结果</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zh-CN"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04839626"/>
                  </a:ext>
                </a:extLst>
              </a:tr>
              <a:tr h="370840">
                <a:tc vMerge="1">
                  <a:txBody>
                    <a:bodyPr/>
                    <a:lstStyle/>
                    <a:p>
                      <a:endParaRPr lang="zh-CN"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zh-CN" altLang="en-US" b="0" dirty="0">
                          <a:solidFill>
                            <a:schemeClr val="tx1"/>
                          </a:solidFill>
                          <a:latin typeface="宋体" panose="02010600030101010101" pitchFamily="2" charset="-122"/>
                          <a:ea typeface="宋体" panose="02010600030101010101" pitchFamily="2" charset="-122"/>
                        </a:rPr>
                        <a:t>正例</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zh-CN" altLang="en-US" b="0" dirty="0">
                          <a:solidFill>
                            <a:schemeClr val="tx1"/>
                          </a:solidFill>
                          <a:latin typeface="宋体" panose="02010600030101010101" pitchFamily="2" charset="-122"/>
                          <a:ea typeface="宋体" panose="02010600030101010101" pitchFamily="2" charset="-122"/>
                        </a:rPr>
                        <a:t>反例</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6042818"/>
                  </a:ext>
                </a:extLst>
              </a:tr>
              <a:tr h="370840">
                <a:tc>
                  <a:txBody>
                    <a:bodyPr/>
                    <a:lstStyle/>
                    <a:p>
                      <a:pPr algn="ctr"/>
                      <a:r>
                        <a:rPr lang="zh-CN" altLang="en-US" b="0" dirty="0">
                          <a:solidFill>
                            <a:schemeClr val="tx1"/>
                          </a:solidFill>
                          <a:latin typeface="宋体" panose="02010600030101010101" pitchFamily="2" charset="-122"/>
                          <a:ea typeface="宋体" panose="02010600030101010101" pitchFamily="2" charset="-122"/>
                        </a:rPr>
                        <a:t>正例</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b="0" dirty="0">
                          <a:latin typeface="Times New Roman" panose="02020603050405020304" pitchFamily="18" charset="0"/>
                          <a:ea typeface="宋体" panose="02010600030101010101" pitchFamily="2" charset="-122"/>
                          <a:cs typeface="Times New Roman" panose="02020603050405020304" pitchFamily="18" charset="0"/>
                        </a:rPr>
                        <a:t>TP</a:t>
                      </a:r>
                      <a:r>
                        <a:rPr lang="zh-CN" altLang="en-US" b="0" dirty="0">
                          <a:latin typeface="宋体" panose="02010600030101010101" pitchFamily="2" charset="-122"/>
                          <a:ea typeface="宋体" panose="02010600030101010101" pitchFamily="2" charset="-122"/>
                        </a:rPr>
                        <a:t>（真正例）</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800" b="0" kern="1200" dirty="0">
                          <a:solidFill>
                            <a:schemeClr val="dk1"/>
                          </a:solidFill>
                          <a:latin typeface="Times New Roman" panose="02020603050405020304" pitchFamily="18" charset="0"/>
                          <a:ea typeface="宋体" panose="02010600030101010101" pitchFamily="2" charset="-122"/>
                          <a:cs typeface="Times New Roman" panose="02020603050405020304" pitchFamily="18" charset="0"/>
                        </a:rPr>
                        <a:t>FN</a:t>
                      </a:r>
                      <a:r>
                        <a:rPr lang="zh-CN" altLang="en-US" b="0" dirty="0">
                          <a:latin typeface="宋体" panose="02010600030101010101" pitchFamily="2" charset="-122"/>
                          <a:ea typeface="宋体" panose="02010600030101010101" pitchFamily="2" charset="-122"/>
                        </a:rPr>
                        <a:t>（假反例）</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169425"/>
                  </a:ext>
                </a:extLst>
              </a:tr>
              <a:tr h="370840">
                <a:tc>
                  <a:txBody>
                    <a:bodyPr/>
                    <a:lstStyle/>
                    <a:p>
                      <a:pPr algn="ctr"/>
                      <a:r>
                        <a:rPr lang="zh-CN" altLang="en-US" b="0" dirty="0">
                          <a:solidFill>
                            <a:schemeClr val="tx1"/>
                          </a:solidFill>
                          <a:latin typeface="宋体" panose="02010600030101010101" pitchFamily="2" charset="-122"/>
                          <a:ea typeface="宋体" panose="02010600030101010101" pitchFamily="2" charset="-122"/>
                        </a:rPr>
                        <a:t>反例</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800" b="0" kern="1200" dirty="0">
                          <a:solidFill>
                            <a:schemeClr val="dk1"/>
                          </a:solidFill>
                          <a:latin typeface="Times New Roman" panose="02020603050405020304" pitchFamily="18" charset="0"/>
                          <a:ea typeface="宋体" panose="02010600030101010101" pitchFamily="2" charset="-122"/>
                          <a:cs typeface="Times New Roman" panose="02020603050405020304" pitchFamily="18" charset="0"/>
                        </a:rPr>
                        <a:t>FP</a:t>
                      </a:r>
                      <a:r>
                        <a:rPr lang="zh-CN" altLang="en-US" b="0" dirty="0">
                          <a:latin typeface="宋体" panose="02010600030101010101" pitchFamily="2" charset="-122"/>
                          <a:ea typeface="宋体" panose="02010600030101010101" pitchFamily="2" charset="-122"/>
                        </a:rPr>
                        <a:t>（假正例）</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800" b="0" kern="1200" dirty="0">
                          <a:solidFill>
                            <a:schemeClr val="dk1"/>
                          </a:solidFill>
                          <a:latin typeface="Times New Roman" panose="02020603050405020304" pitchFamily="18" charset="0"/>
                          <a:ea typeface="宋体" panose="02010600030101010101" pitchFamily="2" charset="-122"/>
                          <a:cs typeface="Times New Roman" panose="02020603050405020304" pitchFamily="18" charset="0"/>
                        </a:rPr>
                        <a:t>TN</a:t>
                      </a:r>
                      <a:r>
                        <a:rPr lang="zh-CN" altLang="en-US" b="0" dirty="0">
                          <a:latin typeface="宋体" panose="02010600030101010101" pitchFamily="2" charset="-122"/>
                          <a:ea typeface="宋体" panose="02010600030101010101" pitchFamily="2" charset="-122"/>
                        </a:rPr>
                        <a:t>（真反例）</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33621278"/>
                  </a:ext>
                </a:extLst>
              </a:tr>
            </a:tbl>
          </a:graphicData>
        </a:graphic>
      </p:graphicFrame>
    </p:spTree>
    <p:extLst>
      <p:ext uri="{BB962C8B-B14F-4D97-AF65-F5344CB8AC3E}">
        <p14:creationId xmlns:p14="http://schemas.microsoft.com/office/powerpoint/2010/main" val="9336922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CD20896-EDFD-4EB6-ADF5-61E337C89975}"/>
              </a:ext>
            </a:extLst>
          </p:cNvPr>
          <p:cNvSpPr>
            <a:spLocks noGrp="1"/>
          </p:cNvSpPr>
          <p:nvPr>
            <p:ph type="title"/>
          </p:nvPr>
        </p:nvSpPr>
        <p:spPr/>
        <p:txBody>
          <a:bodyPr/>
          <a:lstStyle/>
          <a:p>
            <a:r>
              <a:rPr lang="en-US" altLang="zh-CN" dirty="0"/>
              <a:t>3.4</a:t>
            </a:r>
            <a:r>
              <a:rPr lang="zh-CN" altLang="en-US" dirty="0"/>
              <a:t>性能度量</a:t>
            </a:r>
          </a:p>
        </p:txBody>
      </p:sp>
      <p:sp>
        <p:nvSpPr>
          <p:cNvPr id="3" name="内容占位符 2">
            <a:extLst>
              <a:ext uri="{FF2B5EF4-FFF2-40B4-BE49-F238E27FC236}">
                <a16:creationId xmlns:a16="http://schemas.microsoft.com/office/drawing/2014/main" id="{74B9246F-0FE8-4D5E-97B1-BE5C4A2EDE76}"/>
              </a:ext>
            </a:extLst>
          </p:cNvPr>
          <p:cNvSpPr>
            <a:spLocks noGrp="1"/>
          </p:cNvSpPr>
          <p:nvPr>
            <p:ph idx="1"/>
          </p:nvPr>
        </p:nvSpPr>
        <p:spPr/>
        <p:txBody>
          <a:bodyPr/>
          <a:lstStyle/>
          <a:p>
            <a:pPr marL="0" indent="0">
              <a:lnSpc>
                <a:spcPct val="150000"/>
              </a:lnSpc>
              <a:buNone/>
            </a:pPr>
            <a:r>
              <a:rPr lang="zh-CN" altLang="en-US" dirty="0"/>
              <a:t>设置参数如表</a:t>
            </a:r>
            <a:r>
              <a:rPr lang="en-US" altLang="zh-CN" dirty="0"/>
              <a:t>2</a:t>
            </a:r>
            <a:r>
              <a:rPr lang="zh-CN" altLang="en-US" dirty="0"/>
              <a:t>，训练模型并进行测试，得到训练损失值和测试精度的收敛图，实验结果见图</a:t>
            </a:r>
            <a:r>
              <a:rPr lang="en-US" altLang="zh-CN" dirty="0"/>
              <a:t>22</a:t>
            </a:r>
            <a:r>
              <a:rPr lang="zh-CN" altLang="en-US" dirty="0"/>
              <a:t>。同时得到</a:t>
            </a:r>
            <a:r>
              <a:rPr lang="en-US" altLang="zh-CN" dirty="0">
                <a:latin typeface="Times New Roman" panose="02020603050405020304" pitchFamily="18" charset="0"/>
                <a:cs typeface="Times New Roman" panose="02020603050405020304" pitchFamily="18" charset="0"/>
              </a:rPr>
              <a:t>P-R-F</a:t>
            </a:r>
            <a:r>
              <a:rPr lang="zh-CN" altLang="en-US" dirty="0"/>
              <a:t>值以及混淆矩阵，实验结果见表</a:t>
            </a:r>
            <a:r>
              <a:rPr lang="en-US" altLang="zh-CN" dirty="0"/>
              <a:t>3</a:t>
            </a:r>
            <a:r>
              <a:rPr lang="zh-CN" altLang="en-US" dirty="0"/>
              <a:t>和图</a:t>
            </a:r>
            <a:r>
              <a:rPr lang="en-US" altLang="zh-CN" dirty="0"/>
              <a:t>23.</a:t>
            </a:r>
          </a:p>
          <a:p>
            <a:pPr marL="0" indent="0" algn="ctr">
              <a:lnSpc>
                <a:spcPct val="150000"/>
              </a:lnSpc>
              <a:buNone/>
            </a:pPr>
            <a:r>
              <a:rPr lang="zh-CN" altLang="en-US" dirty="0"/>
              <a:t>表</a:t>
            </a:r>
            <a:r>
              <a:rPr lang="en-US" altLang="zh-CN" dirty="0"/>
              <a:t>2.</a:t>
            </a:r>
            <a:r>
              <a:rPr lang="en-US" altLang="zh-CN" dirty="0">
                <a:latin typeface="Times New Roman" panose="02020603050405020304" pitchFamily="18" charset="0"/>
                <a:cs typeface="Times New Roman" panose="02020603050405020304" pitchFamily="18" charset="0"/>
              </a:rPr>
              <a:t>CNN</a:t>
            </a:r>
            <a:r>
              <a:rPr lang="zh-CN" altLang="en-US" dirty="0"/>
              <a:t>模型的参数设置</a:t>
            </a:r>
            <a:endParaRPr lang="en-US" altLang="zh-CN" dirty="0"/>
          </a:p>
          <a:p>
            <a:pPr marL="0" indent="0" algn="ctr">
              <a:lnSpc>
                <a:spcPct val="150000"/>
              </a:lnSpc>
              <a:buNone/>
            </a:pPr>
            <a:endParaRPr lang="en-US" altLang="zh-CN" dirty="0"/>
          </a:p>
          <a:p>
            <a:pPr marL="0" indent="0" algn="ctr">
              <a:lnSpc>
                <a:spcPct val="150000"/>
              </a:lnSpc>
              <a:buNone/>
            </a:pPr>
            <a:endParaRPr lang="en-US" altLang="zh-CN" dirty="0"/>
          </a:p>
          <a:p>
            <a:pPr marL="0" indent="0" algn="ctr">
              <a:lnSpc>
                <a:spcPct val="150000"/>
              </a:lnSpc>
              <a:buNone/>
            </a:pPr>
            <a:r>
              <a:rPr lang="zh-CN" altLang="en-US" dirty="0"/>
              <a:t>表</a:t>
            </a:r>
            <a:r>
              <a:rPr lang="en-US" altLang="zh-CN" dirty="0"/>
              <a:t>3.</a:t>
            </a:r>
            <a:r>
              <a:rPr lang="en-US" altLang="zh-CN" dirty="0">
                <a:latin typeface="Times New Roman" panose="02020603050405020304" pitchFamily="18" charset="0"/>
                <a:cs typeface="Times New Roman" panose="02020603050405020304" pitchFamily="18" charset="0"/>
              </a:rPr>
              <a:t>CNN</a:t>
            </a:r>
            <a:r>
              <a:rPr lang="zh-CN" altLang="en-US" dirty="0"/>
              <a:t>模型的</a:t>
            </a:r>
            <a:r>
              <a:rPr lang="en-US" altLang="zh-CN" dirty="0">
                <a:latin typeface="Times New Roman" panose="02020603050405020304" pitchFamily="18" charset="0"/>
                <a:cs typeface="Times New Roman" panose="02020603050405020304" pitchFamily="18" charset="0"/>
              </a:rPr>
              <a:t>P-R-F</a:t>
            </a:r>
            <a:r>
              <a:rPr lang="zh-CN" altLang="en-US" dirty="0"/>
              <a:t>值和精度</a:t>
            </a:r>
            <a:endParaRPr lang="en-US" altLang="zh-CN" dirty="0"/>
          </a:p>
        </p:txBody>
      </p:sp>
      <p:sp>
        <p:nvSpPr>
          <p:cNvPr id="4" name="日期占位符 3">
            <a:extLst>
              <a:ext uri="{FF2B5EF4-FFF2-40B4-BE49-F238E27FC236}">
                <a16:creationId xmlns:a16="http://schemas.microsoft.com/office/drawing/2014/main" id="{D88F6FF0-235F-4F78-85D9-AF5D8171F044}"/>
              </a:ext>
            </a:extLst>
          </p:cNvPr>
          <p:cNvSpPr>
            <a:spLocks noGrp="1"/>
          </p:cNvSpPr>
          <p:nvPr>
            <p:ph type="dt" sz="half" idx="10"/>
          </p:nvPr>
        </p:nvSpPr>
        <p:spPr/>
        <p:txBody>
          <a:bodyPr/>
          <a:lstStyle/>
          <a:p>
            <a:fld id="{315BB34A-6131-4109-8499-25816707CCF8}" type="datetime1">
              <a:rPr lang="en-US" altLang="zh-CN" smtClean="0"/>
              <a:t>4/21/2023</a:t>
            </a:fld>
            <a:endParaRPr lang="en-US" altLang="zh-CN"/>
          </a:p>
        </p:txBody>
      </p:sp>
      <p:sp>
        <p:nvSpPr>
          <p:cNvPr id="5" name="页脚占位符 4">
            <a:extLst>
              <a:ext uri="{FF2B5EF4-FFF2-40B4-BE49-F238E27FC236}">
                <a16:creationId xmlns:a16="http://schemas.microsoft.com/office/drawing/2014/main" id="{D12F282E-28F2-4E06-9B68-8BB13A141CA0}"/>
              </a:ext>
            </a:extLst>
          </p:cNvPr>
          <p:cNvSpPr>
            <a:spLocks noGrp="1"/>
          </p:cNvSpPr>
          <p:nvPr>
            <p:ph type="ftr" sz="quarter" idx="11"/>
          </p:nvPr>
        </p:nvSpPr>
        <p:spPr/>
        <p:txBody>
          <a:bodyPr/>
          <a:lstStyle/>
          <a:p>
            <a:r>
              <a:rPr lang="zh-CN" altLang="en-US"/>
              <a:t>合肥学院 人工智能与大数据学院</a:t>
            </a:r>
            <a:endParaRPr lang="en-US" altLang="zh-CN" dirty="0"/>
          </a:p>
        </p:txBody>
      </p:sp>
      <p:sp>
        <p:nvSpPr>
          <p:cNvPr id="6" name="灯片编号占位符 5">
            <a:extLst>
              <a:ext uri="{FF2B5EF4-FFF2-40B4-BE49-F238E27FC236}">
                <a16:creationId xmlns:a16="http://schemas.microsoft.com/office/drawing/2014/main" id="{06E00E4E-4D72-47F0-AB6D-0402A162CDB0}"/>
              </a:ext>
            </a:extLst>
          </p:cNvPr>
          <p:cNvSpPr>
            <a:spLocks noGrp="1"/>
          </p:cNvSpPr>
          <p:nvPr>
            <p:ph type="sldNum" sz="quarter" idx="12"/>
          </p:nvPr>
        </p:nvSpPr>
        <p:spPr/>
        <p:txBody>
          <a:bodyPr/>
          <a:lstStyle/>
          <a:p>
            <a:fld id="{CF856BB3-76D9-4B5D-995C-68FA1768510B}" type="slidenum">
              <a:rPr lang="en-US" altLang="zh-CN" smtClean="0"/>
              <a:pPr/>
              <a:t>41</a:t>
            </a:fld>
            <a:endParaRPr lang="en-US" altLang="zh-CN"/>
          </a:p>
        </p:txBody>
      </p:sp>
      <p:graphicFrame>
        <p:nvGraphicFramePr>
          <p:cNvPr id="7" name="表格 7">
            <a:extLst>
              <a:ext uri="{FF2B5EF4-FFF2-40B4-BE49-F238E27FC236}">
                <a16:creationId xmlns:a16="http://schemas.microsoft.com/office/drawing/2014/main" id="{FB302D41-5B10-4077-9B05-A3F88F289744}"/>
              </a:ext>
            </a:extLst>
          </p:cNvPr>
          <p:cNvGraphicFramePr>
            <a:graphicFrameLocks noGrp="1"/>
          </p:cNvGraphicFramePr>
          <p:nvPr>
            <p:extLst>
              <p:ext uri="{D42A27DB-BD31-4B8C-83A1-F6EECF244321}">
                <p14:modId xmlns:p14="http://schemas.microsoft.com/office/powerpoint/2010/main" val="4293260689"/>
              </p:ext>
            </p:extLst>
          </p:nvPr>
        </p:nvGraphicFramePr>
        <p:xfrm>
          <a:off x="566320" y="3070983"/>
          <a:ext cx="10830760" cy="741680"/>
        </p:xfrm>
        <a:graphic>
          <a:graphicData uri="http://schemas.openxmlformats.org/drawingml/2006/table">
            <a:tbl>
              <a:tblPr firstRow="1" bandRow="1">
                <a:tableStyleId>{5C22544A-7EE6-4342-B048-85BDC9FD1C3A}</a:tableStyleId>
              </a:tblPr>
              <a:tblGrid>
                <a:gridCol w="1089496">
                  <a:extLst>
                    <a:ext uri="{9D8B030D-6E8A-4147-A177-3AD203B41FA5}">
                      <a16:colId xmlns:a16="http://schemas.microsoft.com/office/drawing/2014/main" val="1830042352"/>
                    </a:ext>
                  </a:extLst>
                </a:gridCol>
                <a:gridCol w="1087839">
                  <a:extLst>
                    <a:ext uri="{9D8B030D-6E8A-4147-A177-3AD203B41FA5}">
                      <a16:colId xmlns:a16="http://schemas.microsoft.com/office/drawing/2014/main" val="2207079825"/>
                    </a:ext>
                  </a:extLst>
                </a:gridCol>
                <a:gridCol w="905211">
                  <a:extLst>
                    <a:ext uri="{9D8B030D-6E8A-4147-A177-3AD203B41FA5}">
                      <a16:colId xmlns:a16="http://schemas.microsoft.com/office/drawing/2014/main" val="2913807877"/>
                    </a:ext>
                  </a:extLst>
                </a:gridCol>
                <a:gridCol w="1111662">
                  <a:extLst>
                    <a:ext uri="{9D8B030D-6E8A-4147-A177-3AD203B41FA5}">
                      <a16:colId xmlns:a16="http://schemas.microsoft.com/office/drawing/2014/main" val="4034878953"/>
                    </a:ext>
                  </a:extLst>
                </a:gridCol>
                <a:gridCol w="929031">
                  <a:extLst>
                    <a:ext uri="{9D8B030D-6E8A-4147-A177-3AD203B41FA5}">
                      <a16:colId xmlns:a16="http://schemas.microsoft.com/office/drawing/2014/main" val="2439954236"/>
                    </a:ext>
                  </a:extLst>
                </a:gridCol>
                <a:gridCol w="1143423">
                  <a:extLst>
                    <a:ext uri="{9D8B030D-6E8A-4147-A177-3AD203B41FA5}">
                      <a16:colId xmlns:a16="http://schemas.microsoft.com/office/drawing/2014/main" val="590515150"/>
                    </a:ext>
                  </a:extLst>
                </a:gridCol>
                <a:gridCol w="1143423">
                  <a:extLst>
                    <a:ext uri="{9D8B030D-6E8A-4147-A177-3AD203B41FA5}">
                      <a16:colId xmlns:a16="http://schemas.microsoft.com/office/drawing/2014/main" val="259661394"/>
                    </a:ext>
                  </a:extLst>
                </a:gridCol>
                <a:gridCol w="738461">
                  <a:extLst>
                    <a:ext uri="{9D8B030D-6E8A-4147-A177-3AD203B41FA5}">
                      <a16:colId xmlns:a16="http://schemas.microsoft.com/office/drawing/2014/main" val="283142102"/>
                    </a:ext>
                  </a:extLst>
                </a:gridCol>
                <a:gridCol w="744747">
                  <a:extLst>
                    <a:ext uri="{9D8B030D-6E8A-4147-A177-3AD203B41FA5}">
                      <a16:colId xmlns:a16="http://schemas.microsoft.com/office/drawing/2014/main" val="3510740062"/>
                    </a:ext>
                  </a:extLst>
                </a:gridCol>
                <a:gridCol w="906863">
                  <a:extLst>
                    <a:ext uri="{9D8B030D-6E8A-4147-A177-3AD203B41FA5}">
                      <a16:colId xmlns:a16="http://schemas.microsoft.com/office/drawing/2014/main" val="335087074"/>
                    </a:ext>
                  </a:extLst>
                </a:gridCol>
                <a:gridCol w="1030604">
                  <a:extLst>
                    <a:ext uri="{9D8B030D-6E8A-4147-A177-3AD203B41FA5}">
                      <a16:colId xmlns:a16="http://schemas.microsoft.com/office/drawing/2014/main" val="3478245614"/>
                    </a:ext>
                  </a:extLst>
                </a:gridCol>
              </a:tblGrid>
              <a:tr h="370840">
                <a:tc>
                  <a:txBody>
                    <a:bodyPr/>
                    <a:lstStyle/>
                    <a:p>
                      <a:pPr algn="ctr"/>
                      <a:r>
                        <a:rPr lang="zh-CN" altLang="en-US" sz="1400" b="0" dirty="0">
                          <a:solidFill>
                            <a:schemeClr val="tx1"/>
                          </a:solidFill>
                          <a:latin typeface="宋体" panose="02010600030101010101" pitchFamily="2" charset="-122"/>
                          <a:ea typeface="宋体" panose="02010600030101010101" pitchFamily="2" charset="-122"/>
                        </a:rPr>
                        <a:t>卷积核大小</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zh-CN" altLang="en-US" sz="1400" b="0" dirty="0">
                          <a:solidFill>
                            <a:schemeClr val="tx1"/>
                          </a:solidFill>
                          <a:latin typeface="宋体" panose="02010600030101010101" pitchFamily="2" charset="-122"/>
                          <a:ea typeface="宋体" panose="02010600030101010101" pitchFamily="2" charset="-122"/>
                        </a:rPr>
                        <a:t>卷积核数量</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zh-CN" altLang="en-US" sz="1400" b="0" dirty="0">
                          <a:solidFill>
                            <a:schemeClr val="tx1"/>
                          </a:solidFill>
                          <a:latin typeface="宋体" panose="02010600030101010101" pitchFamily="2" charset="-122"/>
                          <a:ea typeface="宋体" panose="02010600030101010101" pitchFamily="2" charset="-122"/>
                        </a:rPr>
                        <a:t>激活函数</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zh-CN" altLang="en-US" sz="1400" b="0" dirty="0">
                          <a:solidFill>
                            <a:schemeClr val="tx1"/>
                          </a:solidFill>
                          <a:latin typeface="宋体" panose="02010600030101010101" pitchFamily="2" charset="-122"/>
                          <a:ea typeface="宋体" panose="02010600030101010101" pitchFamily="2" charset="-122"/>
                        </a:rPr>
                        <a:t>是否预处理</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zh-CN" altLang="en-US" sz="1400" b="0" dirty="0">
                          <a:solidFill>
                            <a:schemeClr val="tx1"/>
                          </a:solidFill>
                          <a:latin typeface="宋体" panose="02010600030101010101" pitchFamily="2" charset="-122"/>
                          <a:ea typeface="宋体" panose="02010600030101010101" pitchFamily="2" charset="-122"/>
                        </a:rPr>
                        <a:t>损失函数</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zh-CN" altLang="en-US" sz="1400" b="0" dirty="0">
                          <a:solidFill>
                            <a:schemeClr val="tx1"/>
                          </a:solidFill>
                          <a:latin typeface="宋体" panose="02010600030101010101" pitchFamily="2" charset="-122"/>
                          <a:ea typeface="宋体" panose="02010600030101010101" pitchFamily="2" charset="-122"/>
                        </a:rPr>
                        <a:t>全连接层数</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zh-CN" altLang="en-US" sz="1400" b="0" dirty="0">
                          <a:solidFill>
                            <a:schemeClr val="tx1"/>
                          </a:solidFill>
                          <a:latin typeface="宋体" panose="02010600030101010101" pitchFamily="2" charset="-122"/>
                          <a:ea typeface="宋体" panose="02010600030101010101" pitchFamily="2" charset="-122"/>
                        </a:rPr>
                        <a:t>失活率</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zh-CN" altLang="en-US" sz="1400" b="0" dirty="0">
                          <a:solidFill>
                            <a:schemeClr val="tx1"/>
                          </a:solidFill>
                          <a:latin typeface="宋体" panose="02010600030101010101" pitchFamily="2" charset="-122"/>
                          <a:ea typeface="宋体" panose="02010600030101010101" pitchFamily="2" charset="-122"/>
                        </a:rPr>
                        <a:t>优化器</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zh-CN" altLang="en-US" sz="1400" b="0" dirty="0">
                          <a:solidFill>
                            <a:schemeClr val="tx1"/>
                          </a:solidFill>
                          <a:latin typeface="宋体" panose="02010600030101010101" pitchFamily="2" charset="-122"/>
                          <a:ea typeface="宋体" panose="02010600030101010101" pitchFamily="2" charset="-122"/>
                        </a:rPr>
                        <a:t>学习率</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zh-CN" altLang="en-US" sz="1400" b="0" dirty="0">
                          <a:solidFill>
                            <a:schemeClr val="tx1"/>
                          </a:solidFill>
                          <a:latin typeface="宋体" panose="02010600030101010101" pitchFamily="2" charset="-122"/>
                          <a:ea typeface="宋体" panose="02010600030101010101" pitchFamily="2" charset="-122"/>
                        </a:rPr>
                        <a:t>迭代次数</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latinLnBrk="0" hangingPunct="1"/>
                      <a:r>
                        <a:rPr lang="en-US" altLang="zh-CN" sz="1400" b="0" kern="1200" dirty="0" err="1">
                          <a:solidFill>
                            <a:schemeClr val="tx1"/>
                          </a:solidFill>
                          <a:latin typeface="Times New Roman" panose="02020603050405020304" pitchFamily="18" charset="0"/>
                          <a:ea typeface="宋体" panose="02010600030101010101" pitchFamily="2" charset="-122"/>
                          <a:cs typeface="Times New Roman" panose="02020603050405020304" pitchFamily="18" charset="0"/>
                        </a:rPr>
                        <a:t>BatchSize</a:t>
                      </a:r>
                      <a:endParaRPr lang="zh-CN" altLang="en-US" sz="1400" b="0" kern="12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55665721"/>
                  </a:ext>
                </a:extLst>
              </a:tr>
              <a:tr h="370840">
                <a:tc>
                  <a:txBody>
                    <a:bodyPr/>
                    <a:lstStyle/>
                    <a:p>
                      <a:pPr algn="ctr"/>
                      <a:r>
                        <a:rPr lang="en-US" altLang="zh-CN" sz="1400" b="0" dirty="0">
                          <a:solidFill>
                            <a:schemeClr val="tx1"/>
                          </a:solidFill>
                          <a:latin typeface="宋体" panose="02010600030101010101" pitchFamily="2" charset="-122"/>
                          <a:ea typeface="宋体" panose="02010600030101010101" pitchFamily="2" charset="-122"/>
                        </a:rPr>
                        <a:t>5*5</a:t>
                      </a:r>
                      <a:endParaRPr lang="zh-CN" altLang="en-US" sz="1400" b="0" dirty="0">
                        <a:solidFill>
                          <a:schemeClr val="tx1"/>
                        </a:solidFill>
                        <a:latin typeface="宋体" panose="02010600030101010101" pitchFamily="2" charset="-122"/>
                        <a:ea typeface="宋体" panose="02010600030101010101" pitchFamily="2" charset="-122"/>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altLang="zh-CN" sz="1400" b="0" dirty="0">
                          <a:solidFill>
                            <a:schemeClr val="tx1"/>
                          </a:solidFill>
                          <a:latin typeface="宋体" panose="02010600030101010101" pitchFamily="2" charset="-122"/>
                          <a:ea typeface="宋体" panose="02010600030101010101" pitchFamily="2" charset="-122"/>
                        </a:rPr>
                        <a:t>32</a:t>
                      </a:r>
                      <a:endParaRPr lang="zh-CN" altLang="en-US" sz="1400" b="0" dirty="0">
                        <a:solidFill>
                          <a:schemeClr val="tx1"/>
                        </a:solidFill>
                        <a:latin typeface="宋体" panose="02010600030101010101" pitchFamily="2" charset="-122"/>
                        <a:ea typeface="宋体" panose="02010600030101010101" pitchFamily="2" charset="-122"/>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latinLnBrk="0" hangingPunct="1"/>
                      <a:r>
                        <a:rPr lang="en-US" altLang="zh-CN" sz="1400" b="0" kern="1200" dirty="0" err="1">
                          <a:solidFill>
                            <a:schemeClr val="tx1"/>
                          </a:solidFill>
                          <a:latin typeface="Times New Roman" panose="02020603050405020304" pitchFamily="18" charset="0"/>
                          <a:ea typeface="宋体" panose="02010600030101010101" pitchFamily="2" charset="-122"/>
                          <a:cs typeface="Times New Roman" panose="02020603050405020304" pitchFamily="18" charset="0"/>
                        </a:rPr>
                        <a:t>ReLU</a:t>
                      </a:r>
                      <a:endParaRPr lang="zh-CN" altLang="en-US" sz="1400" b="0" kern="12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zh-CN" altLang="en-US" sz="1400" b="0" dirty="0">
                          <a:solidFill>
                            <a:schemeClr val="tx1"/>
                          </a:solidFill>
                          <a:latin typeface="宋体" panose="02010600030101010101" pitchFamily="2" charset="-122"/>
                          <a:ea typeface="宋体" panose="02010600030101010101" pitchFamily="2" charset="-122"/>
                        </a:rPr>
                        <a:t>是</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zh-CN" altLang="en-US" sz="1400" b="0" dirty="0">
                          <a:solidFill>
                            <a:schemeClr val="tx1"/>
                          </a:solidFill>
                          <a:latin typeface="宋体" panose="02010600030101010101" pitchFamily="2" charset="-122"/>
                          <a:ea typeface="宋体" panose="02010600030101010101" pitchFamily="2" charset="-122"/>
                        </a:rPr>
                        <a:t>交叉熵</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altLang="zh-CN" sz="1400" b="0" dirty="0">
                          <a:solidFill>
                            <a:schemeClr val="tx1"/>
                          </a:solidFill>
                          <a:latin typeface="宋体" panose="02010600030101010101" pitchFamily="2" charset="-122"/>
                          <a:ea typeface="宋体" panose="02010600030101010101" pitchFamily="2" charset="-122"/>
                        </a:rPr>
                        <a:t>2</a:t>
                      </a:r>
                      <a:endParaRPr lang="zh-CN" altLang="en-US" sz="1400" b="0" dirty="0">
                        <a:solidFill>
                          <a:schemeClr val="tx1"/>
                        </a:solidFill>
                        <a:latin typeface="宋体" panose="02010600030101010101" pitchFamily="2" charset="-122"/>
                        <a:ea typeface="宋体" panose="02010600030101010101" pitchFamily="2" charset="-122"/>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altLang="zh-CN" sz="1400" b="0" dirty="0">
                          <a:solidFill>
                            <a:schemeClr val="tx1"/>
                          </a:solidFill>
                          <a:latin typeface="宋体" panose="02010600030101010101" pitchFamily="2" charset="-122"/>
                          <a:ea typeface="宋体" panose="02010600030101010101" pitchFamily="2" charset="-122"/>
                        </a:rPr>
                        <a:t>0.5</a:t>
                      </a:r>
                      <a:endParaRPr lang="zh-CN" altLang="en-US" sz="1400" b="0" dirty="0">
                        <a:solidFill>
                          <a:schemeClr val="tx1"/>
                        </a:solidFill>
                        <a:latin typeface="宋体" panose="02010600030101010101" pitchFamily="2" charset="-122"/>
                        <a:ea typeface="宋体" panose="02010600030101010101" pitchFamily="2" charset="-122"/>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altLang="zh-CN" sz="1400" b="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SGD</a:t>
                      </a:r>
                      <a:endParaRPr lang="zh-CN" altLang="en-US" sz="1400" b="0" dirty="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altLang="zh-CN" sz="1400" b="0" dirty="0">
                          <a:solidFill>
                            <a:schemeClr val="tx1"/>
                          </a:solidFill>
                          <a:latin typeface="宋体" panose="02010600030101010101" pitchFamily="2" charset="-122"/>
                          <a:ea typeface="宋体" panose="02010600030101010101" pitchFamily="2" charset="-122"/>
                        </a:rPr>
                        <a:t>0.01</a:t>
                      </a:r>
                      <a:endParaRPr lang="zh-CN" altLang="en-US" sz="1400" b="0" dirty="0">
                        <a:solidFill>
                          <a:schemeClr val="tx1"/>
                        </a:solidFill>
                        <a:latin typeface="宋体" panose="02010600030101010101" pitchFamily="2" charset="-122"/>
                        <a:ea typeface="宋体" panose="02010600030101010101" pitchFamily="2" charset="-122"/>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altLang="zh-CN" sz="1400" b="0" dirty="0">
                          <a:solidFill>
                            <a:schemeClr val="tx1"/>
                          </a:solidFill>
                          <a:latin typeface="宋体" panose="02010600030101010101" pitchFamily="2" charset="-122"/>
                          <a:ea typeface="宋体" panose="02010600030101010101" pitchFamily="2" charset="-122"/>
                        </a:rPr>
                        <a:t>20</a:t>
                      </a:r>
                      <a:endParaRPr lang="zh-CN" altLang="en-US" sz="1400" b="0" dirty="0">
                        <a:solidFill>
                          <a:schemeClr val="tx1"/>
                        </a:solidFill>
                        <a:latin typeface="宋体" panose="02010600030101010101" pitchFamily="2" charset="-122"/>
                        <a:ea typeface="宋体" panose="02010600030101010101" pitchFamily="2" charset="-122"/>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altLang="zh-CN" sz="1400" b="0" dirty="0">
                          <a:solidFill>
                            <a:schemeClr val="tx1"/>
                          </a:solidFill>
                          <a:latin typeface="宋体" panose="02010600030101010101" pitchFamily="2" charset="-122"/>
                          <a:ea typeface="宋体" panose="02010600030101010101" pitchFamily="2" charset="-122"/>
                        </a:rPr>
                        <a:t>128</a:t>
                      </a:r>
                      <a:endParaRPr lang="zh-CN" altLang="en-US" sz="1400" b="0" dirty="0">
                        <a:solidFill>
                          <a:schemeClr val="tx1"/>
                        </a:solidFill>
                        <a:latin typeface="宋体" panose="02010600030101010101" pitchFamily="2" charset="-122"/>
                        <a:ea typeface="宋体" panose="02010600030101010101" pitchFamily="2" charset="-122"/>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37161743"/>
                  </a:ext>
                </a:extLst>
              </a:tr>
            </a:tbl>
          </a:graphicData>
        </a:graphic>
      </p:graphicFrame>
      <p:graphicFrame>
        <p:nvGraphicFramePr>
          <p:cNvPr id="8" name="表格 7">
            <a:extLst>
              <a:ext uri="{FF2B5EF4-FFF2-40B4-BE49-F238E27FC236}">
                <a16:creationId xmlns:a16="http://schemas.microsoft.com/office/drawing/2014/main" id="{358E03E3-139B-4103-81A4-18BACEBD7109}"/>
              </a:ext>
            </a:extLst>
          </p:cNvPr>
          <p:cNvGraphicFramePr>
            <a:graphicFrameLocks noGrp="1"/>
          </p:cNvGraphicFramePr>
          <p:nvPr>
            <p:extLst>
              <p:ext uri="{D42A27DB-BD31-4B8C-83A1-F6EECF244321}">
                <p14:modId xmlns:p14="http://schemas.microsoft.com/office/powerpoint/2010/main" val="1024144013"/>
              </p:ext>
            </p:extLst>
          </p:nvPr>
        </p:nvGraphicFramePr>
        <p:xfrm>
          <a:off x="2032000" y="4895999"/>
          <a:ext cx="8128000" cy="741680"/>
        </p:xfrm>
        <a:graphic>
          <a:graphicData uri="http://schemas.openxmlformats.org/drawingml/2006/table">
            <a:tbl>
              <a:tblPr firstRow="1" bandRow="1">
                <a:tableStyleId>{5C22544A-7EE6-4342-B048-85BDC9FD1C3A}</a:tableStyleId>
              </a:tblPr>
              <a:tblGrid>
                <a:gridCol w="1625600">
                  <a:extLst>
                    <a:ext uri="{9D8B030D-6E8A-4147-A177-3AD203B41FA5}">
                      <a16:colId xmlns:a16="http://schemas.microsoft.com/office/drawing/2014/main" val="274123759"/>
                    </a:ext>
                  </a:extLst>
                </a:gridCol>
                <a:gridCol w="1625600">
                  <a:extLst>
                    <a:ext uri="{9D8B030D-6E8A-4147-A177-3AD203B41FA5}">
                      <a16:colId xmlns:a16="http://schemas.microsoft.com/office/drawing/2014/main" val="1781268193"/>
                    </a:ext>
                  </a:extLst>
                </a:gridCol>
                <a:gridCol w="1625600">
                  <a:extLst>
                    <a:ext uri="{9D8B030D-6E8A-4147-A177-3AD203B41FA5}">
                      <a16:colId xmlns:a16="http://schemas.microsoft.com/office/drawing/2014/main" val="4119676254"/>
                    </a:ext>
                  </a:extLst>
                </a:gridCol>
                <a:gridCol w="1625600">
                  <a:extLst>
                    <a:ext uri="{9D8B030D-6E8A-4147-A177-3AD203B41FA5}">
                      <a16:colId xmlns:a16="http://schemas.microsoft.com/office/drawing/2014/main" val="1257442228"/>
                    </a:ext>
                  </a:extLst>
                </a:gridCol>
                <a:gridCol w="1625600">
                  <a:extLst>
                    <a:ext uri="{9D8B030D-6E8A-4147-A177-3AD203B41FA5}">
                      <a16:colId xmlns:a16="http://schemas.microsoft.com/office/drawing/2014/main" val="527982863"/>
                    </a:ext>
                  </a:extLst>
                </a:gridCol>
              </a:tblGrid>
              <a:tr h="370840">
                <a:tc>
                  <a:txBody>
                    <a:bodyPr/>
                    <a:lstStyle/>
                    <a:p>
                      <a:pPr algn="ctr"/>
                      <a:r>
                        <a:rPr lang="zh-CN" altLang="en-US" sz="1800" b="0" dirty="0">
                          <a:solidFill>
                            <a:schemeClr val="tx1"/>
                          </a:solidFill>
                          <a:latin typeface="宋体" panose="02010600030101010101" pitchFamily="2" charset="-122"/>
                          <a:ea typeface="宋体" panose="02010600030101010101" pitchFamily="2" charset="-122"/>
                        </a:rPr>
                        <a:t>数据集</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latinLnBrk="0" hangingPunct="1"/>
                      <a:r>
                        <a:rPr lang="en-US" altLang="zh-CN" sz="1800" b="0" kern="1200" dirty="0">
                          <a:solidFill>
                            <a:schemeClr val="dk1"/>
                          </a:solidFill>
                          <a:latin typeface="Times New Roman" panose="02020603050405020304" pitchFamily="18" charset="0"/>
                          <a:ea typeface="+mn-ea"/>
                          <a:cs typeface="Times New Roman" panose="02020603050405020304" pitchFamily="18" charset="0"/>
                        </a:rPr>
                        <a:t>Precision</a:t>
                      </a:r>
                      <a:endParaRPr lang="zh-CN" altLang="en-US" sz="1800" b="0" kern="1200" dirty="0">
                        <a:solidFill>
                          <a:schemeClr val="dk1"/>
                        </a:solidFill>
                        <a:latin typeface="Times New Roman" panose="02020603050405020304" pitchFamily="18" charset="0"/>
                        <a:ea typeface="+mn-ea"/>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latinLnBrk="0" hangingPunct="1"/>
                      <a:r>
                        <a:rPr lang="en-US" altLang="zh-CN" sz="1800" b="0" kern="1200" dirty="0">
                          <a:solidFill>
                            <a:schemeClr val="dk1"/>
                          </a:solidFill>
                          <a:latin typeface="Times New Roman" panose="02020603050405020304" pitchFamily="18" charset="0"/>
                          <a:ea typeface="+mn-ea"/>
                          <a:cs typeface="Times New Roman" panose="02020603050405020304" pitchFamily="18" charset="0"/>
                        </a:rPr>
                        <a:t>Recall</a:t>
                      </a:r>
                      <a:endParaRPr lang="zh-CN" altLang="en-US" sz="1800" b="0" kern="1200" dirty="0">
                        <a:solidFill>
                          <a:schemeClr val="dk1"/>
                        </a:solidFill>
                        <a:latin typeface="Times New Roman" panose="02020603050405020304" pitchFamily="18" charset="0"/>
                        <a:ea typeface="+mn-ea"/>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latinLnBrk="0" hangingPunct="1"/>
                      <a:r>
                        <a:rPr lang="en-US" altLang="zh-CN" sz="1800" b="0" kern="1200" dirty="0">
                          <a:solidFill>
                            <a:schemeClr val="dk1"/>
                          </a:solidFill>
                          <a:latin typeface="Times New Roman" panose="02020603050405020304" pitchFamily="18" charset="0"/>
                          <a:ea typeface="+mn-ea"/>
                          <a:cs typeface="Times New Roman" panose="02020603050405020304" pitchFamily="18" charset="0"/>
                        </a:rPr>
                        <a:t>F1</a:t>
                      </a:r>
                      <a:endParaRPr lang="zh-CN" altLang="en-US" sz="1800" b="0" kern="1200" dirty="0">
                        <a:solidFill>
                          <a:schemeClr val="dk1"/>
                        </a:solidFill>
                        <a:latin typeface="Times New Roman" panose="02020603050405020304" pitchFamily="18" charset="0"/>
                        <a:ea typeface="+mn-ea"/>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latinLnBrk="0" hangingPunct="1"/>
                      <a:r>
                        <a:rPr lang="en-US" altLang="zh-CN" sz="1800" b="0" kern="1200" dirty="0">
                          <a:solidFill>
                            <a:schemeClr val="dk1"/>
                          </a:solidFill>
                          <a:latin typeface="Times New Roman" panose="02020603050405020304" pitchFamily="18" charset="0"/>
                          <a:ea typeface="+mn-ea"/>
                          <a:cs typeface="Times New Roman" panose="02020603050405020304" pitchFamily="18" charset="0"/>
                        </a:rPr>
                        <a:t>Accuracy</a:t>
                      </a:r>
                      <a:endParaRPr lang="zh-CN" altLang="en-US" sz="1800" b="0" kern="1200" dirty="0">
                        <a:solidFill>
                          <a:schemeClr val="dk1"/>
                        </a:solidFill>
                        <a:latin typeface="Times New Roman" panose="02020603050405020304" pitchFamily="18" charset="0"/>
                        <a:ea typeface="+mn-ea"/>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7684156"/>
                  </a:ext>
                </a:extLst>
              </a:tr>
              <a:tr h="370840">
                <a:tc>
                  <a:txBody>
                    <a:bodyPr/>
                    <a:lstStyle/>
                    <a:p>
                      <a:pPr algn="ctr"/>
                      <a:r>
                        <a:rPr lang="en-US" altLang="zh-CN" dirty="0">
                          <a:latin typeface="Times New Roman" panose="02020603050405020304" pitchFamily="18" charset="0"/>
                          <a:cs typeface="Times New Roman" panose="02020603050405020304" pitchFamily="18" charset="0"/>
                        </a:rPr>
                        <a:t>MNIST</a:t>
                      </a:r>
                      <a:endParaRPr lang="zh-CN" altLang="en-US" dirty="0">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altLang="zh-CN" dirty="0">
                          <a:latin typeface="宋体" panose="02010600030101010101" pitchFamily="2" charset="-122"/>
                          <a:ea typeface="宋体" panose="02010600030101010101" pitchFamily="2" charset="-122"/>
                        </a:rPr>
                        <a:t>0.9748</a:t>
                      </a:r>
                      <a:endParaRPr lang="zh-CN" altLang="en-US" dirty="0">
                        <a:latin typeface="宋体" panose="02010600030101010101" pitchFamily="2" charset="-122"/>
                        <a:ea typeface="宋体" panose="02010600030101010101" pitchFamily="2" charset="-122"/>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latinLnBrk="0" hangingPunct="1"/>
                      <a:r>
                        <a:rPr lang="en-US" altLang="zh-CN" sz="1800" kern="1200" dirty="0">
                          <a:solidFill>
                            <a:schemeClr val="dk1"/>
                          </a:solidFill>
                          <a:latin typeface="宋体" panose="02010600030101010101" pitchFamily="2" charset="-122"/>
                          <a:ea typeface="宋体" panose="02010600030101010101" pitchFamily="2" charset="-122"/>
                          <a:cs typeface="+mn-cs"/>
                        </a:rPr>
                        <a:t>0.9747</a:t>
                      </a:r>
                      <a:endParaRPr lang="zh-CN" altLang="en-US" sz="1800" kern="1200" dirty="0">
                        <a:solidFill>
                          <a:schemeClr val="dk1"/>
                        </a:solidFill>
                        <a:latin typeface="宋体" panose="02010600030101010101" pitchFamily="2" charset="-122"/>
                        <a:ea typeface="宋体" panose="02010600030101010101" pitchFamily="2" charset="-122"/>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latinLnBrk="0" hangingPunct="1"/>
                      <a:r>
                        <a:rPr lang="en-US" altLang="zh-CN" sz="1800" kern="1200" dirty="0">
                          <a:solidFill>
                            <a:schemeClr val="dk1"/>
                          </a:solidFill>
                          <a:latin typeface="宋体" panose="02010600030101010101" pitchFamily="2" charset="-122"/>
                          <a:ea typeface="宋体" panose="02010600030101010101" pitchFamily="2" charset="-122"/>
                          <a:cs typeface="+mn-cs"/>
                        </a:rPr>
                        <a:t>0.9747</a:t>
                      </a:r>
                      <a:endParaRPr lang="zh-CN" altLang="en-US" sz="1800" kern="1200" dirty="0">
                        <a:solidFill>
                          <a:schemeClr val="dk1"/>
                        </a:solidFill>
                        <a:latin typeface="宋体" panose="02010600030101010101" pitchFamily="2" charset="-122"/>
                        <a:ea typeface="宋体" panose="02010600030101010101" pitchFamily="2" charset="-122"/>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latinLnBrk="0" hangingPunct="1"/>
                      <a:r>
                        <a:rPr lang="en-US" altLang="zh-CN" sz="1800" kern="1200" dirty="0">
                          <a:solidFill>
                            <a:schemeClr val="dk1"/>
                          </a:solidFill>
                          <a:latin typeface="宋体" panose="02010600030101010101" pitchFamily="2" charset="-122"/>
                          <a:ea typeface="宋体" panose="02010600030101010101" pitchFamily="2" charset="-122"/>
                          <a:cs typeface="+mn-cs"/>
                        </a:rPr>
                        <a:t>0.9847</a:t>
                      </a:r>
                      <a:endParaRPr lang="zh-CN" altLang="en-US" sz="1800" kern="1200" dirty="0">
                        <a:solidFill>
                          <a:schemeClr val="dk1"/>
                        </a:solidFill>
                        <a:latin typeface="宋体" panose="02010600030101010101" pitchFamily="2" charset="-122"/>
                        <a:ea typeface="宋体" panose="02010600030101010101" pitchFamily="2" charset="-122"/>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09421112"/>
                  </a:ext>
                </a:extLst>
              </a:tr>
            </a:tbl>
          </a:graphicData>
        </a:graphic>
      </p:graphicFrame>
    </p:spTree>
    <p:extLst>
      <p:ext uri="{BB962C8B-B14F-4D97-AF65-F5344CB8AC3E}">
        <p14:creationId xmlns:p14="http://schemas.microsoft.com/office/powerpoint/2010/main" val="31753710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CD20896-EDFD-4EB6-ADF5-61E337C89975}"/>
              </a:ext>
            </a:extLst>
          </p:cNvPr>
          <p:cNvSpPr>
            <a:spLocks noGrp="1"/>
          </p:cNvSpPr>
          <p:nvPr>
            <p:ph type="title"/>
          </p:nvPr>
        </p:nvSpPr>
        <p:spPr/>
        <p:txBody>
          <a:bodyPr/>
          <a:lstStyle/>
          <a:p>
            <a:r>
              <a:rPr lang="en-US" altLang="zh-CN" dirty="0"/>
              <a:t>3.4</a:t>
            </a:r>
            <a:r>
              <a:rPr lang="zh-CN" altLang="en-US" dirty="0"/>
              <a:t>性能度量</a:t>
            </a:r>
          </a:p>
        </p:txBody>
      </p:sp>
      <p:sp>
        <p:nvSpPr>
          <p:cNvPr id="3" name="内容占位符 2">
            <a:extLst>
              <a:ext uri="{FF2B5EF4-FFF2-40B4-BE49-F238E27FC236}">
                <a16:creationId xmlns:a16="http://schemas.microsoft.com/office/drawing/2014/main" id="{74B9246F-0FE8-4D5E-97B1-BE5C4A2EDE76}"/>
              </a:ext>
            </a:extLst>
          </p:cNvPr>
          <p:cNvSpPr>
            <a:spLocks noGrp="1"/>
          </p:cNvSpPr>
          <p:nvPr>
            <p:ph idx="1"/>
          </p:nvPr>
        </p:nvSpPr>
        <p:spPr/>
        <p:txBody>
          <a:bodyPr>
            <a:normAutofit/>
          </a:bodyPr>
          <a:lstStyle/>
          <a:p>
            <a:pPr marL="0" indent="0">
              <a:lnSpc>
                <a:spcPct val="150000"/>
              </a:lnSpc>
              <a:buNone/>
            </a:pPr>
            <a:endParaRPr lang="en-US" altLang="zh-CN" dirty="0">
              <a:solidFill>
                <a:srgbClr val="FF0000"/>
              </a:solidFill>
            </a:endParaRPr>
          </a:p>
          <a:p>
            <a:pPr marL="0" indent="0" algn="ctr">
              <a:lnSpc>
                <a:spcPct val="150000"/>
              </a:lnSpc>
              <a:buNone/>
            </a:pPr>
            <a:endParaRPr lang="en-US" altLang="zh-CN" dirty="0"/>
          </a:p>
          <a:p>
            <a:pPr marL="0" indent="0" algn="ctr">
              <a:lnSpc>
                <a:spcPct val="150000"/>
              </a:lnSpc>
              <a:buNone/>
            </a:pPr>
            <a:endParaRPr lang="en-US" altLang="zh-CN" dirty="0"/>
          </a:p>
          <a:p>
            <a:pPr marL="0" indent="0" algn="ctr">
              <a:lnSpc>
                <a:spcPct val="150000"/>
              </a:lnSpc>
              <a:buNone/>
            </a:pPr>
            <a:endParaRPr lang="en-US" altLang="zh-CN" dirty="0"/>
          </a:p>
          <a:p>
            <a:pPr marL="0" indent="0" algn="ctr">
              <a:lnSpc>
                <a:spcPct val="150000"/>
              </a:lnSpc>
              <a:buNone/>
            </a:pPr>
            <a:endParaRPr lang="en-US" altLang="zh-CN" dirty="0"/>
          </a:p>
          <a:p>
            <a:pPr marL="0" indent="0" algn="ctr">
              <a:lnSpc>
                <a:spcPct val="150000"/>
              </a:lnSpc>
              <a:buNone/>
            </a:pPr>
            <a:endParaRPr lang="en-US" altLang="zh-CN" dirty="0"/>
          </a:p>
          <a:p>
            <a:pPr marL="0" indent="0" algn="ctr">
              <a:lnSpc>
                <a:spcPct val="150000"/>
              </a:lnSpc>
              <a:buNone/>
            </a:pPr>
            <a:endParaRPr lang="en-US" altLang="zh-CN" dirty="0"/>
          </a:p>
          <a:p>
            <a:pPr marL="0" indent="0" algn="ctr">
              <a:lnSpc>
                <a:spcPct val="150000"/>
              </a:lnSpc>
              <a:buNone/>
            </a:pPr>
            <a:r>
              <a:rPr lang="zh-CN" altLang="en-US" dirty="0"/>
              <a:t>图</a:t>
            </a:r>
            <a:r>
              <a:rPr lang="en-US" altLang="zh-CN" dirty="0"/>
              <a:t>22.</a:t>
            </a:r>
            <a:r>
              <a:rPr lang="zh-CN" altLang="en-US" dirty="0"/>
              <a:t>训练损失值和测试精度</a:t>
            </a:r>
            <a:endParaRPr lang="en-US" altLang="zh-CN" dirty="0"/>
          </a:p>
        </p:txBody>
      </p:sp>
      <p:sp>
        <p:nvSpPr>
          <p:cNvPr id="4" name="日期占位符 3">
            <a:extLst>
              <a:ext uri="{FF2B5EF4-FFF2-40B4-BE49-F238E27FC236}">
                <a16:creationId xmlns:a16="http://schemas.microsoft.com/office/drawing/2014/main" id="{D88F6FF0-235F-4F78-85D9-AF5D8171F044}"/>
              </a:ext>
            </a:extLst>
          </p:cNvPr>
          <p:cNvSpPr>
            <a:spLocks noGrp="1"/>
          </p:cNvSpPr>
          <p:nvPr>
            <p:ph type="dt" sz="half" idx="10"/>
          </p:nvPr>
        </p:nvSpPr>
        <p:spPr/>
        <p:txBody>
          <a:bodyPr/>
          <a:lstStyle/>
          <a:p>
            <a:fld id="{315BB34A-6131-4109-8499-25816707CCF8}" type="datetime1">
              <a:rPr lang="en-US" altLang="zh-CN" smtClean="0"/>
              <a:t>4/21/2023</a:t>
            </a:fld>
            <a:endParaRPr lang="en-US" altLang="zh-CN"/>
          </a:p>
        </p:txBody>
      </p:sp>
      <p:sp>
        <p:nvSpPr>
          <p:cNvPr id="5" name="页脚占位符 4">
            <a:extLst>
              <a:ext uri="{FF2B5EF4-FFF2-40B4-BE49-F238E27FC236}">
                <a16:creationId xmlns:a16="http://schemas.microsoft.com/office/drawing/2014/main" id="{D12F282E-28F2-4E06-9B68-8BB13A141CA0}"/>
              </a:ext>
            </a:extLst>
          </p:cNvPr>
          <p:cNvSpPr>
            <a:spLocks noGrp="1"/>
          </p:cNvSpPr>
          <p:nvPr>
            <p:ph type="ftr" sz="quarter" idx="11"/>
          </p:nvPr>
        </p:nvSpPr>
        <p:spPr/>
        <p:txBody>
          <a:bodyPr/>
          <a:lstStyle/>
          <a:p>
            <a:r>
              <a:rPr lang="zh-CN" altLang="en-US"/>
              <a:t>合肥学院 人工智能与大数据学院</a:t>
            </a:r>
            <a:endParaRPr lang="en-US" altLang="zh-CN" dirty="0"/>
          </a:p>
        </p:txBody>
      </p:sp>
      <p:sp>
        <p:nvSpPr>
          <p:cNvPr id="6" name="灯片编号占位符 5">
            <a:extLst>
              <a:ext uri="{FF2B5EF4-FFF2-40B4-BE49-F238E27FC236}">
                <a16:creationId xmlns:a16="http://schemas.microsoft.com/office/drawing/2014/main" id="{06E00E4E-4D72-47F0-AB6D-0402A162CDB0}"/>
              </a:ext>
            </a:extLst>
          </p:cNvPr>
          <p:cNvSpPr>
            <a:spLocks noGrp="1"/>
          </p:cNvSpPr>
          <p:nvPr>
            <p:ph type="sldNum" sz="quarter" idx="12"/>
          </p:nvPr>
        </p:nvSpPr>
        <p:spPr/>
        <p:txBody>
          <a:bodyPr/>
          <a:lstStyle/>
          <a:p>
            <a:fld id="{CF856BB3-76D9-4B5D-995C-68FA1768510B}" type="slidenum">
              <a:rPr lang="en-US" altLang="zh-CN" smtClean="0"/>
              <a:pPr/>
              <a:t>42</a:t>
            </a:fld>
            <a:endParaRPr lang="en-US" altLang="zh-CN"/>
          </a:p>
        </p:txBody>
      </p:sp>
      <p:pic>
        <p:nvPicPr>
          <p:cNvPr id="8" name="图形 7">
            <a:extLst>
              <a:ext uri="{FF2B5EF4-FFF2-40B4-BE49-F238E27FC236}">
                <a16:creationId xmlns:a16="http://schemas.microsoft.com/office/drawing/2014/main" id="{28054F3C-45A3-4D45-9572-5F6C971741B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881187" y="1395412"/>
            <a:ext cx="8429625" cy="4067175"/>
          </a:xfrm>
          <a:prstGeom prst="rect">
            <a:avLst/>
          </a:prstGeom>
        </p:spPr>
      </p:pic>
    </p:spTree>
    <p:extLst>
      <p:ext uri="{BB962C8B-B14F-4D97-AF65-F5344CB8AC3E}">
        <p14:creationId xmlns:p14="http://schemas.microsoft.com/office/powerpoint/2010/main" val="85223850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CD20896-EDFD-4EB6-ADF5-61E337C89975}"/>
              </a:ext>
            </a:extLst>
          </p:cNvPr>
          <p:cNvSpPr>
            <a:spLocks noGrp="1"/>
          </p:cNvSpPr>
          <p:nvPr>
            <p:ph type="title"/>
          </p:nvPr>
        </p:nvSpPr>
        <p:spPr/>
        <p:txBody>
          <a:bodyPr/>
          <a:lstStyle/>
          <a:p>
            <a:r>
              <a:rPr lang="en-US" altLang="zh-CN" dirty="0"/>
              <a:t>3.4</a:t>
            </a:r>
            <a:r>
              <a:rPr lang="zh-CN" altLang="en-US" dirty="0"/>
              <a:t>性能度量</a:t>
            </a:r>
          </a:p>
        </p:txBody>
      </p:sp>
      <p:sp>
        <p:nvSpPr>
          <p:cNvPr id="3" name="内容占位符 2">
            <a:extLst>
              <a:ext uri="{FF2B5EF4-FFF2-40B4-BE49-F238E27FC236}">
                <a16:creationId xmlns:a16="http://schemas.microsoft.com/office/drawing/2014/main" id="{74B9246F-0FE8-4D5E-97B1-BE5C4A2EDE76}"/>
              </a:ext>
            </a:extLst>
          </p:cNvPr>
          <p:cNvSpPr>
            <a:spLocks noGrp="1"/>
          </p:cNvSpPr>
          <p:nvPr>
            <p:ph idx="1"/>
          </p:nvPr>
        </p:nvSpPr>
        <p:spPr/>
        <p:txBody>
          <a:bodyPr>
            <a:normAutofit/>
          </a:bodyPr>
          <a:lstStyle/>
          <a:p>
            <a:pPr marL="0" indent="0">
              <a:lnSpc>
                <a:spcPct val="150000"/>
              </a:lnSpc>
              <a:buNone/>
            </a:pPr>
            <a:endParaRPr lang="en-US" altLang="zh-CN" dirty="0">
              <a:solidFill>
                <a:srgbClr val="FF0000"/>
              </a:solidFill>
            </a:endParaRPr>
          </a:p>
          <a:p>
            <a:pPr marL="0" indent="0" algn="ctr">
              <a:lnSpc>
                <a:spcPct val="150000"/>
              </a:lnSpc>
              <a:buNone/>
            </a:pPr>
            <a:endParaRPr lang="en-US" altLang="zh-CN" dirty="0"/>
          </a:p>
          <a:p>
            <a:pPr marL="0" indent="0" algn="ctr">
              <a:lnSpc>
                <a:spcPct val="150000"/>
              </a:lnSpc>
              <a:buNone/>
            </a:pPr>
            <a:endParaRPr lang="en-US" altLang="zh-CN" dirty="0"/>
          </a:p>
          <a:p>
            <a:pPr marL="0" indent="0" algn="ctr">
              <a:lnSpc>
                <a:spcPct val="150000"/>
              </a:lnSpc>
              <a:buNone/>
            </a:pPr>
            <a:endParaRPr lang="en-US" altLang="zh-CN" dirty="0"/>
          </a:p>
          <a:p>
            <a:pPr marL="0" indent="0" algn="ctr">
              <a:lnSpc>
                <a:spcPct val="150000"/>
              </a:lnSpc>
              <a:buNone/>
            </a:pPr>
            <a:endParaRPr lang="en-US" altLang="zh-CN" dirty="0"/>
          </a:p>
          <a:p>
            <a:pPr marL="0" indent="0" algn="ctr">
              <a:lnSpc>
                <a:spcPct val="150000"/>
              </a:lnSpc>
              <a:buNone/>
            </a:pPr>
            <a:endParaRPr lang="en-US" altLang="zh-CN" dirty="0"/>
          </a:p>
          <a:p>
            <a:pPr marL="0" indent="0" algn="ctr">
              <a:lnSpc>
                <a:spcPct val="150000"/>
              </a:lnSpc>
              <a:buNone/>
            </a:pPr>
            <a:endParaRPr lang="en-US" altLang="zh-CN" dirty="0"/>
          </a:p>
          <a:p>
            <a:pPr marL="0" indent="0" algn="ctr">
              <a:lnSpc>
                <a:spcPct val="150000"/>
              </a:lnSpc>
              <a:buNone/>
            </a:pPr>
            <a:r>
              <a:rPr lang="zh-CN" altLang="en-US" dirty="0"/>
              <a:t>图</a:t>
            </a:r>
            <a:r>
              <a:rPr lang="en-US" altLang="zh-CN" dirty="0"/>
              <a:t>23.</a:t>
            </a:r>
            <a:r>
              <a:rPr lang="en-US" altLang="zh-CN" dirty="0">
                <a:latin typeface="Times New Roman" panose="02020603050405020304" pitchFamily="18" charset="0"/>
                <a:cs typeface="Times New Roman" panose="02020603050405020304" pitchFamily="18" charset="0"/>
              </a:rPr>
              <a:t>CNN</a:t>
            </a:r>
            <a:r>
              <a:rPr lang="zh-CN" altLang="en-US" dirty="0"/>
              <a:t>模型的混淆矩阵</a:t>
            </a:r>
            <a:endParaRPr lang="en-US" altLang="zh-CN" dirty="0"/>
          </a:p>
        </p:txBody>
      </p:sp>
      <p:sp>
        <p:nvSpPr>
          <p:cNvPr id="4" name="日期占位符 3">
            <a:extLst>
              <a:ext uri="{FF2B5EF4-FFF2-40B4-BE49-F238E27FC236}">
                <a16:creationId xmlns:a16="http://schemas.microsoft.com/office/drawing/2014/main" id="{D88F6FF0-235F-4F78-85D9-AF5D8171F044}"/>
              </a:ext>
            </a:extLst>
          </p:cNvPr>
          <p:cNvSpPr>
            <a:spLocks noGrp="1"/>
          </p:cNvSpPr>
          <p:nvPr>
            <p:ph type="dt" sz="half" idx="10"/>
          </p:nvPr>
        </p:nvSpPr>
        <p:spPr/>
        <p:txBody>
          <a:bodyPr/>
          <a:lstStyle/>
          <a:p>
            <a:fld id="{315BB34A-6131-4109-8499-25816707CCF8}" type="datetime1">
              <a:rPr lang="en-US" altLang="zh-CN" smtClean="0"/>
              <a:t>4/21/2023</a:t>
            </a:fld>
            <a:endParaRPr lang="en-US" altLang="zh-CN"/>
          </a:p>
        </p:txBody>
      </p:sp>
      <p:sp>
        <p:nvSpPr>
          <p:cNvPr id="5" name="页脚占位符 4">
            <a:extLst>
              <a:ext uri="{FF2B5EF4-FFF2-40B4-BE49-F238E27FC236}">
                <a16:creationId xmlns:a16="http://schemas.microsoft.com/office/drawing/2014/main" id="{D12F282E-28F2-4E06-9B68-8BB13A141CA0}"/>
              </a:ext>
            </a:extLst>
          </p:cNvPr>
          <p:cNvSpPr>
            <a:spLocks noGrp="1"/>
          </p:cNvSpPr>
          <p:nvPr>
            <p:ph type="ftr" sz="quarter" idx="11"/>
          </p:nvPr>
        </p:nvSpPr>
        <p:spPr/>
        <p:txBody>
          <a:bodyPr/>
          <a:lstStyle/>
          <a:p>
            <a:r>
              <a:rPr lang="zh-CN" altLang="en-US"/>
              <a:t>合肥学院 人工智能与大数据学院</a:t>
            </a:r>
            <a:endParaRPr lang="en-US" altLang="zh-CN" dirty="0"/>
          </a:p>
        </p:txBody>
      </p:sp>
      <p:sp>
        <p:nvSpPr>
          <p:cNvPr id="6" name="灯片编号占位符 5">
            <a:extLst>
              <a:ext uri="{FF2B5EF4-FFF2-40B4-BE49-F238E27FC236}">
                <a16:creationId xmlns:a16="http://schemas.microsoft.com/office/drawing/2014/main" id="{06E00E4E-4D72-47F0-AB6D-0402A162CDB0}"/>
              </a:ext>
            </a:extLst>
          </p:cNvPr>
          <p:cNvSpPr>
            <a:spLocks noGrp="1"/>
          </p:cNvSpPr>
          <p:nvPr>
            <p:ph type="sldNum" sz="quarter" idx="12"/>
          </p:nvPr>
        </p:nvSpPr>
        <p:spPr/>
        <p:txBody>
          <a:bodyPr/>
          <a:lstStyle/>
          <a:p>
            <a:fld id="{CF856BB3-76D9-4B5D-995C-68FA1768510B}" type="slidenum">
              <a:rPr lang="en-US" altLang="zh-CN" smtClean="0"/>
              <a:pPr/>
              <a:t>43</a:t>
            </a:fld>
            <a:endParaRPr lang="en-US" altLang="zh-CN"/>
          </a:p>
        </p:txBody>
      </p:sp>
      <p:pic>
        <p:nvPicPr>
          <p:cNvPr id="8" name="图形 7">
            <a:extLst>
              <a:ext uri="{FF2B5EF4-FFF2-40B4-BE49-F238E27FC236}">
                <a16:creationId xmlns:a16="http://schemas.microsoft.com/office/drawing/2014/main" id="{2AB15FB1-A6DF-442B-977B-BCE15498CA4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971925" y="1271587"/>
            <a:ext cx="4248150" cy="4314825"/>
          </a:xfrm>
          <a:prstGeom prst="rect">
            <a:avLst/>
          </a:prstGeom>
        </p:spPr>
      </p:pic>
    </p:spTree>
    <p:extLst>
      <p:ext uri="{BB962C8B-B14F-4D97-AF65-F5344CB8AC3E}">
        <p14:creationId xmlns:p14="http://schemas.microsoft.com/office/powerpoint/2010/main" val="3781193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CD20896-EDFD-4EB6-ADF5-61E337C89975}"/>
              </a:ext>
            </a:extLst>
          </p:cNvPr>
          <p:cNvSpPr>
            <a:spLocks noGrp="1"/>
          </p:cNvSpPr>
          <p:nvPr>
            <p:ph type="title"/>
          </p:nvPr>
        </p:nvSpPr>
        <p:spPr/>
        <p:txBody>
          <a:bodyPr/>
          <a:lstStyle/>
          <a:p>
            <a:r>
              <a:rPr lang="en-US" altLang="zh-CN" dirty="0"/>
              <a:t>4</a:t>
            </a:r>
            <a:r>
              <a:rPr lang="zh-CN" altLang="en-US" dirty="0"/>
              <a:t>实验结果与分析</a:t>
            </a:r>
          </a:p>
        </p:txBody>
      </p:sp>
      <p:sp>
        <p:nvSpPr>
          <p:cNvPr id="3" name="内容占位符 2">
            <a:extLst>
              <a:ext uri="{FF2B5EF4-FFF2-40B4-BE49-F238E27FC236}">
                <a16:creationId xmlns:a16="http://schemas.microsoft.com/office/drawing/2014/main" id="{74B9246F-0FE8-4D5E-97B1-BE5C4A2EDE76}"/>
              </a:ext>
            </a:extLst>
          </p:cNvPr>
          <p:cNvSpPr>
            <a:spLocks noGrp="1"/>
          </p:cNvSpPr>
          <p:nvPr>
            <p:ph idx="1"/>
          </p:nvPr>
        </p:nvSpPr>
        <p:spPr/>
        <p:txBody>
          <a:bodyPr/>
          <a:lstStyle/>
          <a:p>
            <a:pPr>
              <a:lnSpc>
                <a:spcPct val="150000"/>
              </a:lnSpc>
            </a:pPr>
            <a:r>
              <a:rPr lang="zh-CN" altLang="en-US" dirty="0"/>
              <a:t>卷积神经网络模型中由许多重要的参数，影响着模型的性能。这一部分着重进行参数对比试验，可视化训练损失值和测试精度，以此定量地比较不同的参数对于模型性能的影响。</a:t>
            </a:r>
            <a:endParaRPr lang="en-US" altLang="zh-CN" dirty="0"/>
          </a:p>
          <a:p>
            <a:pPr>
              <a:lnSpc>
                <a:spcPct val="150000"/>
              </a:lnSpc>
            </a:pPr>
            <a:r>
              <a:rPr lang="zh-CN" altLang="en-US" dirty="0"/>
              <a:t>超参数：卷积核大小、卷积核数量、激活函数、 全连接层数量、优化器和损失函数。</a:t>
            </a:r>
            <a:endParaRPr lang="en-US" altLang="zh-CN" dirty="0"/>
          </a:p>
          <a:p>
            <a:pPr>
              <a:lnSpc>
                <a:spcPct val="150000"/>
              </a:lnSpc>
            </a:pPr>
            <a:r>
              <a:rPr lang="zh-CN" altLang="en-US" dirty="0"/>
              <a:t>实验参数：预处理、学习率和</a:t>
            </a:r>
            <a:r>
              <a:rPr lang="en-US" altLang="zh-CN" dirty="0" err="1">
                <a:latin typeface="Times New Roman" panose="02020603050405020304" pitchFamily="18" charset="0"/>
                <a:cs typeface="Times New Roman" panose="02020603050405020304" pitchFamily="18" charset="0"/>
              </a:rPr>
              <a:t>BatchSize</a:t>
            </a:r>
            <a:r>
              <a:rPr lang="zh-CN" altLang="en-US" dirty="0">
                <a:latin typeface="Times New Roman" panose="02020603050405020304" pitchFamily="18" charset="0"/>
                <a:cs typeface="Times New Roman" panose="02020603050405020304" pitchFamily="18" charset="0"/>
              </a:rPr>
              <a:t>。</a:t>
            </a:r>
            <a:endParaRPr lang="en-US" altLang="zh-CN" dirty="0">
              <a:solidFill>
                <a:srgbClr val="FF0000"/>
              </a:solidFill>
              <a:latin typeface="Times New Roman" panose="02020603050405020304" pitchFamily="18" charset="0"/>
              <a:cs typeface="Times New Roman" panose="02020603050405020304" pitchFamily="18" charset="0"/>
            </a:endParaRPr>
          </a:p>
        </p:txBody>
      </p:sp>
      <p:sp>
        <p:nvSpPr>
          <p:cNvPr id="4" name="日期占位符 3">
            <a:extLst>
              <a:ext uri="{FF2B5EF4-FFF2-40B4-BE49-F238E27FC236}">
                <a16:creationId xmlns:a16="http://schemas.microsoft.com/office/drawing/2014/main" id="{D88F6FF0-235F-4F78-85D9-AF5D8171F044}"/>
              </a:ext>
            </a:extLst>
          </p:cNvPr>
          <p:cNvSpPr>
            <a:spLocks noGrp="1"/>
          </p:cNvSpPr>
          <p:nvPr>
            <p:ph type="dt" sz="half" idx="10"/>
          </p:nvPr>
        </p:nvSpPr>
        <p:spPr/>
        <p:txBody>
          <a:bodyPr/>
          <a:lstStyle/>
          <a:p>
            <a:fld id="{315BB34A-6131-4109-8499-25816707CCF8}" type="datetime1">
              <a:rPr lang="en-US" altLang="zh-CN" smtClean="0"/>
              <a:t>4/21/2023</a:t>
            </a:fld>
            <a:endParaRPr lang="en-US" altLang="zh-CN"/>
          </a:p>
        </p:txBody>
      </p:sp>
      <p:sp>
        <p:nvSpPr>
          <p:cNvPr id="5" name="页脚占位符 4">
            <a:extLst>
              <a:ext uri="{FF2B5EF4-FFF2-40B4-BE49-F238E27FC236}">
                <a16:creationId xmlns:a16="http://schemas.microsoft.com/office/drawing/2014/main" id="{D12F282E-28F2-4E06-9B68-8BB13A141CA0}"/>
              </a:ext>
            </a:extLst>
          </p:cNvPr>
          <p:cNvSpPr>
            <a:spLocks noGrp="1"/>
          </p:cNvSpPr>
          <p:nvPr>
            <p:ph type="ftr" sz="quarter" idx="11"/>
          </p:nvPr>
        </p:nvSpPr>
        <p:spPr/>
        <p:txBody>
          <a:bodyPr/>
          <a:lstStyle/>
          <a:p>
            <a:r>
              <a:rPr lang="zh-CN" altLang="en-US"/>
              <a:t>合肥学院 人工智能与大数据学院</a:t>
            </a:r>
            <a:endParaRPr lang="en-US" altLang="zh-CN" dirty="0"/>
          </a:p>
        </p:txBody>
      </p:sp>
      <p:sp>
        <p:nvSpPr>
          <p:cNvPr id="6" name="灯片编号占位符 5">
            <a:extLst>
              <a:ext uri="{FF2B5EF4-FFF2-40B4-BE49-F238E27FC236}">
                <a16:creationId xmlns:a16="http://schemas.microsoft.com/office/drawing/2014/main" id="{06E00E4E-4D72-47F0-AB6D-0402A162CDB0}"/>
              </a:ext>
            </a:extLst>
          </p:cNvPr>
          <p:cNvSpPr>
            <a:spLocks noGrp="1"/>
          </p:cNvSpPr>
          <p:nvPr>
            <p:ph type="sldNum" sz="quarter" idx="12"/>
          </p:nvPr>
        </p:nvSpPr>
        <p:spPr/>
        <p:txBody>
          <a:bodyPr/>
          <a:lstStyle/>
          <a:p>
            <a:fld id="{CF856BB3-76D9-4B5D-995C-68FA1768510B}" type="slidenum">
              <a:rPr lang="en-US" altLang="zh-CN" smtClean="0"/>
              <a:pPr/>
              <a:t>44</a:t>
            </a:fld>
            <a:endParaRPr lang="en-US" altLang="zh-CN"/>
          </a:p>
        </p:txBody>
      </p:sp>
    </p:spTree>
    <p:extLst>
      <p:ext uri="{BB962C8B-B14F-4D97-AF65-F5344CB8AC3E}">
        <p14:creationId xmlns:p14="http://schemas.microsoft.com/office/powerpoint/2010/main" val="34860920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CD20896-EDFD-4EB6-ADF5-61E337C89975}"/>
              </a:ext>
            </a:extLst>
          </p:cNvPr>
          <p:cNvSpPr>
            <a:spLocks noGrp="1"/>
          </p:cNvSpPr>
          <p:nvPr>
            <p:ph type="title"/>
          </p:nvPr>
        </p:nvSpPr>
        <p:spPr/>
        <p:txBody>
          <a:bodyPr/>
          <a:lstStyle/>
          <a:p>
            <a:r>
              <a:rPr lang="en-US" altLang="zh-CN" dirty="0"/>
              <a:t>4.1</a:t>
            </a:r>
            <a:r>
              <a:rPr lang="zh-CN" altLang="en-US" dirty="0"/>
              <a:t>比较卷积核大小对模型性能的影响</a:t>
            </a:r>
          </a:p>
        </p:txBody>
      </p:sp>
      <p:sp>
        <p:nvSpPr>
          <p:cNvPr id="3" name="内容占位符 2">
            <a:extLst>
              <a:ext uri="{FF2B5EF4-FFF2-40B4-BE49-F238E27FC236}">
                <a16:creationId xmlns:a16="http://schemas.microsoft.com/office/drawing/2014/main" id="{74B9246F-0FE8-4D5E-97B1-BE5C4A2EDE76}"/>
              </a:ext>
            </a:extLst>
          </p:cNvPr>
          <p:cNvSpPr>
            <a:spLocks noGrp="1"/>
          </p:cNvSpPr>
          <p:nvPr>
            <p:ph idx="1"/>
          </p:nvPr>
        </p:nvSpPr>
        <p:spPr/>
        <p:txBody>
          <a:bodyPr>
            <a:normAutofit/>
          </a:bodyPr>
          <a:lstStyle/>
          <a:p>
            <a:pPr marL="0" indent="0">
              <a:lnSpc>
                <a:spcPct val="150000"/>
              </a:lnSpc>
              <a:buNone/>
            </a:pPr>
            <a:r>
              <a:rPr lang="zh-CN" altLang="en-US" dirty="0"/>
              <a:t>比较卷积层中</a:t>
            </a:r>
            <a:r>
              <a:rPr lang="zh-CN" altLang="en-US" b="1" dirty="0">
                <a:solidFill>
                  <a:srgbClr val="0070C0"/>
                </a:solidFill>
              </a:rPr>
              <a:t>卷积核大小</a:t>
            </a:r>
            <a:r>
              <a:rPr lang="zh-CN" altLang="en-US" dirty="0"/>
              <a:t>对模型性能的影响。</a:t>
            </a:r>
            <a:r>
              <a:rPr lang="en-US" altLang="zh-CN" dirty="0">
                <a:effectLst/>
                <a:latin typeface="Times New Roman" panose="02020603050405020304" pitchFamily="18" charset="0"/>
                <a:cs typeface="Times New Roman" panose="02020603050405020304" pitchFamily="18" charset="0"/>
              </a:rPr>
              <a:t>CNN</a:t>
            </a:r>
            <a:r>
              <a:rPr lang="zh-CN" altLang="zh-CN" dirty="0">
                <a:effectLst/>
                <a:cs typeface="Times New Roman" panose="02020603050405020304" pitchFamily="18" charset="0"/>
              </a:rPr>
              <a:t>模型包含两个卷积层，两个池化层和</a:t>
            </a:r>
            <a:r>
              <a:rPr lang="zh-CN" altLang="en-US" dirty="0">
                <a:effectLst/>
                <a:cs typeface="Times New Roman" panose="02020603050405020304" pitchFamily="18" charset="0"/>
              </a:rPr>
              <a:t>两个</a:t>
            </a:r>
            <a:r>
              <a:rPr lang="zh-CN" altLang="zh-CN" dirty="0">
                <a:effectLst/>
                <a:cs typeface="Times New Roman" panose="02020603050405020304" pitchFamily="18" charset="0"/>
              </a:rPr>
              <a:t>全连接层。分别设置卷积核为</a:t>
            </a:r>
            <a:r>
              <a:rPr lang="en-US" altLang="zh-CN" dirty="0">
                <a:effectLst/>
                <a:cs typeface="Times New Roman" panose="02020603050405020304" pitchFamily="18" charset="0"/>
              </a:rPr>
              <a:t>3*3</a:t>
            </a:r>
            <a:r>
              <a:rPr lang="zh-CN" altLang="zh-CN" dirty="0">
                <a:effectLst/>
                <a:cs typeface="Times New Roman" panose="02020603050405020304" pitchFamily="18" charset="0"/>
              </a:rPr>
              <a:t>，</a:t>
            </a:r>
            <a:r>
              <a:rPr lang="en-US" altLang="zh-CN" dirty="0">
                <a:effectLst/>
                <a:cs typeface="Times New Roman" panose="02020603050405020304" pitchFamily="18" charset="0"/>
              </a:rPr>
              <a:t>5*5</a:t>
            </a:r>
            <a:r>
              <a:rPr lang="zh-CN" altLang="zh-CN" dirty="0">
                <a:effectLst/>
                <a:cs typeface="Times New Roman" panose="02020603050405020304" pitchFamily="18" charset="0"/>
              </a:rPr>
              <a:t>，</a:t>
            </a:r>
            <a:r>
              <a:rPr lang="en-US" altLang="zh-CN" dirty="0">
                <a:effectLst/>
                <a:cs typeface="Times New Roman" panose="02020603050405020304" pitchFamily="18" charset="0"/>
              </a:rPr>
              <a:t>7*7</a:t>
            </a:r>
            <a:r>
              <a:rPr lang="zh-CN" altLang="zh-CN" dirty="0">
                <a:effectLst/>
                <a:cs typeface="Times New Roman" panose="02020603050405020304" pitchFamily="18" charset="0"/>
              </a:rPr>
              <a:t>（</a:t>
            </a:r>
            <a:r>
              <a:rPr lang="en-US" altLang="zh-CN" dirty="0">
                <a:solidFill>
                  <a:srgbClr val="4472C4"/>
                </a:solidFill>
                <a:effectLst/>
                <a:cs typeface="Times New Roman" panose="02020603050405020304" pitchFamily="18" charset="0"/>
              </a:rPr>
              <a:t>3*3</a:t>
            </a:r>
            <a:r>
              <a:rPr lang="zh-CN" altLang="zh-CN" dirty="0">
                <a:solidFill>
                  <a:srgbClr val="4472C4"/>
                </a:solidFill>
                <a:effectLst/>
                <a:cs typeface="Times New Roman" panose="02020603050405020304" pitchFamily="18" charset="0"/>
              </a:rPr>
              <a:t>表示卷积层</a:t>
            </a:r>
            <a:r>
              <a:rPr lang="en-US" altLang="zh-CN" dirty="0">
                <a:solidFill>
                  <a:srgbClr val="4472C4"/>
                </a:solidFill>
                <a:effectLst/>
                <a:cs typeface="Times New Roman" panose="02020603050405020304" pitchFamily="18" charset="0"/>
              </a:rPr>
              <a:t>1</a:t>
            </a:r>
            <a:r>
              <a:rPr lang="zh-CN" altLang="zh-CN" dirty="0">
                <a:solidFill>
                  <a:srgbClr val="4472C4"/>
                </a:solidFill>
                <a:effectLst/>
                <a:cs typeface="Times New Roman" panose="02020603050405020304" pitchFamily="18" charset="0"/>
              </a:rPr>
              <a:t>的卷积核大小为</a:t>
            </a:r>
            <a:r>
              <a:rPr lang="en-US" altLang="zh-CN" dirty="0">
                <a:solidFill>
                  <a:srgbClr val="4472C4"/>
                </a:solidFill>
                <a:effectLst/>
                <a:cs typeface="Times New Roman" panose="02020603050405020304" pitchFamily="18" charset="0"/>
              </a:rPr>
              <a:t>3</a:t>
            </a:r>
            <a:r>
              <a:rPr lang="zh-CN" altLang="zh-CN" dirty="0">
                <a:solidFill>
                  <a:srgbClr val="4472C4"/>
                </a:solidFill>
                <a:effectLst/>
                <a:cs typeface="Times New Roman" panose="02020603050405020304" pitchFamily="18" charset="0"/>
              </a:rPr>
              <a:t>，卷积层</a:t>
            </a:r>
            <a:r>
              <a:rPr lang="en-US" altLang="zh-CN" dirty="0">
                <a:solidFill>
                  <a:srgbClr val="4472C4"/>
                </a:solidFill>
                <a:effectLst/>
                <a:cs typeface="Times New Roman" panose="02020603050405020304" pitchFamily="18" charset="0"/>
              </a:rPr>
              <a:t>2</a:t>
            </a:r>
            <a:r>
              <a:rPr lang="zh-CN" altLang="zh-CN" dirty="0">
                <a:solidFill>
                  <a:srgbClr val="4472C4"/>
                </a:solidFill>
                <a:effectLst/>
                <a:cs typeface="Times New Roman" panose="02020603050405020304" pitchFamily="18" charset="0"/>
              </a:rPr>
              <a:t>的卷积核大小也为</a:t>
            </a:r>
            <a:r>
              <a:rPr lang="en-US" altLang="zh-CN" dirty="0">
                <a:solidFill>
                  <a:srgbClr val="4472C4"/>
                </a:solidFill>
                <a:effectLst/>
                <a:cs typeface="Times New Roman" panose="02020603050405020304" pitchFamily="18" charset="0"/>
              </a:rPr>
              <a:t>3</a:t>
            </a:r>
            <a:r>
              <a:rPr lang="zh-CN" altLang="zh-CN" dirty="0">
                <a:effectLst/>
                <a:cs typeface="Times New Roman" panose="02020603050405020304" pitchFamily="18" charset="0"/>
              </a:rPr>
              <a:t>），三个模型的其余参数皆相同。设置</a:t>
            </a:r>
            <a:r>
              <a:rPr lang="en-US" altLang="zh-CN" dirty="0" err="1">
                <a:latin typeface="Times New Roman" panose="02020603050405020304" pitchFamily="18" charset="0"/>
                <a:cs typeface="Times New Roman" panose="02020603050405020304" pitchFamily="18" charset="0"/>
              </a:rPr>
              <a:t>BatchSize</a:t>
            </a:r>
            <a:r>
              <a:rPr lang="en-US" altLang="zh-CN" dirty="0">
                <a:effectLst/>
                <a:cs typeface="Times New Roman" panose="02020603050405020304" pitchFamily="18" charset="0"/>
              </a:rPr>
              <a:t>=128</a:t>
            </a:r>
            <a:r>
              <a:rPr lang="zh-CN" altLang="zh-CN" dirty="0">
                <a:effectLst/>
                <a:cs typeface="Times New Roman" panose="02020603050405020304" pitchFamily="18" charset="0"/>
              </a:rPr>
              <a:t>，</a:t>
            </a:r>
            <a:r>
              <a:rPr lang="en-US" altLang="zh-CN" dirty="0" err="1">
                <a:latin typeface="Times New Roman" panose="02020603050405020304" pitchFamily="18" charset="0"/>
                <a:cs typeface="Times New Roman" panose="02020603050405020304" pitchFamily="18" charset="0"/>
              </a:rPr>
              <a:t>learningrate</a:t>
            </a:r>
            <a:r>
              <a:rPr lang="en-US" altLang="zh-CN" dirty="0">
                <a:effectLst/>
                <a:cs typeface="Times New Roman" panose="02020603050405020304" pitchFamily="18" charset="0"/>
              </a:rPr>
              <a:t>=0.01</a:t>
            </a:r>
            <a:r>
              <a:rPr lang="zh-CN" altLang="zh-CN" dirty="0">
                <a:effectLst/>
                <a:cs typeface="Times New Roman" panose="02020603050405020304" pitchFamily="18" charset="0"/>
              </a:rPr>
              <a:t>，优化器为</a:t>
            </a:r>
            <a:r>
              <a:rPr lang="en-US" altLang="zh-CN" dirty="0">
                <a:latin typeface="Times New Roman" panose="02020603050405020304" pitchFamily="18" charset="0"/>
                <a:cs typeface="Times New Roman" panose="02020603050405020304" pitchFamily="18" charset="0"/>
              </a:rPr>
              <a:t>SGD</a:t>
            </a:r>
            <a:r>
              <a:rPr lang="zh-CN" altLang="zh-CN" dirty="0">
                <a:effectLst/>
                <a:cs typeface="Times New Roman" panose="02020603050405020304" pitchFamily="18" charset="0"/>
              </a:rPr>
              <a:t>，</a:t>
            </a:r>
            <a:r>
              <a:rPr lang="zh-CN" altLang="en-US" dirty="0">
                <a:effectLst/>
                <a:cs typeface="Times New Roman" panose="02020603050405020304" pitchFamily="18" charset="0"/>
              </a:rPr>
              <a:t>损失函数为交叉熵，</a:t>
            </a:r>
            <a:r>
              <a:rPr lang="zh-CN" altLang="zh-CN" dirty="0">
                <a:effectLst/>
                <a:cs typeface="Times New Roman" panose="02020603050405020304" pitchFamily="18" charset="0"/>
              </a:rPr>
              <a:t>迭代</a:t>
            </a:r>
            <a:r>
              <a:rPr lang="en-US" altLang="zh-CN" dirty="0">
                <a:effectLst/>
                <a:cs typeface="Times New Roman" panose="02020603050405020304" pitchFamily="18" charset="0"/>
              </a:rPr>
              <a:t>20</a:t>
            </a:r>
            <a:r>
              <a:rPr lang="zh-CN" altLang="zh-CN" dirty="0">
                <a:effectLst/>
                <a:cs typeface="Times New Roman" panose="02020603050405020304" pitchFamily="18" charset="0"/>
              </a:rPr>
              <a:t>次（</a:t>
            </a:r>
            <a:r>
              <a:rPr lang="en-US" altLang="zh-CN" dirty="0">
                <a:latin typeface="Times New Roman" panose="02020603050405020304" pitchFamily="18" charset="0"/>
                <a:cs typeface="Times New Roman" panose="02020603050405020304" pitchFamily="18" charset="0"/>
              </a:rPr>
              <a:t>Epoch</a:t>
            </a:r>
            <a:r>
              <a:rPr lang="en-US" altLang="zh-CN" dirty="0">
                <a:effectLst/>
                <a:cs typeface="Times New Roman" panose="02020603050405020304" pitchFamily="18" charset="0"/>
              </a:rPr>
              <a:t>=20</a:t>
            </a:r>
            <a:r>
              <a:rPr lang="zh-CN" altLang="zh-CN" dirty="0">
                <a:effectLst/>
                <a:cs typeface="Times New Roman" panose="02020603050405020304" pitchFamily="18" charset="0"/>
              </a:rPr>
              <a:t>），</a:t>
            </a:r>
            <a:r>
              <a:rPr lang="zh-CN" altLang="en-US" dirty="0">
                <a:effectLst/>
                <a:cs typeface="Times New Roman" panose="02020603050405020304" pitchFamily="18" charset="0"/>
              </a:rPr>
              <a:t>得到训练误差和测试精度，</a:t>
            </a:r>
            <a:r>
              <a:rPr lang="zh-CN" altLang="zh-CN" dirty="0">
                <a:effectLst/>
                <a:cs typeface="Times New Roman" panose="02020603050405020304" pitchFamily="18" charset="0"/>
              </a:rPr>
              <a:t>实验结果见图</a:t>
            </a:r>
            <a:r>
              <a:rPr lang="en-US" altLang="zh-CN" dirty="0">
                <a:cs typeface="Times New Roman" panose="02020603050405020304" pitchFamily="18" charset="0"/>
              </a:rPr>
              <a:t>24.</a:t>
            </a:r>
            <a:endParaRPr lang="en-US" altLang="zh-CN" dirty="0">
              <a:effectLst/>
              <a:cs typeface="Times New Roman" panose="02020603050405020304" pitchFamily="18" charset="0"/>
            </a:endParaRPr>
          </a:p>
          <a:p>
            <a:pPr marL="0" indent="0">
              <a:lnSpc>
                <a:spcPct val="150000"/>
              </a:lnSpc>
              <a:buNone/>
            </a:pPr>
            <a:endParaRPr lang="en-US" altLang="zh-CN" dirty="0">
              <a:solidFill>
                <a:srgbClr val="FF0000"/>
              </a:solidFill>
              <a:effectLst/>
              <a:cs typeface="Times New Roman" panose="02020603050405020304" pitchFamily="18" charset="0"/>
            </a:endParaRPr>
          </a:p>
          <a:p>
            <a:pPr marL="0" indent="0">
              <a:lnSpc>
                <a:spcPct val="150000"/>
              </a:lnSpc>
              <a:buNone/>
            </a:pPr>
            <a:endParaRPr lang="zh-CN" altLang="en-US" dirty="0">
              <a:solidFill>
                <a:srgbClr val="FF0000"/>
              </a:solidFill>
            </a:endParaRPr>
          </a:p>
        </p:txBody>
      </p:sp>
      <p:sp>
        <p:nvSpPr>
          <p:cNvPr id="4" name="日期占位符 3">
            <a:extLst>
              <a:ext uri="{FF2B5EF4-FFF2-40B4-BE49-F238E27FC236}">
                <a16:creationId xmlns:a16="http://schemas.microsoft.com/office/drawing/2014/main" id="{D88F6FF0-235F-4F78-85D9-AF5D8171F044}"/>
              </a:ext>
            </a:extLst>
          </p:cNvPr>
          <p:cNvSpPr>
            <a:spLocks noGrp="1"/>
          </p:cNvSpPr>
          <p:nvPr>
            <p:ph type="dt" sz="half" idx="10"/>
          </p:nvPr>
        </p:nvSpPr>
        <p:spPr/>
        <p:txBody>
          <a:bodyPr/>
          <a:lstStyle/>
          <a:p>
            <a:fld id="{315BB34A-6131-4109-8499-25816707CCF8}" type="datetime1">
              <a:rPr lang="en-US" altLang="zh-CN" smtClean="0"/>
              <a:t>4/21/2023</a:t>
            </a:fld>
            <a:endParaRPr lang="en-US" altLang="zh-CN"/>
          </a:p>
        </p:txBody>
      </p:sp>
      <p:sp>
        <p:nvSpPr>
          <p:cNvPr id="5" name="页脚占位符 4">
            <a:extLst>
              <a:ext uri="{FF2B5EF4-FFF2-40B4-BE49-F238E27FC236}">
                <a16:creationId xmlns:a16="http://schemas.microsoft.com/office/drawing/2014/main" id="{D12F282E-28F2-4E06-9B68-8BB13A141CA0}"/>
              </a:ext>
            </a:extLst>
          </p:cNvPr>
          <p:cNvSpPr>
            <a:spLocks noGrp="1"/>
          </p:cNvSpPr>
          <p:nvPr>
            <p:ph type="ftr" sz="quarter" idx="11"/>
          </p:nvPr>
        </p:nvSpPr>
        <p:spPr/>
        <p:txBody>
          <a:bodyPr/>
          <a:lstStyle/>
          <a:p>
            <a:r>
              <a:rPr lang="zh-CN" altLang="en-US"/>
              <a:t>合肥学院 人工智能与大数据学院</a:t>
            </a:r>
            <a:endParaRPr lang="en-US" altLang="zh-CN" dirty="0"/>
          </a:p>
        </p:txBody>
      </p:sp>
      <p:sp>
        <p:nvSpPr>
          <p:cNvPr id="6" name="灯片编号占位符 5">
            <a:extLst>
              <a:ext uri="{FF2B5EF4-FFF2-40B4-BE49-F238E27FC236}">
                <a16:creationId xmlns:a16="http://schemas.microsoft.com/office/drawing/2014/main" id="{06E00E4E-4D72-47F0-AB6D-0402A162CDB0}"/>
              </a:ext>
            </a:extLst>
          </p:cNvPr>
          <p:cNvSpPr>
            <a:spLocks noGrp="1"/>
          </p:cNvSpPr>
          <p:nvPr>
            <p:ph type="sldNum" sz="quarter" idx="12"/>
          </p:nvPr>
        </p:nvSpPr>
        <p:spPr/>
        <p:txBody>
          <a:bodyPr/>
          <a:lstStyle/>
          <a:p>
            <a:fld id="{CF856BB3-76D9-4B5D-995C-68FA1768510B}" type="slidenum">
              <a:rPr lang="en-US" altLang="zh-CN" smtClean="0"/>
              <a:pPr/>
              <a:t>45</a:t>
            </a:fld>
            <a:endParaRPr lang="en-US" altLang="zh-CN"/>
          </a:p>
        </p:txBody>
      </p:sp>
    </p:spTree>
    <p:extLst>
      <p:ext uri="{BB962C8B-B14F-4D97-AF65-F5344CB8AC3E}">
        <p14:creationId xmlns:p14="http://schemas.microsoft.com/office/powerpoint/2010/main" val="6673815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CD20896-EDFD-4EB6-ADF5-61E337C89975}"/>
              </a:ext>
            </a:extLst>
          </p:cNvPr>
          <p:cNvSpPr>
            <a:spLocks noGrp="1"/>
          </p:cNvSpPr>
          <p:nvPr>
            <p:ph type="title"/>
          </p:nvPr>
        </p:nvSpPr>
        <p:spPr/>
        <p:txBody>
          <a:bodyPr/>
          <a:lstStyle/>
          <a:p>
            <a:r>
              <a:rPr lang="en-US" altLang="zh-CN" dirty="0"/>
              <a:t>4.1</a:t>
            </a:r>
            <a:r>
              <a:rPr lang="zh-CN" altLang="en-US" dirty="0"/>
              <a:t>比较卷积核大小对模型性能的影响</a:t>
            </a:r>
          </a:p>
        </p:txBody>
      </p:sp>
      <p:sp>
        <p:nvSpPr>
          <p:cNvPr id="3" name="内容占位符 2">
            <a:extLst>
              <a:ext uri="{FF2B5EF4-FFF2-40B4-BE49-F238E27FC236}">
                <a16:creationId xmlns:a16="http://schemas.microsoft.com/office/drawing/2014/main" id="{74B9246F-0FE8-4D5E-97B1-BE5C4A2EDE76}"/>
              </a:ext>
            </a:extLst>
          </p:cNvPr>
          <p:cNvSpPr>
            <a:spLocks noGrp="1"/>
          </p:cNvSpPr>
          <p:nvPr>
            <p:ph idx="1"/>
          </p:nvPr>
        </p:nvSpPr>
        <p:spPr/>
        <p:txBody>
          <a:bodyPr>
            <a:normAutofit/>
          </a:bodyPr>
          <a:lstStyle/>
          <a:p>
            <a:pPr marL="0" indent="0">
              <a:lnSpc>
                <a:spcPct val="150000"/>
              </a:lnSpc>
              <a:buNone/>
            </a:pPr>
            <a:endParaRPr lang="en-US" altLang="zh-CN" dirty="0"/>
          </a:p>
          <a:p>
            <a:pPr marL="0" indent="0">
              <a:lnSpc>
                <a:spcPct val="150000"/>
              </a:lnSpc>
              <a:buNone/>
            </a:pPr>
            <a:endParaRPr lang="en-US" altLang="zh-CN" dirty="0"/>
          </a:p>
          <a:p>
            <a:pPr marL="0" indent="0">
              <a:lnSpc>
                <a:spcPct val="150000"/>
              </a:lnSpc>
              <a:buNone/>
            </a:pPr>
            <a:endParaRPr lang="en-US" altLang="zh-CN" dirty="0"/>
          </a:p>
          <a:p>
            <a:pPr marL="0" indent="0">
              <a:lnSpc>
                <a:spcPct val="150000"/>
              </a:lnSpc>
              <a:buNone/>
            </a:pPr>
            <a:endParaRPr lang="en-US" altLang="zh-CN" dirty="0"/>
          </a:p>
          <a:p>
            <a:pPr marL="0" indent="0">
              <a:lnSpc>
                <a:spcPct val="150000"/>
              </a:lnSpc>
              <a:buNone/>
            </a:pPr>
            <a:endParaRPr lang="en-US" altLang="zh-CN" dirty="0"/>
          </a:p>
          <a:p>
            <a:pPr marL="0" indent="0">
              <a:lnSpc>
                <a:spcPct val="150000"/>
              </a:lnSpc>
              <a:buNone/>
            </a:pPr>
            <a:endParaRPr lang="en-US" altLang="zh-CN" dirty="0"/>
          </a:p>
          <a:p>
            <a:pPr marL="0" indent="0">
              <a:lnSpc>
                <a:spcPct val="150000"/>
              </a:lnSpc>
              <a:buNone/>
            </a:pPr>
            <a:endParaRPr lang="en-US" altLang="zh-CN" dirty="0"/>
          </a:p>
          <a:p>
            <a:pPr marL="0" indent="0" algn="ctr">
              <a:lnSpc>
                <a:spcPct val="150000"/>
              </a:lnSpc>
              <a:buNone/>
            </a:pPr>
            <a:r>
              <a:rPr lang="zh-CN" altLang="en-US" dirty="0"/>
              <a:t>图</a:t>
            </a:r>
            <a:r>
              <a:rPr lang="en-US" altLang="zh-CN" dirty="0"/>
              <a:t>24.</a:t>
            </a:r>
            <a:r>
              <a:rPr lang="zh-CN" altLang="en-US" dirty="0"/>
              <a:t>卷积核大小对</a:t>
            </a:r>
            <a:r>
              <a:rPr lang="en-US" altLang="zh-CN" dirty="0">
                <a:latin typeface="Times New Roman" panose="02020603050405020304" pitchFamily="18" charset="0"/>
                <a:cs typeface="Times New Roman" panose="02020603050405020304" pitchFamily="18" charset="0"/>
              </a:rPr>
              <a:t>CNN</a:t>
            </a:r>
            <a:r>
              <a:rPr lang="zh-CN" altLang="en-US" dirty="0"/>
              <a:t>模型性能的影响</a:t>
            </a:r>
            <a:endParaRPr lang="en-US" altLang="zh-CN" dirty="0"/>
          </a:p>
          <a:p>
            <a:pPr marL="0" indent="0">
              <a:lnSpc>
                <a:spcPct val="150000"/>
              </a:lnSpc>
              <a:buNone/>
            </a:pPr>
            <a:endParaRPr lang="en-US" altLang="zh-CN" dirty="0">
              <a:solidFill>
                <a:srgbClr val="FF0000"/>
              </a:solidFill>
              <a:effectLst/>
              <a:cs typeface="Times New Roman" panose="02020603050405020304" pitchFamily="18" charset="0"/>
            </a:endParaRPr>
          </a:p>
          <a:p>
            <a:pPr marL="0" indent="0">
              <a:lnSpc>
                <a:spcPct val="150000"/>
              </a:lnSpc>
              <a:buNone/>
            </a:pPr>
            <a:endParaRPr lang="zh-CN" altLang="en-US" dirty="0">
              <a:solidFill>
                <a:srgbClr val="FF0000"/>
              </a:solidFill>
            </a:endParaRPr>
          </a:p>
        </p:txBody>
      </p:sp>
      <p:sp>
        <p:nvSpPr>
          <p:cNvPr id="4" name="日期占位符 3">
            <a:extLst>
              <a:ext uri="{FF2B5EF4-FFF2-40B4-BE49-F238E27FC236}">
                <a16:creationId xmlns:a16="http://schemas.microsoft.com/office/drawing/2014/main" id="{D88F6FF0-235F-4F78-85D9-AF5D8171F044}"/>
              </a:ext>
            </a:extLst>
          </p:cNvPr>
          <p:cNvSpPr>
            <a:spLocks noGrp="1"/>
          </p:cNvSpPr>
          <p:nvPr>
            <p:ph type="dt" sz="half" idx="10"/>
          </p:nvPr>
        </p:nvSpPr>
        <p:spPr/>
        <p:txBody>
          <a:bodyPr/>
          <a:lstStyle/>
          <a:p>
            <a:fld id="{315BB34A-6131-4109-8499-25816707CCF8}" type="datetime1">
              <a:rPr lang="en-US" altLang="zh-CN" smtClean="0"/>
              <a:t>4/21/2023</a:t>
            </a:fld>
            <a:endParaRPr lang="en-US" altLang="zh-CN"/>
          </a:p>
        </p:txBody>
      </p:sp>
      <p:sp>
        <p:nvSpPr>
          <p:cNvPr id="5" name="页脚占位符 4">
            <a:extLst>
              <a:ext uri="{FF2B5EF4-FFF2-40B4-BE49-F238E27FC236}">
                <a16:creationId xmlns:a16="http://schemas.microsoft.com/office/drawing/2014/main" id="{D12F282E-28F2-4E06-9B68-8BB13A141CA0}"/>
              </a:ext>
            </a:extLst>
          </p:cNvPr>
          <p:cNvSpPr>
            <a:spLocks noGrp="1"/>
          </p:cNvSpPr>
          <p:nvPr>
            <p:ph type="ftr" sz="quarter" idx="11"/>
          </p:nvPr>
        </p:nvSpPr>
        <p:spPr/>
        <p:txBody>
          <a:bodyPr/>
          <a:lstStyle/>
          <a:p>
            <a:r>
              <a:rPr lang="zh-CN" altLang="en-US"/>
              <a:t>合肥学院 人工智能与大数据学院</a:t>
            </a:r>
            <a:endParaRPr lang="en-US" altLang="zh-CN" dirty="0"/>
          </a:p>
        </p:txBody>
      </p:sp>
      <p:sp>
        <p:nvSpPr>
          <p:cNvPr id="6" name="灯片编号占位符 5">
            <a:extLst>
              <a:ext uri="{FF2B5EF4-FFF2-40B4-BE49-F238E27FC236}">
                <a16:creationId xmlns:a16="http://schemas.microsoft.com/office/drawing/2014/main" id="{06E00E4E-4D72-47F0-AB6D-0402A162CDB0}"/>
              </a:ext>
            </a:extLst>
          </p:cNvPr>
          <p:cNvSpPr>
            <a:spLocks noGrp="1"/>
          </p:cNvSpPr>
          <p:nvPr>
            <p:ph type="sldNum" sz="quarter" idx="12"/>
          </p:nvPr>
        </p:nvSpPr>
        <p:spPr/>
        <p:txBody>
          <a:bodyPr/>
          <a:lstStyle/>
          <a:p>
            <a:fld id="{CF856BB3-76D9-4B5D-995C-68FA1768510B}" type="slidenum">
              <a:rPr lang="en-US" altLang="zh-CN" smtClean="0"/>
              <a:pPr/>
              <a:t>46</a:t>
            </a:fld>
            <a:endParaRPr lang="en-US" altLang="zh-CN"/>
          </a:p>
        </p:txBody>
      </p:sp>
      <p:pic>
        <p:nvPicPr>
          <p:cNvPr id="8" name="图形 7">
            <a:extLst>
              <a:ext uri="{FF2B5EF4-FFF2-40B4-BE49-F238E27FC236}">
                <a16:creationId xmlns:a16="http://schemas.microsoft.com/office/drawing/2014/main" id="{8F9DE09C-AA86-43DA-AE1E-2688EFB593E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881187" y="1395412"/>
            <a:ext cx="8429625" cy="4067175"/>
          </a:xfrm>
          <a:prstGeom prst="rect">
            <a:avLst/>
          </a:prstGeom>
        </p:spPr>
      </p:pic>
    </p:spTree>
    <p:extLst>
      <p:ext uri="{BB962C8B-B14F-4D97-AF65-F5344CB8AC3E}">
        <p14:creationId xmlns:p14="http://schemas.microsoft.com/office/powerpoint/2010/main" val="401209298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CD20896-EDFD-4EB6-ADF5-61E337C89975}"/>
              </a:ext>
            </a:extLst>
          </p:cNvPr>
          <p:cNvSpPr>
            <a:spLocks noGrp="1"/>
          </p:cNvSpPr>
          <p:nvPr>
            <p:ph type="title"/>
          </p:nvPr>
        </p:nvSpPr>
        <p:spPr/>
        <p:txBody>
          <a:bodyPr/>
          <a:lstStyle/>
          <a:p>
            <a:r>
              <a:rPr lang="en-US" altLang="zh-CN" dirty="0"/>
              <a:t>4.2</a:t>
            </a:r>
            <a:r>
              <a:rPr lang="zh-CN" altLang="en-US" dirty="0"/>
              <a:t>比较卷积核数量对模型性能的影响</a:t>
            </a:r>
          </a:p>
        </p:txBody>
      </p:sp>
      <p:sp>
        <p:nvSpPr>
          <p:cNvPr id="3" name="内容占位符 2">
            <a:extLst>
              <a:ext uri="{FF2B5EF4-FFF2-40B4-BE49-F238E27FC236}">
                <a16:creationId xmlns:a16="http://schemas.microsoft.com/office/drawing/2014/main" id="{74B9246F-0FE8-4D5E-97B1-BE5C4A2EDE76}"/>
              </a:ext>
            </a:extLst>
          </p:cNvPr>
          <p:cNvSpPr>
            <a:spLocks noGrp="1"/>
          </p:cNvSpPr>
          <p:nvPr>
            <p:ph idx="1"/>
          </p:nvPr>
        </p:nvSpPr>
        <p:spPr/>
        <p:txBody>
          <a:bodyPr/>
          <a:lstStyle/>
          <a:p>
            <a:pPr marL="0" indent="0">
              <a:lnSpc>
                <a:spcPct val="150000"/>
              </a:lnSpc>
              <a:buNone/>
            </a:pPr>
            <a:r>
              <a:rPr lang="zh-CN" altLang="en-US" dirty="0"/>
              <a:t>比较卷积层中</a:t>
            </a:r>
            <a:r>
              <a:rPr lang="zh-CN" altLang="en-US" b="1" dirty="0">
                <a:solidFill>
                  <a:srgbClr val="0070C0"/>
                </a:solidFill>
              </a:rPr>
              <a:t>卷积核数量</a:t>
            </a:r>
            <a:r>
              <a:rPr lang="zh-CN" altLang="en-US" dirty="0"/>
              <a:t>对模型性能的影响。</a:t>
            </a:r>
            <a:r>
              <a:rPr lang="en-US" altLang="zh-CN" dirty="0">
                <a:effectLst/>
                <a:latin typeface="Times New Roman" panose="02020603050405020304" pitchFamily="18" charset="0"/>
                <a:cs typeface="Times New Roman" panose="02020603050405020304" pitchFamily="18" charset="0"/>
              </a:rPr>
              <a:t> CNN</a:t>
            </a:r>
            <a:r>
              <a:rPr lang="zh-CN" altLang="zh-CN" dirty="0">
                <a:effectLst/>
                <a:cs typeface="Times New Roman" panose="02020603050405020304" pitchFamily="18" charset="0"/>
              </a:rPr>
              <a:t>模型包含两个卷积层，两个池化层和</a:t>
            </a:r>
            <a:r>
              <a:rPr lang="zh-CN" altLang="en-US" dirty="0">
                <a:effectLst/>
                <a:cs typeface="Times New Roman" panose="02020603050405020304" pitchFamily="18" charset="0"/>
              </a:rPr>
              <a:t>两个</a:t>
            </a:r>
            <a:r>
              <a:rPr lang="zh-CN" altLang="zh-CN" dirty="0">
                <a:effectLst/>
                <a:cs typeface="Times New Roman" panose="02020603050405020304" pitchFamily="18" charset="0"/>
              </a:rPr>
              <a:t>全连接层。分别设置卷积核</a:t>
            </a:r>
            <a:r>
              <a:rPr lang="zh-CN" altLang="en-US" dirty="0">
                <a:effectLst/>
                <a:cs typeface="Times New Roman" panose="02020603050405020304" pitchFamily="18" charset="0"/>
              </a:rPr>
              <a:t>数量</a:t>
            </a:r>
            <a:r>
              <a:rPr lang="zh-CN" altLang="zh-CN" dirty="0">
                <a:effectLst/>
                <a:cs typeface="Times New Roman" panose="02020603050405020304" pitchFamily="18" charset="0"/>
              </a:rPr>
              <a:t>为</a:t>
            </a:r>
            <a:r>
              <a:rPr lang="en-US" altLang="zh-CN" dirty="0">
                <a:effectLst/>
                <a:cs typeface="Times New Roman" panose="02020603050405020304" pitchFamily="18" charset="0"/>
              </a:rPr>
              <a:t>4*4</a:t>
            </a:r>
            <a:r>
              <a:rPr lang="zh-CN" altLang="zh-CN" dirty="0">
                <a:effectLst/>
                <a:cs typeface="Times New Roman" panose="02020603050405020304" pitchFamily="18" charset="0"/>
              </a:rPr>
              <a:t>，</a:t>
            </a:r>
            <a:r>
              <a:rPr lang="en-US" altLang="zh-CN" dirty="0">
                <a:effectLst/>
                <a:cs typeface="Times New Roman" panose="02020603050405020304" pitchFamily="18" charset="0"/>
              </a:rPr>
              <a:t>8*8</a:t>
            </a:r>
            <a:r>
              <a:rPr lang="zh-CN" altLang="zh-CN" dirty="0">
                <a:effectLst/>
                <a:cs typeface="Times New Roman" panose="02020603050405020304" pitchFamily="18" charset="0"/>
              </a:rPr>
              <a:t>，</a:t>
            </a:r>
            <a:r>
              <a:rPr lang="en-US" altLang="zh-CN" dirty="0">
                <a:effectLst/>
                <a:cs typeface="Times New Roman" panose="02020603050405020304" pitchFamily="18" charset="0"/>
              </a:rPr>
              <a:t>16*16</a:t>
            </a:r>
            <a:r>
              <a:rPr lang="zh-CN" altLang="zh-CN" dirty="0">
                <a:effectLst/>
                <a:cs typeface="Times New Roman" panose="02020603050405020304" pitchFamily="18" charset="0"/>
              </a:rPr>
              <a:t>，</a:t>
            </a:r>
            <a:r>
              <a:rPr lang="en-US" altLang="zh-CN" dirty="0">
                <a:effectLst/>
                <a:cs typeface="Times New Roman" panose="02020603050405020304" pitchFamily="18" charset="0"/>
              </a:rPr>
              <a:t>32*32</a:t>
            </a:r>
            <a:r>
              <a:rPr lang="zh-CN" altLang="zh-CN" dirty="0">
                <a:effectLst/>
                <a:cs typeface="Times New Roman" panose="02020603050405020304" pitchFamily="18" charset="0"/>
              </a:rPr>
              <a:t>，</a:t>
            </a:r>
            <a:r>
              <a:rPr lang="en-US" altLang="zh-CN" dirty="0">
                <a:effectLst/>
                <a:cs typeface="Times New Roman" panose="02020603050405020304" pitchFamily="18" charset="0"/>
              </a:rPr>
              <a:t>64*64</a:t>
            </a:r>
            <a:r>
              <a:rPr lang="zh-CN" altLang="zh-CN" dirty="0">
                <a:effectLst/>
                <a:cs typeface="Times New Roman" panose="02020603050405020304" pitchFamily="18" charset="0"/>
              </a:rPr>
              <a:t>（</a:t>
            </a:r>
            <a:r>
              <a:rPr lang="en-US" altLang="zh-CN" dirty="0">
                <a:solidFill>
                  <a:srgbClr val="4472C4"/>
                </a:solidFill>
                <a:effectLst/>
                <a:cs typeface="Times New Roman" panose="02020603050405020304" pitchFamily="18" charset="0"/>
              </a:rPr>
              <a:t>4*4</a:t>
            </a:r>
            <a:r>
              <a:rPr lang="zh-CN" altLang="zh-CN" dirty="0">
                <a:solidFill>
                  <a:srgbClr val="4472C4"/>
                </a:solidFill>
                <a:effectLst/>
                <a:cs typeface="Times New Roman" panose="02020603050405020304" pitchFamily="18" charset="0"/>
              </a:rPr>
              <a:t>表示卷积层</a:t>
            </a:r>
            <a:r>
              <a:rPr lang="en-US" altLang="zh-CN" dirty="0">
                <a:solidFill>
                  <a:srgbClr val="4472C4"/>
                </a:solidFill>
                <a:effectLst/>
                <a:cs typeface="Times New Roman" panose="02020603050405020304" pitchFamily="18" charset="0"/>
              </a:rPr>
              <a:t>1</a:t>
            </a:r>
            <a:r>
              <a:rPr lang="zh-CN" altLang="zh-CN" dirty="0">
                <a:solidFill>
                  <a:srgbClr val="4472C4"/>
                </a:solidFill>
                <a:effectLst/>
                <a:cs typeface="Times New Roman" panose="02020603050405020304" pitchFamily="18" charset="0"/>
              </a:rPr>
              <a:t>的卷积核数量为</a:t>
            </a:r>
            <a:r>
              <a:rPr lang="en-US" altLang="zh-CN" dirty="0">
                <a:solidFill>
                  <a:srgbClr val="4472C4"/>
                </a:solidFill>
                <a:effectLst/>
                <a:cs typeface="Times New Roman" panose="02020603050405020304" pitchFamily="18" charset="0"/>
              </a:rPr>
              <a:t>4</a:t>
            </a:r>
            <a:r>
              <a:rPr lang="zh-CN" altLang="zh-CN" dirty="0">
                <a:solidFill>
                  <a:srgbClr val="4472C4"/>
                </a:solidFill>
                <a:effectLst/>
                <a:cs typeface="Times New Roman" panose="02020603050405020304" pitchFamily="18" charset="0"/>
              </a:rPr>
              <a:t>，卷积层</a:t>
            </a:r>
            <a:r>
              <a:rPr lang="en-US" altLang="zh-CN" dirty="0">
                <a:solidFill>
                  <a:srgbClr val="4472C4"/>
                </a:solidFill>
                <a:effectLst/>
                <a:cs typeface="Times New Roman" panose="02020603050405020304" pitchFamily="18" charset="0"/>
              </a:rPr>
              <a:t>2</a:t>
            </a:r>
            <a:r>
              <a:rPr lang="zh-CN" altLang="zh-CN" dirty="0">
                <a:solidFill>
                  <a:srgbClr val="4472C4"/>
                </a:solidFill>
                <a:effectLst/>
                <a:cs typeface="Times New Roman" panose="02020603050405020304" pitchFamily="18" charset="0"/>
              </a:rPr>
              <a:t>的卷积核数量为</a:t>
            </a:r>
            <a:r>
              <a:rPr lang="en-US" altLang="zh-CN" dirty="0">
                <a:solidFill>
                  <a:srgbClr val="4472C4"/>
                </a:solidFill>
                <a:effectLst/>
                <a:cs typeface="Times New Roman" panose="02020603050405020304" pitchFamily="18" charset="0"/>
              </a:rPr>
              <a:t>4</a:t>
            </a:r>
            <a:r>
              <a:rPr lang="zh-CN" altLang="zh-CN" dirty="0">
                <a:effectLst/>
                <a:cs typeface="Times New Roman" panose="02020603050405020304" pitchFamily="18" charset="0"/>
              </a:rPr>
              <a:t>）以及设置卷积核大小为</a:t>
            </a:r>
            <a:r>
              <a:rPr lang="en-US" altLang="zh-CN" dirty="0">
                <a:effectLst/>
                <a:cs typeface="Times New Roman" panose="02020603050405020304" pitchFamily="18" charset="0"/>
              </a:rPr>
              <a:t>5</a:t>
            </a:r>
            <a:r>
              <a:rPr lang="zh-CN" altLang="zh-CN" dirty="0">
                <a:effectLst/>
                <a:cs typeface="Times New Roman" panose="02020603050405020304" pitchFamily="18" charset="0"/>
              </a:rPr>
              <a:t>，</a:t>
            </a:r>
            <a:r>
              <a:rPr lang="zh-CN" altLang="en-US" dirty="0">
                <a:effectLst/>
                <a:cs typeface="Times New Roman" panose="02020603050405020304" pitchFamily="18" charset="0"/>
              </a:rPr>
              <a:t>五个模型的其余参数皆相同</a:t>
            </a:r>
            <a:r>
              <a:rPr lang="zh-CN" altLang="zh-CN" dirty="0">
                <a:effectLst/>
                <a:cs typeface="Times New Roman" panose="02020603050405020304" pitchFamily="18" charset="0"/>
              </a:rPr>
              <a:t>。设置</a:t>
            </a:r>
            <a:r>
              <a:rPr lang="en-US" altLang="zh-CN" dirty="0" err="1">
                <a:latin typeface="Times New Roman" panose="02020603050405020304" pitchFamily="18" charset="0"/>
                <a:cs typeface="Times New Roman" panose="02020603050405020304" pitchFamily="18" charset="0"/>
              </a:rPr>
              <a:t>BatchSize</a:t>
            </a:r>
            <a:r>
              <a:rPr lang="en-US" altLang="zh-CN" dirty="0">
                <a:effectLst/>
                <a:cs typeface="Times New Roman" panose="02020603050405020304" pitchFamily="18" charset="0"/>
              </a:rPr>
              <a:t>=128</a:t>
            </a:r>
            <a:r>
              <a:rPr lang="zh-CN" altLang="zh-CN" dirty="0">
                <a:effectLst/>
                <a:cs typeface="Times New Roman" panose="02020603050405020304" pitchFamily="18" charset="0"/>
              </a:rPr>
              <a:t>，</a:t>
            </a:r>
            <a:r>
              <a:rPr lang="en-US" altLang="zh-CN" dirty="0" err="1">
                <a:latin typeface="Times New Roman" panose="02020603050405020304" pitchFamily="18" charset="0"/>
                <a:cs typeface="Times New Roman" panose="02020603050405020304" pitchFamily="18" charset="0"/>
              </a:rPr>
              <a:t>learningrate</a:t>
            </a:r>
            <a:r>
              <a:rPr lang="en-US" altLang="zh-CN" dirty="0">
                <a:effectLst/>
                <a:cs typeface="Times New Roman" panose="02020603050405020304" pitchFamily="18" charset="0"/>
              </a:rPr>
              <a:t>=0.01</a:t>
            </a:r>
            <a:r>
              <a:rPr lang="zh-CN" altLang="zh-CN" dirty="0">
                <a:effectLst/>
                <a:cs typeface="Times New Roman" panose="02020603050405020304" pitchFamily="18" charset="0"/>
              </a:rPr>
              <a:t>，优化器为</a:t>
            </a:r>
            <a:r>
              <a:rPr lang="en-US" altLang="zh-CN" dirty="0">
                <a:latin typeface="Times New Roman" panose="02020603050405020304" pitchFamily="18" charset="0"/>
                <a:cs typeface="Times New Roman" panose="02020603050405020304" pitchFamily="18" charset="0"/>
              </a:rPr>
              <a:t>SGD</a:t>
            </a:r>
            <a:r>
              <a:rPr lang="zh-CN" altLang="zh-CN" dirty="0">
                <a:effectLst/>
                <a:cs typeface="Times New Roman" panose="02020603050405020304" pitchFamily="18" charset="0"/>
              </a:rPr>
              <a:t>，</a:t>
            </a:r>
            <a:r>
              <a:rPr lang="zh-CN" altLang="en-US" dirty="0">
                <a:effectLst/>
                <a:cs typeface="Times New Roman" panose="02020603050405020304" pitchFamily="18" charset="0"/>
              </a:rPr>
              <a:t>损失函数为交叉熵，</a:t>
            </a:r>
            <a:r>
              <a:rPr lang="zh-CN" altLang="zh-CN" dirty="0">
                <a:effectLst/>
                <a:cs typeface="Times New Roman" panose="02020603050405020304" pitchFamily="18" charset="0"/>
              </a:rPr>
              <a:t>迭代</a:t>
            </a:r>
            <a:r>
              <a:rPr lang="en-US" altLang="zh-CN" dirty="0">
                <a:effectLst/>
                <a:cs typeface="Times New Roman" panose="02020603050405020304" pitchFamily="18" charset="0"/>
              </a:rPr>
              <a:t>20</a:t>
            </a:r>
            <a:r>
              <a:rPr lang="zh-CN" altLang="zh-CN" dirty="0">
                <a:effectLst/>
                <a:cs typeface="Times New Roman" panose="02020603050405020304" pitchFamily="18" charset="0"/>
              </a:rPr>
              <a:t>次（</a:t>
            </a:r>
            <a:r>
              <a:rPr lang="en-US" altLang="zh-CN" dirty="0">
                <a:latin typeface="Times New Roman" panose="02020603050405020304" pitchFamily="18" charset="0"/>
                <a:cs typeface="Times New Roman" panose="02020603050405020304" pitchFamily="18" charset="0"/>
              </a:rPr>
              <a:t>Epoch</a:t>
            </a:r>
            <a:r>
              <a:rPr lang="en-US" altLang="zh-CN" dirty="0">
                <a:effectLst/>
                <a:cs typeface="Times New Roman" panose="02020603050405020304" pitchFamily="18" charset="0"/>
              </a:rPr>
              <a:t>=20</a:t>
            </a:r>
            <a:r>
              <a:rPr lang="zh-CN" altLang="zh-CN" dirty="0">
                <a:effectLst/>
                <a:cs typeface="Times New Roman" panose="02020603050405020304" pitchFamily="18" charset="0"/>
              </a:rPr>
              <a:t>），</a:t>
            </a:r>
            <a:r>
              <a:rPr lang="zh-CN" altLang="en-US" dirty="0">
                <a:effectLst/>
                <a:cs typeface="Times New Roman" panose="02020603050405020304" pitchFamily="18" charset="0"/>
              </a:rPr>
              <a:t>得到训练误差和测试精度，</a:t>
            </a:r>
            <a:r>
              <a:rPr lang="zh-CN" altLang="zh-CN" dirty="0">
                <a:effectLst/>
                <a:cs typeface="Times New Roman" panose="02020603050405020304" pitchFamily="18" charset="0"/>
              </a:rPr>
              <a:t>实验结果见图</a:t>
            </a:r>
            <a:r>
              <a:rPr lang="en-US" altLang="zh-CN" dirty="0">
                <a:cs typeface="Times New Roman" panose="02020603050405020304" pitchFamily="18" charset="0"/>
              </a:rPr>
              <a:t>25.</a:t>
            </a:r>
            <a:endParaRPr lang="zh-CN" altLang="en-US" dirty="0"/>
          </a:p>
        </p:txBody>
      </p:sp>
      <p:sp>
        <p:nvSpPr>
          <p:cNvPr id="4" name="日期占位符 3">
            <a:extLst>
              <a:ext uri="{FF2B5EF4-FFF2-40B4-BE49-F238E27FC236}">
                <a16:creationId xmlns:a16="http://schemas.microsoft.com/office/drawing/2014/main" id="{D88F6FF0-235F-4F78-85D9-AF5D8171F044}"/>
              </a:ext>
            </a:extLst>
          </p:cNvPr>
          <p:cNvSpPr>
            <a:spLocks noGrp="1"/>
          </p:cNvSpPr>
          <p:nvPr>
            <p:ph type="dt" sz="half" idx="10"/>
          </p:nvPr>
        </p:nvSpPr>
        <p:spPr/>
        <p:txBody>
          <a:bodyPr/>
          <a:lstStyle/>
          <a:p>
            <a:fld id="{315BB34A-6131-4109-8499-25816707CCF8}" type="datetime1">
              <a:rPr lang="en-US" altLang="zh-CN" smtClean="0"/>
              <a:t>4/21/2023</a:t>
            </a:fld>
            <a:endParaRPr lang="en-US" altLang="zh-CN"/>
          </a:p>
        </p:txBody>
      </p:sp>
      <p:sp>
        <p:nvSpPr>
          <p:cNvPr id="5" name="页脚占位符 4">
            <a:extLst>
              <a:ext uri="{FF2B5EF4-FFF2-40B4-BE49-F238E27FC236}">
                <a16:creationId xmlns:a16="http://schemas.microsoft.com/office/drawing/2014/main" id="{D12F282E-28F2-4E06-9B68-8BB13A141CA0}"/>
              </a:ext>
            </a:extLst>
          </p:cNvPr>
          <p:cNvSpPr>
            <a:spLocks noGrp="1"/>
          </p:cNvSpPr>
          <p:nvPr>
            <p:ph type="ftr" sz="quarter" idx="11"/>
          </p:nvPr>
        </p:nvSpPr>
        <p:spPr/>
        <p:txBody>
          <a:bodyPr/>
          <a:lstStyle/>
          <a:p>
            <a:r>
              <a:rPr lang="zh-CN" altLang="en-US"/>
              <a:t>合肥学院 人工智能与大数据学院</a:t>
            </a:r>
            <a:endParaRPr lang="en-US" altLang="zh-CN" dirty="0"/>
          </a:p>
        </p:txBody>
      </p:sp>
      <p:sp>
        <p:nvSpPr>
          <p:cNvPr id="6" name="灯片编号占位符 5">
            <a:extLst>
              <a:ext uri="{FF2B5EF4-FFF2-40B4-BE49-F238E27FC236}">
                <a16:creationId xmlns:a16="http://schemas.microsoft.com/office/drawing/2014/main" id="{06E00E4E-4D72-47F0-AB6D-0402A162CDB0}"/>
              </a:ext>
            </a:extLst>
          </p:cNvPr>
          <p:cNvSpPr>
            <a:spLocks noGrp="1"/>
          </p:cNvSpPr>
          <p:nvPr>
            <p:ph type="sldNum" sz="quarter" idx="12"/>
          </p:nvPr>
        </p:nvSpPr>
        <p:spPr/>
        <p:txBody>
          <a:bodyPr/>
          <a:lstStyle/>
          <a:p>
            <a:fld id="{CF856BB3-76D9-4B5D-995C-68FA1768510B}" type="slidenum">
              <a:rPr lang="en-US" altLang="zh-CN" smtClean="0"/>
              <a:pPr/>
              <a:t>47</a:t>
            </a:fld>
            <a:endParaRPr lang="en-US" altLang="zh-CN"/>
          </a:p>
        </p:txBody>
      </p:sp>
    </p:spTree>
    <p:extLst>
      <p:ext uri="{BB962C8B-B14F-4D97-AF65-F5344CB8AC3E}">
        <p14:creationId xmlns:p14="http://schemas.microsoft.com/office/powerpoint/2010/main" val="18091059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CD20896-EDFD-4EB6-ADF5-61E337C89975}"/>
              </a:ext>
            </a:extLst>
          </p:cNvPr>
          <p:cNvSpPr>
            <a:spLocks noGrp="1"/>
          </p:cNvSpPr>
          <p:nvPr>
            <p:ph type="title"/>
          </p:nvPr>
        </p:nvSpPr>
        <p:spPr/>
        <p:txBody>
          <a:bodyPr/>
          <a:lstStyle/>
          <a:p>
            <a:r>
              <a:rPr lang="en-US" altLang="zh-CN" dirty="0"/>
              <a:t>4.2</a:t>
            </a:r>
            <a:r>
              <a:rPr lang="zh-CN" altLang="en-US" dirty="0"/>
              <a:t>比较卷积核数量对模型性能的影响</a:t>
            </a:r>
          </a:p>
        </p:txBody>
      </p:sp>
      <p:sp>
        <p:nvSpPr>
          <p:cNvPr id="3" name="内容占位符 2">
            <a:extLst>
              <a:ext uri="{FF2B5EF4-FFF2-40B4-BE49-F238E27FC236}">
                <a16:creationId xmlns:a16="http://schemas.microsoft.com/office/drawing/2014/main" id="{74B9246F-0FE8-4D5E-97B1-BE5C4A2EDE76}"/>
              </a:ext>
            </a:extLst>
          </p:cNvPr>
          <p:cNvSpPr>
            <a:spLocks noGrp="1"/>
          </p:cNvSpPr>
          <p:nvPr>
            <p:ph idx="1"/>
          </p:nvPr>
        </p:nvSpPr>
        <p:spPr/>
        <p:txBody>
          <a:bodyPr/>
          <a:lstStyle/>
          <a:p>
            <a:pPr marL="0" indent="0">
              <a:lnSpc>
                <a:spcPct val="150000"/>
              </a:lnSpc>
              <a:buNone/>
            </a:pPr>
            <a:endParaRPr lang="en-US" altLang="zh-CN" dirty="0"/>
          </a:p>
          <a:p>
            <a:pPr marL="0" indent="0">
              <a:lnSpc>
                <a:spcPct val="150000"/>
              </a:lnSpc>
              <a:buNone/>
            </a:pPr>
            <a:endParaRPr lang="en-US" altLang="zh-CN" dirty="0"/>
          </a:p>
          <a:p>
            <a:pPr marL="0" indent="0">
              <a:lnSpc>
                <a:spcPct val="150000"/>
              </a:lnSpc>
              <a:buNone/>
            </a:pPr>
            <a:endParaRPr lang="en-US" altLang="zh-CN" dirty="0"/>
          </a:p>
          <a:p>
            <a:pPr marL="0" indent="0">
              <a:lnSpc>
                <a:spcPct val="150000"/>
              </a:lnSpc>
              <a:buNone/>
            </a:pPr>
            <a:endParaRPr lang="en-US" altLang="zh-CN" dirty="0"/>
          </a:p>
          <a:p>
            <a:pPr marL="0" indent="0">
              <a:lnSpc>
                <a:spcPct val="150000"/>
              </a:lnSpc>
              <a:buNone/>
            </a:pPr>
            <a:endParaRPr lang="en-US" altLang="zh-CN" dirty="0"/>
          </a:p>
          <a:p>
            <a:pPr marL="0" indent="0">
              <a:lnSpc>
                <a:spcPct val="150000"/>
              </a:lnSpc>
              <a:buNone/>
            </a:pPr>
            <a:endParaRPr lang="en-US" altLang="zh-CN" dirty="0"/>
          </a:p>
          <a:p>
            <a:pPr marL="0" indent="0">
              <a:lnSpc>
                <a:spcPct val="150000"/>
              </a:lnSpc>
              <a:buNone/>
            </a:pPr>
            <a:endParaRPr lang="en-US" altLang="zh-CN" dirty="0"/>
          </a:p>
          <a:p>
            <a:pPr marL="0" indent="0" algn="ctr">
              <a:lnSpc>
                <a:spcPct val="150000"/>
              </a:lnSpc>
              <a:buNone/>
            </a:pPr>
            <a:r>
              <a:rPr lang="zh-CN" altLang="en-US" dirty="0"/>
              <a:t>图</a:t>
            </a:r>
            <a:r>
              <a:rPr lang="en-US" altLang="zh-CN" dirty="0"/>
              <a:t>25.</a:t>
            </a:r>
            <a:r>
              <a:rPr lang="zh-CN" altLang="en-US" dirty="0"/>
              <a:t>卷积核数量对</a:t>
            </a:r>
            <a:r>
              <a:rPr lang="en-US" altLang="zh-CN" dirty="0"/>
              <a:t>CNN</a:t>
            </a:r>
            <a:r>
              <a:rPr lang="zh-CN" altLang="en-US" dirty="0"/>
              <a:t>模型性能的影响</a:t>
            </a:r>
          </a:p>
        </p:txBody>
      </p:sp>
      <p:sp>
        <p:nvSpPr>
          <p:cNvPr id="4" name="日期占位符 3">
            <a:extLst>
              <a:ext uri="{FF2B5EF4-FFF2-40B4-BE49-F238E27FC236}">
                <a16:creationId xmlns:a16="http://schemas.microsoft.com/office/drawing/2014/main" id="{D88F6FF0-235F-4F78-85D9-AF5D8171F044}"/>
              </a:ext>
            </a:extLst>
          </p:cNvPr>
          <p:cNvSpPr>
            <a:spLocks noGrp="1"/>
          </p:cNvSpPr>
          <p:nvPr>
            <p:ph type="dt" sz="half" idx="10"/>
          </p:nvPr>
        </p:nvSpPr>
        <p:spPr/>
        <p:txBody>
          <a:bodyPr/>
          <a:lstStyle/>
          <a:p>
            <a:fld id="{315BB34A-6131-4109-8499-25816707CCF8}" type="datetime1">
              <a:rPr lang="en-US" altLang="zh-CN" smtClean="0"/>
              <a:t>4/21/2023</a:t>
            </a:fld>
            <a:endParaRPr lang="en-US" altLang="zh-CN"/>
          </a:p>
        </p:txBody>
      </p:sp>
      <p:sp>
        <p:nvSpPr>
          <p:cNvPr id="5" name="页脚占位符 4">
            <a:extLst>
              <a:ext uri="{FF2B5EF4-FFF2-40B4-BE49-F238E27FC236}">
                <a16:creationId xmlns:a16="http://schemas.microsoft.com/office/drawing/2014/main" id="{D12F282E-28F2-4E06-9B68-8BB13A141CA0}"/>
              </a:ext>
            </a:extLst>
          </p:cNvPr>
          <p:cNvSpPr>
            <a:spLocks noGrp="1"/>
          </p:cNvSpPr>
          <p:nvPr>
            <p:ph type="ftr" sz="quarter" idx="11"/>
          </p:nvPr>
        </p:nvSpPr>
        <p:spPr/>
        <p:txBody>
          <a:bodyPr/>
          <a:lstStyle/>
          <a:p>
            <a:r>
              <a:rPr lang="zh-CN" altLang="en-US"/>
              <a:t>合肥学院 人工智能与大数据学院</a:t>
            </a:r>
            <a:endParaRPr lang="en-US" altLang="zh-CN" dirty="0"/>
          </a:p>
        </p:txBody>
      </p:sp>
      <p:sp>
        <p:nvSpPr>
          <p:cNvPr id="6" name="灯片编号占位符 5">
            <a:extLst>
              <a:ext uri="{FF2B5EF4-FFF2-40B4-BE49-F238E27FC236}">
                <a16:creationId xmlns:a16="http://schemas.microsoft.com/office/drawing/2014/main" id="{06E00E4E-4D72-47F0-AB6D-0402A162CDB0}"/>
              </a:ext>
            </a:extLst>
          </p:cNvPr>
          <p:cNvSpPr>
            <a:spLocks noGrp="1"/>
          </p:cNvSpPr>
          <p:nvPr>
            <p:ph type="sldNum" sz="quarter" idx="12"/>
          </p:nvPr>
        </p:nvSpPr>
        <p:spPr/>
        <p:txBody>
          <a:bodyPr/>
          <a:lstStyle/>
          <a:p>
            <a:fld id="{CF856BB3-76D9-4B5D-995C-68FA1768510B}" type="slidenum">
              <a:rPr lang="en-US" altLang="zh-CN" smtClean="0"/>
              <a:pPr/>
              <a:t>48</a:t>
            </a:fld>
            <a:endParaRPr lang="en-US" altLang="zh-CN"/>
          </a:p>
        </p:txBody>
      </p:sp>
      <p:pic>
        <p:nvPicPr>
          <p:cNvPr id="8" name="图形 7">
            <a:extLst>
              <a:ext uri="{FF2B5EF4-FFF2-40B4-BE49-F238E27FC236}">
                <a16:creationId xmlns:a16="http://schemas.microsoft.com/office/drawing/2014/main" id="{9A1EE1A6-3A1E-4838-B750-C0900A4F4AB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947862" y="1395412"/>
            <a:ext cx="8296275" cy="4067175"/>
          </a:xfrm>
          <a:prstGeom prst="rect">
            <a:avLst/>
          </a:prstGeom>
        </p:spPr>
      </p:pic>
    </p:spTree>
    <p:extLst>
      <p:ext uri="{BB962C8B-B14F-4D97-AF65-F5344CB8AC3E}">
        <p14:creationId xmlns:p14="http://schemas.microsoft.com/office/powerpoint/2010/main" val="304029176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CD20896-EDFD-4EB6-ADF5-61E337C89975}"/>
              </a:ext>
            </a:extLst>
          </p:cNvPr>
          <p:cNvSpPr>
            <a:spLocks noGrp="1"/>
          </p:cNvSpPr>
          <p:nvPr>
            <p:ph type="title"/>
          </p:nvPr>
        </p:nvSpPr>
        <p:spPr/>
        <p:txBody>
          <a:bodyPr/>
          <a:lstStyle/>
          <a:p>
            <a:r>
              <a:rPr lang="en-US" altLang="zh-CN" dirty="0"/>
              <a:t>4.3</a:t>
            </a:r>
            <a:r>
              <a:rPr lang="zh-CN" altLang="en-US" dirty="0"/>
              <a:t>比较激活函数对模型性能的影响</a:t>
            </a:r>
          </a:p>
        </p:txBody>
      </p:sp>
      <p:sp>
        <p:nvSpPr>
          <p:cNvPr id="3" name="内容占位符 2">
            <a:extLst>
              <a:ext uri="{FF2B5EF4-FFF2-40B4-BE49-F238E27FC236}">
                <a16:creationId xmlns:a16="http://schemas.microsoft.com/office/drawing/2014/main" id="{74B9246F-0FE8-4D5E-97B1-BE5C4A2EDE76}"/>
              </a:ext>
            </a:extLst>
          </p:cNvPr>
          <p:cNvSpPr>
            <a:spLocks noGrp="1"/>
          </p:cNvSpPr>
          <p:nvPr>
            <p:ph idx="1"/>
          </p:nvPr>
        </p:nvSpPr>
        <p:spPr/>
        <p:txBody>
          <a:bodyPr/>
          <a:lstStyle/>
          <a:p>
            <a:pPr marL="0" indent="0">
              <a:lnSpc>
                <a:spcPct val="150000"/>
              </a:lnSpc>
              <a:buNone/>
            </a:pPr>
            <a:r>
              <a:rPr lang="zh-CN" altLang="en-US" dirty="0"/>
              <a:t>比较不同的</a:t>
            </a:r>
            <a:r>
              <a:rPr lang="zh-CN" altLang="en-US" b="1" dirty="0">
                <a:solidFill>
                  <a:srgbClr val="0070C0"/>
                </a:solidFill>
              </a:rPr>
              <a:t>激活函数</a:t>
            </a:r>
            <a:r>
              <a:rPr lang="zh-CN" altLang="en-US" dirty="0"/>
              <a:t>对模型性能的影响。</a:t>
            </a:r>
            <a:r>
              <a:rPr lang="zh-CN" altLang="zh-CN" dirty="0">
                <a:effectLst/>
                <a:cs typeface="Times New Roman" panose="02020603050405020304" pitchFamily="18" charset="0"/>
              </a:rPr>
              <a:t>激活函数分别设置为</a:t>
            </a:r>
            <a:r>
              <a:rPr lang="en-US" altLang="zh-CN" dirty="0">
                <a:latin typeface="Times New Roman" panose="02020603050405020304" pitchFamily="18" charset="0"/>
                <a:cs typeface="Times New Roman" panose="02020603050405020304" pitchFamily="18" charset="0"/>
              </a:rPr>
              <a:t>T</a:t>
            </a:r>
            <a:r>
              <a:rPr lang="en-US" altLang="zh-CN" dirty="0">
                <a:effectLst/>
                <a:latin typeface="Times New Roman" panose="02020603050405020304" pitchFamily="18" charset="0"/>
                <a:cs typeface="Times New Roman" panose="02020603050405020304" pitchFamily="18" charset="0"/>
              </a:rPr>
              <a:t>anh</a:t>
            </a:r>
            <a:r>
              <a:rPr lang="zh-CN" altLang="zh-CN" dirty="0">
                <a:effectLst/>
                <a:cs typeface="Times New Roman" panose="02020603050405020304" pitchFamily="18" charset="0"/>
              </a:rPr>
              <a:t>、</a:t>
            </a:r>
            <a:r>
              <a:rPr lang="en-US" altLang="zh-CN" dirty="0">
                <a:effectLst/>
                <a:latin typeface="Times New Roman" panose="02020603050405020304" pitchFamily="18" charset="0"/>
                <a:cs typeface="Times New Roman" panose="02020603050405020304" pitchFamily="18" charset="0"/>
              </a:rPr>
              <a:t>S</a:t>
            </a:r>
            <a:r>
              <a:rPr lang="en-US" altLang="zh-CN" dirty="0">
                <a:latin typeface="Times New Roman" panose="02020603050405020304" pitchFamily="18" charset="0"/>
                <a:cs typeface="Times New Roman" panose="02020603050405020304" pitchFamily="18" charset="0"/>
              </a:rPr>
              <a:t>igmoid</a:t>
            </a:r>
            <a:r>
              <a:rPr lang="zh-CN" altLang="zh-CN" dirty="0">
                <a:effectLst/>
                <a:cs typeface="Times New Roman" panose="02020603050405020304" pitchFamily="18" charset="0"/>
              </a:rPr>
              <a:t>和</a:t>
            </a:r>
            <a:r>
              <a:rPr lang="en-US" altLang="zh-CN" dirty="0" err="1">
                <a:latin typeface="Times New Roman" panose="02020603050405020304" pitchFamily="18" charset="0"/>
                <a:cs typeface="Times New Roman" panose="02020603050405020304" pitchFamily="18" charset="0"/>
              </a:rPr>
              <a:t>ReLU</a:t>
            </a:r>
            <a:r>
              <a:rPr lang="zh-CN" altLang="zh-CN" dirty="0">
                <a:effectLst/>
                <a:cs typeface="Times New Roman" panose="02020603050405020304" pitchFamily="18" charset="0"/>
              </a:rPr>
              <a:t>。</a:t>
            </a:r>
            <a:r>
              <a:rPr lang="zh-CN" altLang="en-US" dirty="0">
                <a:effectLst/>
                <a:cs typeface="Times New Roman" panose="02020603050405020304" pitchFamily="18" charset="0"/>
              </a:rPr>
              <a:t>卷积核大小设置为</a:t>
            </a:r>
            <a:r>
              <a:rPr lang="en-US" altLang="zh-CN" dirty="0">
                <a:effectLst/>
                <a:cs typeface="Times New Roman" panose="02020603050405020304" pitchFamily="18" charset="0"/>
              </a:rPr>
              <a:t>5</a:t>
            </a:r>
            <a:r>
              <a:rPr lang="zh-CN" altLang="en-US" dirty="0">
                <a:effectLst/>
                <a:cs typeface="Times New Roman" panose="02020603050405020304" pitchFamily="18" charset="0"/>
              </a:rPr>
              <a:t>，卷积核数量为</a:t>
            </a:r>
            <a:r>
              <a:rPr lang="en-US" altLang="zh-CN" dirty="0">
                <a:effectLst/>
                <a:cs typeface="Times New Roman" panose="02020603050405020304" pitchFamily="18" charset="0"/>
              </a:rPr>
              <a:t>32</a:t>
            </a:r>
            <a:r>
              <a:rPr lang="zh-CN" altLang="en-US" dirty="0">
                <a:effectLst/>
                <a:cs typeface="Times New Roman" panose="02020603050405020304" pitchFamily="18" charset="0"/>
              </a:rPr>
              <a:t>。</a:t>
            </a:r>
            <a:r>
              <a:rPr lang="zh-CN" altLang="zh-CN" dirty="0">
                <a:effectLst/>
                <a:cs typeface="Times New Roman" panose="02020603050405020304" pitchFamily="18" charset="0"/>
              </a:rPr>
              <a:t>设置</a:t>
            </a:r>
            <a:r>
              <a:rPr lang="en-US" altLang="zh-CN" dirty="0" err="1">
                <a:latin typeface="Times New Roman" panose="02020603050405020304" pitchFamily="18" charset="0"/>
                <a:cs typeface="Times New Roman" panose="02020603050405020304" pitchFamily="18" charset="0"/>
              </a:rPr>
              <a:t>BatchSize</a:t>
            </a:r>
            <a:r>
              <a:rPr lang="en-US" altLang="zh-CN" dirty="0">
                <a:effectLst/>
                <a:cs typeface="Times New Roman" panose="02020603050405020304" pitchFamily="18" charset="0"/>
              </a:rPr>
              <a:t>=128</a:t>
            </a:r>
            <a:r>
              <a:rPr lang="zh-CN" altLang="zh-CN" dirty="0">
                <a:effectLst/>
                <a:cs typeface="Times New Roman" panose="02020603050405020304" pitchFamily="18" charset="0"/>
              </a:rPr>
              <a:t>，</a:t>
            </a:r>
            <a:r>
              <a:rPr lang="en-US" altLang="zh-CN" dirty="0" err="1">
                <a:latin typeface="Times New Roman" panose="02020603050405020304" pitchFamily="18" charset="0"/>
                <a:cs typeface="Times New Roman" panose="02020603050405020304" pitchFamily="18" charset="0"/>
              </a:rPr>
              <a:t>learningrate</a:t>
            </a:r>
            <a:r>
              <a:rPr lang="en-US" altLang="zh-CN" dirty="0">
                <a:effectLst/>
                <a:cs typeface="Times New Roman" panose="02020603050405020304" pitchFamily="18" charset="0"/>
              </a:rPr>
              <a:t>=0.01</a:t>
            </a:r>
            <a:r>
              <a:rPr lang="zh-CN" altLang="zh-CN" dirty="0">
                <a:effectLst/>
                <a:cs typeface="Times New Roman" panose="02020603050405020304" pitchFamily="18" charset="0"/>
              </a:rPr>
              <a:t>，优化器为</a:t>
            </a:r>
            <a:r>
              <a:rPr lang="en-US" altLang="zh-CN" dirty="0">
                <a:latin typeface="Times New Roman" panose="02020603050405020304" pitchFamily="18" charset="0"/>
                <a:cs typeface="Times New Roman" panose="02020603050405020304" pitchFamily="18" charset="0"/>
              </a:rPr>
              <a:t>SGD</a:t>
            </a:r>
            <a:r>
              <a:rPr lang="zh-CN" altLang="zh-CN" dirty="0">
                <a:effectLst/>
                <a:cs typeface="Times New Roman" panose="02020603050405020304" pitchFamily="18" charset="0"/>
              </a:rPr>
              <a:t>，</a:t>
            </a:r>
            <a:r>
              <a:rPr lang="zh-CN" altLang="en-US" dirty="0">
                <a:effectLst/>
                <a:cs typeface="Times New Roman" panose="02020603050405020304" pitchFamily="18" charset="0"/>
              </a:rPr>
              <a:t>损失函数为交叉熵，</a:t>
            </a:r>
            <a:r>
              <a:rPr lang="zh-CN" altLang="zh-CN" dirty="0">
                <a:effectLst/>
                <a:cs typeface="Times New Roman" panose="02020603050405020304" pitchFamily="18" charset="0"/>
              </a:rPr>
              <a:t>迭代</a:t>
            </a:r>
            <a:r>
              <a:rPr lang="en-US" altLang="zh-CN" dirty="0">
                <a:effectLst/>
                <a:cs typeface="Times New Roman" panose="02020603050405020304" pitchFamily="18" charset="0"/>
              </a:rPr>
              <a:t>20</a:t>
            </a:r>
            <a:r>
              <a:rPr lang="zh-CN" altLang="zh-CN" dirty="0">
                <a:effectLst/>
                <a:cs typeface="Times New Roman" panose="02020603050405020304" pitchFamily="18" charset="0"/>
              </a:rPr>
              <a:t>次（</a:t>
            </a:r>
            <a:r>
              <a:rPr lang="en-US" altLang="zh-CN" dirty="0">
                <a:latin typeface="Times New Roman" panose="02020603050405020304" pitchFamily="18" charset="0"/>
                <a:cs typeface="Times New Roman" panose="02020603050405020304" pitchFamily="18" charset="0"/>
              </a:rPr>
              <a:t>Epoch</a:t>
            </a:r>
            <a:r>
              <a:rPr lang="en-US" altLang="zh-CN" dirty="0">
                <a:effectLst/>
                <a:cs typeface="Times New Roman" panose="02020603050405020304" pitchFamily="18" charset="0"/>
              </a:rPr>
              <a:t>=20</a:t>
            </a:r>
            <a:r>
              <a:rPr lang="zh-CN" altLang="zh-CN" dirty="0">
                <a:effectLst/>
                <a:cs typeface="Times New Roman" panose="02020603050405020304" pitchFamily="18" charset="0"/>
              </a:rPr>
              <a:t>），实验结果见图</a:t>
            </a:r>
            <a:r>
              <a:rPr lang="en-US" altLang="zh-CN" dirty="0">
                <a:effectLst/>
                <a:cs typeface="Times New Roman" panose="02020603050405020304" pitchFamily="18" charset="0"/>
              </a:rPr>
              <a:t>26.</a:t>
            </a:r>
            <a:endParaRPr lang="zh-CN" altLang="en-US" dirty="0"/>
          </a:p>
        </p:txBody>
      </p:sp>
      <p:sp>
        <p:nvSpPr>
          <p:cNvPr id="4" name="日期占位符 3">
            <a:extLst>
              <a:ext uri="{FF2B5EF4-FFF2-40B4-BE49-F238E27FC236}">
                <a16:creationId xmlns:a16="http://schemas.microsoft.com/office/drawing/2014/main" id="{D88F6FF0-235F-4F78-85D9-AF5D8171F044}"/>
              </a:ext>
            </a:extLst>
          </p:cNvPr>
          <p:cNvSpPr>
            <a:spLocks noGrp="1"/>
          </p:cNvSpPr>
          <p:nvPr>
            <p:ph type="dt" sz="half" idx="10"/>
          </p:nvPr>
        </p:nvSpPr>
        <p:spPr/>
        <p:txBody>
          <a:bodyPr/>
          <a:lstStyle/>
          <a:p>
            <a:fld id="{315BB34A-6131-4109-8499-25816707CCF8}" type="datetime1">
              <a:rPr lang="en-US" altLang="zh-CN" smtClean="0"/>
              <a:t>4/21/2023</a:t>
            </a:fld>
            <a:endParaRPr lang="en-US" altLang="zh-CN"/>
          </a:p>
        </p:txBody>
      </p:sp>
      <p:sp>
        <p:nvSpPr>
          <p:cNvPr id="5" name="页脚占位符 4">
            <a:extLst>
              <a:ext uri="{FF2B5EF4-FFF2-40B4-BE49-F238E27FC236}">
                <a16:creationId xmlns:a16="http://schemas.microsoft.com/office/drawing/2014/main" id="{D12F282E-28F2-4E06-9B68-8BB13A141CA0}"/>
              </a:ext>
            </a:extLst>
          </p:cNvPr>
          <p:cNvSpPr>
            <a:spLocks noGrp="1"/>
          </p:cNvSpPr>
          <p:nvPr>
            <p:ph type="ftr" sz="quarter" idx="11"/>
          </p:nvPr>
        </p:nvSpPr>
        <p:spPr/>
        <p:txBody>
          <a:bodyPr/>
          <a:lstStyle/>
          <a:p>
            <a:r>
              <a:rPr lang="zh-CN" altLang="en-US"/>
              <a:t>合肥学院 人工智能与大数据学院</a:t>
            </a:r>
            <a:endParaRPr lang="en-US" altLang="zh-CN" dirty="0"/>
          </a:p>
        </p:txBody>
      </p:sp>
      <p:sp>
        <p:nvSpPr>
          <p:cNvPr id="6" name="灯片编号占位符 5">
            <a:extLst>
              <a:ext uri="{FF2B5EF4-FFF2-40B4-BE49-F238E27FC236}">
                <a16:creationId xmlns:a16="http://schemas.microsoft.com/office/drawing/2014/main" id="{06E00E4E-4D72-47F0-AB6D-0402A162CDB0}"/>
              </a:ext>
            </a:extLst>
          </p:cNvPr>
          <p:cNvSpPr>
            <a:spLocks noGrp="1"/>
          </p:cNvSpPr>
          <p:nvPr>
            <p:ph type="sldNum" sz="quarter" idx="12"/>
          </p:nvPr>
        </p:nvSpPr>
        <p:spPr/>
        <p:txBody>
          <a:bodyPr/>
          <a:lstStyle/>
          <a:p>
            <a:fld id="{CF856BB3-76D9-4B5D-995C-68FA1768510B}" type="slidenum">
              <a:rPr lang="en-US" altLang="zh-CN" smtClean="0"/>
              <a:pPr/>
              <a:t>49</a:t>
            </a:fld>
            <a:endParaRPr lang="en-US" altLang="zh-CN"/>
          </a:p>
        </p:txBody>
      </p:sp>
    </p:spTree>
    <p:extLst>
      <p:ext uri="{BB962C8B-B14F-4D97-AF65-F5344CB8AC3E}">
        <p14:creationId xmlns:p14="http://schemas.microsoft.com/office/powerpoint/2010/main" val="22355068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677D519-D11C-45D2-BEEA-44790DF4B09D}"/>
              </a:ext>
            </a:extLst>
          </p:cNvPr>
          <p:cNvSpPr>
            <a:spLocks noGrp="1"/>
          </p:cNvSpPr>
          <p:nvPr>
            <p:ph type="title"/>
          </p:nvPr>
        </p:nvSpPr>
        <p:spPr/>
        <p:txBody>
          <a:bodyPr/>
          <a:lstStyle/>
          <a:p>
            <a:r>
              <a:rPr lang="en-US" altLang="zh-CN" dirty="0"/>
              <a:t>1.2</a:t>
            </a:r>
            <a:r>
              <a:rPr lang="zh-CN" altLang="en-US" dirty="0"/>
              <a:t>感知机</a:t>
            </a:r>
          </a:p>
        </p:txBody>
      </p:sp>
      <p:sp>
        <p:nvSpPr>
          <p:cNvPr id="3" name="内容占位符 2">
            <a:extLst>
              <a:ext uri="{FF2B5EF4-FFF2-40B4-BE49-F238E27FC236}">
                <a16:creationId xmlns:a16="http://schemas.microsoft.com/office/drawing/2014/main" id="{1CBCC666-7C65-4DCC-8224-2B880DF24F68}"/>
              </a:ext>
            </a:extLst>
          </p:cNvPr>
          <p:cNvSpPr>
            <a:spLocks noGrp="1"/>
          </p:cNvSpPr>
          <p:nvPr>
            <p:ph idx="1"/>
          </p:nvPr>
        </p:nvSpPr>
        <p:spPr/>
        <p:txBody>
          <a:bodyPr>
            <a:normAutofit fontScale="92500" lnSpcReduction="10000"/>
          </a:bodyPr>
          <a:lstStyle/>
          <a:p>
            <a:pPr>
              <a:lnSpc>
                <a:spcPct val="150000"/>
              </a:lnSpc>
            </a:pPr>
            <a:r>
              <a:rPr lang="en-US" altLang="zh-CN" sz="2200" dirty="0">
                <a:effectLst/>
                <a:latin typeface="Times New Roman" panose="02020603050405020304" pitchFamily="18" charset="0"/>
                <a:cs typeface="Times New Roman" panose="02020603050405020304" pitchFamily="18" charset="0"/>
              </a:rPr>
              <a:t>1958</a:t>
            </a:r>
            <a:r>
              <a:rPr lang="zh-CN" altLang="en-US" sz="2200" dirty="0">
                <a:effectLst/>
                <a:latin typeface="Times New Roman" panose="02020603050405020304" pitchFamily="18" charset="0"/>
                <a:cs typeface="Times New Roman" panose="02020603050405020304" pitchFamily="18" charset="0"/>
              </a:rPr>
              <a:t>年，计算机科学家</a:t>
            </a:r>
            <a:r>
              <a:rPr lang="en-US" altLang="zh-CN" sz="2200" dirty="0">
                <a:effectLst/>
                <a:latin typeface="Times New Roman" panose="02020603050405020304" pitchFamily="18" charset="0"/>
                <a:cs typeface="Times New Roman" panose="02020603050405020304" pitchFamily="18" charset="0"/>
              </a:rPr>
              <a:t>Rosenblatt</a:t>
            </a:r>
            <a:r>
              <a:rPr lang="zh-CN" altLang="en-US" sz="2200" dirty="0">
                <a:effectLst/>
                <a:latin typeface="Times New Roman" panose="02020603050405020304" pitchFamily="18" charset="0"/>
                <a:cs typeface="Times New Roman" panose="02020603050405020304" pitchFamily="18" charset="0"/>
              </a:rPr>
              <a:t>提出了感知机</a:t>
            </a:r>
            <a:r>
              <a:rPr lang="zh-CN" altLang="en-US" sz="2200" dirty="0"/>
              <a:t>（</a:t>
            </a:r>
            <a:r>
              <a:rPr lang="en-US" altLang="zh-CN" sz="2200" dirty="0">
                <a:latin typeface="Times New Roman" panose="02020603050405020304" pitchFamily="18" charset="0"/>
                <a:cs typeface="Times New Roman" panose="02020603050405020304" pitchFamily="18" charset="0"/>
              </a:rPr>
              <a:t>Perceptron</a:t>
            </a:r>
            <a:r>
              <a:rPr lang="zh-CN" altLang="en-US" sz="2200" dirty="0"/>
              <a:t>）模型，可以进行</a:t>
            </a:r>
            <a:r>
              <a:rPr lang="zh-CN" altLang="en-US" sz="2200" b="1" dirty="0">
                <a:solidFill>
                  <a:srgbClr val="0070C0"/>
                </a:solidFill>
              </a:rPr>
              <a:t>二元线性分类</a:t>
            </a:r>
            <a:r>
              <a:rPr lang="zh-CN" altLang="en-US" sz="2200" dirty="0"/>
              <a:t>。</a:t>
            </a:r>
            <a:r>
              <a:rPr lang="zh-CN" altLang="en-US" sz="2200" dirty="0">
                <a:effectLst/>
                <a:latin typeface="Times New Roman" panose="02020603050405020304" pitchFamily="18" charset="0"/>
                <a:cs typeface="Times New Roman" panose="02020603050405020304" pitchFamily="18" charset="0"/>
              </a:rPr>
              <a:t>它的结构非常简单，仅仅</a:t>
            </a:r>
            <a:r>
              <a:rPr lang="zh-CN" altLang="en-US" sz="2200" dirty="0"/>
              <a:t>由两层神经元组成，其结构如图</a:t>
            </a:r>
            <a:r>
              <a:rPr lang="en-US" altLang="zh-CN" sz="2200" dirty="0"/>
              <a:t>2</a:t>
            </a:r>
            <a:r>
              <a:rPr lang="zh-CN" altLang="en-US" sz="2200" dirty="0"/>
              <a:t>，</a:t>
            </a:r>
            <a:endParaRPr lang="en-US" altLang="zh-CN" sz="2200" dirty="0"/>
          </a:p>
          <a:p>
            <a:pPr>
              <a:lnSpc>
                <a:spcPct val="150000"/>
              </a:lnSpc>
            </a:pPr>
            <a:r>
              <a:rPr lang="zh-CN" altLang="en-US" dirty="0"/>
              <a:t>输入层接受外界的输入信号然后传递给输出层，输出层是</a:t>
            </a:r>
            <a:r>
              <a:rPr lang="en-US" altLang="zh-CN" dirty="0">
                <a:latin typeface="Times New Roman" panose="02020603050405020304" pitchFamily="18" charset="0"/>
                <a:cs typeface="Times New Roman" panose="02020603050405020304" pitchFamily="18" charset="0"/>
              </a:rPr>
              <a:t>M-P</a:t>
            </a:r>
            <a:r>
              <a:rPr lang="zh-CN" altLang="en-US" dirty="0"/>
              <a:t>神经元，具有激活函数。</a:t>
            </a:r>
            <a:endParaRPr lang="en-US" altLang="zh-CN" dirty="0"/>
          </a:p>
          <a:p>
            <a:pPr marL="0" indent="0">
              <a:lnSpc>
                <a:spcPct val="150000"/>
              </a:lnSpc>
              <a:buNone/>
            </a:pPr>
            <a:endParaRPr lang="en-US" altLang="zh-CN" dirty="0"/>
          </a:p>
          <a:p>
            <a:pPr marL="0" indent="0">
              <a:lnSpc>
                <a:spcPct val="150000"/>
              </a:lnSpc>
              <a:buNone/>
            </a:pPr>
            <a:endParaRPr lang="en-US" altLang="zh-CN" dirty="0"/>
          </a:p>
          <a:p>
            <a:pPr marL="0" indent="0">
              <a:lnSpc>
                <a:spcPct val="150000"/>
              </a:lnSpc>
              <a:buNone/>
            </a:pPr>
            <a:endParaRPr lang="en-US" altLang="zh-CN" dirty="0"/>
          </a:p>
          <a:p>
            <a:pPr marL="0" indent="0">
              <a:lnSpc>
                <a:spcPct val="150000"/>
              </a:lnSpc>
              <a:buNone/>
            </a:pPr>
            <a:endParaRPr lang="en-US" altLang="zh-CN" dirty="0"/>
          </a:p>
          <a:p>
            <a:pPr marL="0" indent="0" algn="ctr">
              <a:lnSpc>
                <a:spcPct val="150000"/>
              </a:lnSpc>
              <a:buNone/>
            </a:pPr>
            <a:endParaRPr lang="en-US" altLang="zh-CN" dirty="0"/>
          </a:p>
          <a:p>
            <a:pPr marL="0" indent="0" algn="ctr">
              <a:lnSpc>
                <a:spcPct val="150000"/>
              </a:lnSpc>
              <a:buNone/>
            </a:pPr>
            <a:r>
              <a:rPr lang="zh-CN" altLang="en-US" dirty="0"/>
              <a:t>图</a:t>
            </a:r>
            <a:r>
              <a:rPr lang="en-US" altLang="zh-CN" dirty="0"/>
              <a:t>2.</a:t>
            </a:r>
            <a:r>
              <a:rPr lang="zh-CN" altLang="en-US" dirty="0"/>
              <a:t>两个输入神经元的感知机</a:t>
            </a:r>
            <a:endParaRPr lang="en-US" altLang="zh-CN" dirty="0"/>
          </a:p>
        </p:txBody>
      </p:sp>
      <p:sp>
        <p:nvSpPr>
          <p:cNvPr id="4" name="日期占位符 3">
            <a:extLst>
              <a:ext uri="{FF2B5EF4-FFF2-40B4-BE49-F238E27FC236}">
                <a16:creationId xmlns:a16="http://schemas.microsoft.com/office/drawing/2014/main" id="{DB75EC85-60A8-4308-A03B-ACA1A65324F5}"/>
              </a:ext>
            </a:extLst>
          </p:cNvPr>
          <p:cNvSpPr>
            <a:spLocks noGrp="1"/>
          </p:cNvSpPr>
          <p:nvPr>
            <p:ph type="dt" sz="half" idx="10"/>
          </p:nvPr>
        </p:nvSpPr>
        <p:spPr/>
        <p:txBody>
          <a:bodyPr/>
          <a:lstStyle/>
          <a:p>
            <a:fld id="{315BB34A-6131-4109-8499-25816707CCF8}" type="datetime1">
              <a:rPr lang="en-US" altLang="zh-CN" smtClean="0"/>
              <a:t>4/21/2023</a:t>
            </a:fld>
            <a:endParaRPr lang="en-US" altLang="zh-CN"/>
          </a:p>
        </p:txBody>
      </p:sp>
      <p:sp>
        <p:nvSpPr>
          <p:cNvPr id="5" name="页脚占位符 4">
            <a:extLst>
              <a:ext uri="{FF2B5EF4-FFF2-40B4-BE49-F238E27FC236}">
                <a16:creationId xmlns:a16="http://schemas.microsoft.com/office/drawing/2014/main" id="{BD2FACE4-CDFF-4D5D-BEA6-A93D039CB796}"/>
              </a:ext>
            </a:extLst>
          </p:cNvPr>
          <p:cNvSpPr>
            <a:spLocks noGrp="1"/>
          </p:cNvSpPr>
          <p:nvPr>
            <p:ph type="ftr" sz="quarter" idx="11"/>
          </p:nvPr>
        </p:nvSpPr>
        <p:spPr/>
        <p:txBody>
          <a:bodyPr/>
          <a:lstStyle/>
          <a:p>
            <a:r>
              <a:rPr lang="zh-CN" altLang="en-US"/>
              <a:t>合肥学院 人工智能与大数据学院</a:t>
            </a:r>
            <a:endParaRPr lang="en-US" altLang="zh-CN" dirty="0"/>
          </a:p>
        </p:txBody>
      </p:sp>
      <p:sp>
        <p:nvSpPr>
          <p:cNvPr id="6" name="灯片编号占位符 5">
            <a:extLst>
              <a:ext uri="{FF2B5EF4-FFF2-40B4-BE49-F238E27FC236}">
                <a16:creationId xmlns:a16="http://schemas.microsoft.com/office/drawing/2014/main" id="{EE63A1C2-411D-4A8E-A83C-78F46B4E79B8}"/>
              </a:ext>
            </a:extLst>
          </p:cNvPr>
          <p:cNvSpPr>
            <a:spLocks noGrp="1"/>
          </p:cNvSpPr>
          <p:nvPr>
            <p:ph type="sldNum" sz="quarter" idx="12"/>
          </p:nvPr>
        </p:nvSpPr>
        <p:spPr/>
        <p:txBody>
          <a:bodyPr/>
          <a:lstStyle/>
          <a:p>
            <a:fld id="{CF856BB3-76D9-4B5D-995C-68FA1768510B}" type="slidenum">
              <a:rPr lang="en-US" altLang="zh-CN" smtClean="0"/>
              <a:pPr/>
              <a:t>5</a:t>
            </a:fld>
            <a:endParaRPr lang="en-US" altLang="zh-CN"/>
          </a:p>
        </p:txBody>
      </p:sp>
      <p:graphicFrame>
        <p:nvGraphicFramePr>
          <p:cNvPr id="7" name="对象 6">
            <a:extLst>
              <a:ext uri="{FF2B5EF4-FFF2-40B4-BE49-F238E27FC236}">
                <a16:creationId xmlns:a16="http://schemas.microsoft.com/office/drawing/2014/main" id="{B9005FD6-EEC0-429A-988F-78BCC3B12FF5}"/>
              </a:ext>
            </a:extLst>
          </p:cNvPr>
          <p:cNvGraphicFramePr>
            <a:graphicFrameLocks noChangeAspect="1"/>
          </p:cNvGraphicFramePr>
          <p:nvPr>
            <p:extLst>
              <p:ext uri="{D42A27DB-BD31-4B8C-83A1-F6EECF244321}">
                <p14:modId xmlns:p14="http://schemas.microsoft.com/office/powerpoint/2010/main" val="129331181"/>
              </p:ext>
            </p:extLst>
          </p:nvPr>
        </p:nvGraphicFramePr>
        <p:xfrm>
          <a:off x="4546893" y="2831977"/>
          <a:ext cx="3098213" cy="2556277"/>
        </p:xfrm>
        <a:graphic>
          <a:graphicData uri="http://schemas.openxmlformats.org/presentationml/2006/ole">
            <mc:AlternateContent xmlns:mc="http://schemas.openxmlformats.org/markup-compatibility/2006">
              <mc:Choice xmlns:v="urn:schemas-microsoft-com:vml" Requires="v">
                <p:oleObj name="Visio" r:id="rId2" imgW="3848114" imgH="3057602" progId="Visio.Drawing.15">
                  <p:embed/>
                </p:oleObj>
              </mc:Choice>
              <mc:Fallback>
                <p:oleObj name="Visio" r:id="rId2" imgW="3848114" imgH="3057602" progId="Visio.Drawing.15">
                  <p:embed/>
                  <p:pic>
                    <p:nvPicPr>
                      <p:cNvPr id="0" name=""/>
                      <p:cNvPicPr/>
                      <p:nvPr/>
                    </p:nvPicPr>
                    <p:blipFill>
                      <a:blip r:embed="rId3"/>
                      <a:stretch>
                        <a:fillRect/>
                      </a:stretch>
                    </p:blipFill>
                    <p:spPr>
                      <a:xfrm>
                        <a:off x="4546893" y="2831977"/>
                        <a:ext cx="3098213" cy="2556277"/>
                      </a:xfrm>
                      <a:prstGeom prst="rect">
                        <a:avLst/>
                      </a:prstGeom>
                    </p:spPr>
                  </p:pic>
                </p:oleObj>
              </mc:Fallback>
            </mc:AlternateContent>
          </a:graphicData>
        </a:graphic>
      </p:graphicFrame>
    </p:spTree>
    <p:extLst>
      <p:ext uri="{BB962C8B-B14F-4D97-AF65-F5344CB8AC3E}">
        <p14:creationId xmlns:p14="http://schemas.microsoft.com/office/powerpoint/2010/main" val="256551050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CD20896-EDFD-4EB6-ADF5-61E337C89975}"/>
              </a:ext>
            </a:extLst>
          </p:cNvPr>
          <p:cNvSpPr>
            <a:spLocks noGrp="1"/>
          </p:cNvSpPr>
          <p:nvPr>
            <p:ph type="title"/>
          </p:nvPr>
        </p:nvSpPr>
        <p:spPr/>
        <p:txBody>
          <a:bodyPr/>
          <a:lstStyle/>
          <a:p>
            <a:r>
              <a:rPr lang="en-US" altLang="zh-CN" dirty="0"/>
              <a:t>4.3</a:t>
            </a:r>
            <a:r>
              <a:rPr lang="zh-CN" altLang="en-US" dirty="0"/>
              <a:t>比较激活函数对模型性能的影响</a:t>
            </a:r>
          </a:p>
        </p:txBody>
      </p:sp>
      <p:sp>
        <p:nvSpPr>
          <p:cNvPr id="3" name="内容占位符 2">
            <a:extLst>
              <a:ext uri="{FF2B5EF4-FFF2-40B4-BE49-F238E27FC236}">
                <a16:creationId xmlns:a16="http://schemas.microsoft.com/office/drawing/2014/main" id="{74B9246F-0FE8-4D5E-97B1-BE5C4A2EDE76}"/>
              </a:ext>
            </a:extLst>
          </p:cNvPr>
          <p:cNvSpPr>
            <a:spLocks noGrp="1"/>
          </p:cNvSpPr>
          <p:nvPr>
            <p:ph idx="1"/>
          </p:nvPr>
        </p:nvSpPr>
        <p:spPr/>
        <p:txBody>
          <a:bodyPr/>
          <a:lstStyle/>
          <a:p>
            <a:pPr marL="0" indent="0" algn="ctr">
              <a:lnSpc>
                <a:spcPct val="150000"/>
              </a:lnSpc>
              <a:buNone/>
            </a:pPr>
            <a:endParaRPr lang="en-US" altLang="zh-CN" dirty="0"/>
          </a:p>
          <a:p>
            <a:pPr marL="0" indent="0" algn="ctr">
              <a:lnSpc>
                <a:spcPct val="150000"/>
              </a:lnSpc>
              <a:buNone/>
            </a:pPr>
            <a:endParaRPr lang="en-US" altLang="zh-CN" dirty="0"/>
          </a:p>
          <a:p>
            <a:pPr marL="0" indent="0" algn="ctr">
              <a:lnSpc>
                <a:spcPct val="150000"/>
              </a:lnSpc>
              <a:buNone/>
            </a:pPr>
            <a:endParaRPr lang="en-US" altLang="zh-CN" dirty="0"/>
          </a:p>
          <a:p>
            <a:pPr marL="0" indent="0" algn="ctr">
              <a:lnSpc>
                <a:spcPct val="150000"/>
              </a:lnSpc>
              <a:buNone/>
            </a:pPr>
            <a:endParaRPr lang="en-US" altLang="zh-CN" dirty="0"/>
          </a:p>
          <a:p>
            <a:pPr marL="0" indent="0" algn="ctr">
              <a:lnSpc>
                <a:spcPct val="150000"/>
              </a:lnSpc>
              <a:buNone/>
            </a:pPr>
            <a:endParaRPr lang="en-US" altLang="zh-CN" dirty="0"/>
          </a:p>
          <a:p>
            <a:pPr marL="0" indent="0" algn="ctr">
              <a:lnSpc>
                <a:spcPct val="150000"/>
              </a:lnSpc>
              <a:buNone/>
            </a:pPr>
            <a:endParaRPr lang="en-US" altLang="zh-CN" dirty="0"/>
          </a:p>
          <a:p>
            <a:pPr marL="0" indent="0" algn="ctr">
              <a:lnSpc>
                <a:spcPct val="150000"/>
              </a:lnSpc>
              <a:buNone/>
            </a:pPr>
            <a:endParaRPr lang="en-US" altLang="zh-CN" dirty="0"/>
          </a:p>
          <a:p>
            <a:pPr marL="0" indent="0" algn="ctr">
              <a:lnSpc>
                <a:spcPct val="150000"/>
              </a:lnSpc>
              <a:buNone/>
            </a:pPr>
            <a:r>
              <a:rPr lang="zh-CN" altLang="en-US" dirty="0"/>
              <a:t>图</a:t>
            </a:r>
            <a:r>
              <a:rPr lang="en-US" altLang="zh-CN" dirty="0"/>
              <a:t>26.</a:t>
            </a:r>
            <a:r>
              <a:rPr lang="zh-CN" altLang="en-US" dirty="0"/>
              <a:t>激活函数对</a:t>
            </a:r>
            <a:r>
              <a:rPr lang="en-US" altLang="zh-CN" dirty="0">
                <a:latin typeface="Times New Roman" panose="02020603050405020304" pitchFamily="18" charset="0"/>
                <a:cs typeface="Times New Roman" panose="02020603050405020304" pitchFamily="18" charset="0"/>
              </a:rPr>
              <a:t>CNN</a:t>
            </a:r>
            <a:r>
              <a:rPr lang="zh-CN" altLang="en-US" dirty="0"/>
              <a:t>模型性能的影响</a:t>
            </a:r>
          </a:p>
        </p:txBody>
      </p:sp>
      <p:sp>
        <p:nvSpPr>
          <p:cNvPr id="4" name="日期占位符 3">
            <a:extLst>
              <a:ext uri="{FF2B5EF4-FFF2-40B4-BE49-F238E27FC236}">
                <a16:creationId xmlns:a16="http://schemas.microsoft.com/office/drawing/2014/main" id="{D88F6FF0-235F-4F78-85D9-AF5D8171F044}"/>
              </a:ext>
            </a:extLst>
          </p:cNvPr>
          <p:cNvSpPr>
            <a:spLocks noGrp="1"/>
          </p:cNvSpPr>
          <p:nvPr>
            <p:ph type="dt" sz="half" idx="10"/>
          </p:nvPr>
        </p:nvSpPr>
        <p:spPr/>
        <p:txBody>
          <a:bodyPr/>
          <a:lstStyle/>
          <a:p>
            <a:fld id="{315BB34A-6131-4109-8499-25816707CCF8}" type="datetime1">
              <a:rPr lang="en-US" altLang="zh-CN" smtClean="0"/>
              <a:t>4/21/2023</a:t>
            </a:fld>
            <a:endParaRPr lang="en-US" altLang="zh-CN"/>
          </a:p>
        </p:txBody>
      </p:sp>
      <p:sp>
        <p:nvSpPr>
          <p:cNvPr id="5" name="页脚占位符 4">
            <a:extLst>
              <a:ext uri="{FF2B5EF4-FFF2-40B4-BE49-F238E27FC236}">
                <a16:creationId xmlns:a16="http://schemas.microsoft.com/office/drawing/2014/main" id="{D12F282E-28F2-4E06-9B68-8BB13A141CA0}"/>
              </a:ext>
            </a:extLst>
          </p:cNvPr>
          <p:cNvSpPr>
            <a:spLocks noGrp="1"/>
          </p:cNvSpPr>
          <p:nvPr>
            <p:ph type="ftr" sz="quarter" idx="11"/>
          </p:nvPr>
        </p:nvSpPr>
        <p:spPr/>
        <p:txBody>
          <a:bodyPr/>
          <a:lstStyle/>
          <a:p>
            <a:r>
              <a:rPr lang="zh-CN" altLang="en-US"/>
              <a:t>合肥学院 人工智能与大数据学院</a:t>
            </a:r>
            <a:endParaRPr lang="en-US" altLang="zh-CN" dirty="0"/>
          </a:p>
        </p:txBody>
      </p:sp>
      <p:sp>
        <p:nvSpPr>
          <p:cNvPr id="6" name="灯片编号占位符 5">
            <a:extLst>
              <a:ext uri="{FF2B5EF4-FFF2-40B4-BE49-F238E27FC236}">
                <a16:creationId xmlns:a16="http://schemas.microsoft.com/office/drawing/2014/main" id="{06E00E4E-4D72-47F0-AB6D-0402A162CDB0}"/>
              </a:ext>
            </a:extLst>
          </p:cNvPr>
          <p:cNvSpPr>
            <a:spLocks noGrp="1"/>
          </p:cNvSpPr>
          <p:nvPr>
            <p:ph type="sldNum" sz="quarter" idx="12"/>
          </p:nvPr>
        </p:nvSpPr>
        <p:spPr/>
        <p:txBody>
          <a:bodyPr/>
          <a:lstStyle/>
          <a:p>
            <a:fld id="{CF856BB3-76D9-4B5D-995C-68FA1768510B}" type="slidenum">
              <a:rPr lang="en-US" altLang="zh-CN" smtClean="0"/>
              <a:pPr/>
              <a:t>50</a:t>
            </a:fld>
            <a:endParaRPr lang="en-US" altLang="zh-CN"/>
          </a:p>
        </p:txBody>
      </p:sp>
      <p:pic>
        <p:nvPicPr>
          <p:cNvPr id="12" name="图形 11">
            <a:extLst>
              <a:ext uri="{FF2B5EF4-FFF2-40B4-BE49-F238E27FC236}">
                <a16:creationId xmlns:a16="http://schemas.microsoft.com/office/drawing/2014/main" id="{032DE0F8-FC95-4444-9534-DEB362E626B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881187" y="1395412"/>
            <a:ext cx="8429625" cy="4067175"/>
          </a:xfrm>
          <a:prstGeom prst="rect">
            <a:avLst/>
          </a:prstGeom>
        </p:spPr>
      </p:pic>
    </p:spTree>
    <p:extLst>
      <p:ext uri="{BB962C8B-B14F-4D97-AF65-F5344CB8AC3E}">
        <p14:creationId xmlns:p14="http://schemas.microsoft.com/office/powerpoint/2010/main" val="111107365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CD20896-EDFD-4EB6-ADF5-61E337C89975}"/>
              </a:ext>
            </a:extLst>
          </p:cNvPr>
          <p:cNvSpPr>
            <a:spLocks noGrp="1"/>
          </p:cNvSpPr>
          <p:nvPr>
            <p:ph type="title"/>
          </p:nvPr>
        </p:nvSpPr>
        <p:spPr/>
        <p:txBody>
          <a:bodyPr/>
          <a:lstStyle/>
          <a:p>
            <a:r>
              <a:rPr lang="en-US" altLang="zh-CN" dirty="0"/>
              <a:t>4.4</a:t>
            </a:r>
            <a:r>
              <a:rPr lang="zh-CN" altLang="en-US" dirty="0"/>
              <a:t>比较全连接层数量对模型性能的影响</a:t>
            </a:r>
          </a:p>
        </p:txBody>
      </p:sp>
      <p:sp>
        <p:nvSpPr>
          <p:cNvPr id="3" name="内容占位符 2">
            <a:extLst>
              <a:ext uri="{FF2B5EF4-FFF2-40B4-BE49-F238E27FC236}">
                <a16:creationId xmlns:a16="http://schemas.microsoft.com/office/drawing/2014/main" id="{74B9246F-0FE8-4D5E-97B1-BE5C4A2EDE76}"/>
              </a:ext>
            </a:extLst>
          </p:cNvPr>
          <p:cNvSpPr>
            <a:spLocks noGrp="1"/>
          </p:cNvSpPr>
          <p:nvPr>
            <p:ph idx="1"/>
          </p:nvPr>
        </p:nvSpPr>
        <p:spPr/>
        <p:txBody>
          <a:bodyPr/>
          <a:lstStyle/>
          <a:p>
            <a:pPr marL="0" indent="0">
              <a:lnSpc>
                <a:spcPct val="150000"/>
              </a:lnSpc>
              <a:buNone/>
            </a:pPr>
            <a:r>
              <a:rPr lang="zh-CN" altLang="en-US" dirty="0"/>
              <a:t>比较全连接层的数量对模型性能的影响。全连接层数量分别设置为</a:t>
            </a:r>
            <a:r>
              <a:rPr lang="en-US" altLang="zh-CN" dirty="0"/>
              <a:t>1</a:t>
            </a:r>
            <a:r>
              <a:rPr lang="zh-CN" altLang="en-US" dirty="0"/>
              <a:t>、</a:t>
            </a:r>
            <a:r>
              <a:rPr lang="en-US" altLang="zh-CN" dirty="0"/>
              <a:t>2</a:t>
            </a:r>
            <a:r>
              <a:rPr lang="zh-CN" altLang="en-US" dirty="0"/>
              <a:t>和</a:t>
            </a:r>
            <a:r>
              <a:rPr lang="en-US" altLang="zh-CN" dirty="0"/>
              <a:t>3</a:t>
            </a:r>
            <a:r>
              <a:rPr lang="zh-CN" altLang="en-US" dirty="0"/>
              <a:t>。</a:t>
            </a:r>
            <a:r>
              <a:rPr lang="zh-CN" altLang="en-US" dirty="0">
                <a:effectLst/>
                <a:cs typeface="Times New Roman" panose="02020603050405020304" pitchFamily="18" charset="0"/>
              </a:rPr>
              <a:t>卷积核大小设置为</a:t>
            </a:r>
            <a:r>
              <a:rPr lang="en-US" altLang="zh-CN" dirty="0">
                <a:effectLst/>
                <a:cs typeface="Times New Roman" panose="02020603050405020304" pitchFamily="18" charset="0"/>
              </a:rPr>
              <a:t>5</a:t>
            </a:r>
            <a:r>
              <a:rPr lang="zh-CN" altLang="en-US" dirty="0">
                <a:effectLst/>
                <a:cs typeface="Times New Roman" panose="02020603050405020304" pitchFamily="18" charset="0"/>
              </a:rPr>
              <a:t>，卷积核数量为</a:t>
            </a:r>
            <a:r>
              <a:rPr lang="en-US" altLang="zh-CN" dirty="0">
                <a:effectLst/>
                <a:cs typeface="Times New Roman" panose="02020603050405020304" pitchFamily="18" charset="0"/>
              </a:rPr>
              <a:t>32</a:t>
            </a:r>
            <a:r>
              <a:rPr lang="zh-CN" altLang="en-US" dirty="0">
                <a:effectLst/>
                <a:cs typeface="Times New Roman" panose="02020603050405020304" pitchFamily="18" charset="0"/>
              </a:rPr>
              <a:t>。</a:t>
            </a:r>
            <a:r>
              <a:rPr lang="zh-CN" altLang="zh-CN" dirty="0">
                <a:effectLst/>
                <a:cs typeface="Times New Roman" panose="02020603050405020304" pitchFamily="18" charset="0"/>
              </a:rPr>
              <a:t>设置</a:t>
            </a:r>
            <a:r>
              <a:rPr lang="en-US" altLang="zh-CN" dirty="0" err="1">
                <a:latin typeface="Times New Roman" panose="02020603050405020304" pitchFamily="18" charset="0"/>
                <a:cs typeface="Times New Roman" panose="02020603050405020304" pitchFamily="18" charset="0"/>
              </a:rPr>
              <a:t>BatchSize</a:t>
            </a:r>
            <a:r>
              <a:rPr lang="en-US" altLang="zh-CN" dirty="0">
                <a:effectLst/>
                <a:cs typeface="Times New Roman" panose="02020603050405020304" pitchFamily="18" charset="0"/>
              </a:rPr>
              <a:t>=128</a:t>
            </a:r>
            <a:r>
              <a:rPr lang="zh-CN" altLang="zh-CN" dirty="0">
                <a:effectLst/>
                <a:cs typeface="Times New Roman" panose="02020603050405020304" pitchFamily="18" charset="0"/>
              </a:rPr>
              <a:t>，</a:t>
            </a:r>
            <a:r>
              <a:rPr lang="en-US" altLang="zh-CN" dirty="0" err="1">
                <a:latin typeface="Times New Roman" panose="02020603050405020304" pitchFamily="18" charset="0"/>
                <a:cs typeface="Times New Roman" panose="02020603050405020304" pitchFamily="18" charset="0"/>
              </a:rPr>
              <a:t>learningrate</a:t>
            </a:r>
            <a:r>
              <a:rPr lang="en-US" altLang="zh-CN" dirty="0">
                <a:effectLst/>
                <a:cs typeface="Times New Roman" panose="02020603050405020304" pitchFamily="18" charset="0"/>
              </a:rPr>
              <a:t>=0.01</a:t>
            </a:r>
            <a:r>
              <a:rPr lang="zh-CN" altLang="zh-CN" dirty="0">
                <a:effectLst/>
                <a:cs typeface="Times New Roman" panose="02020603050405020304" pitchFamily="18" charset="0"/>
              </a:rPr>
              <a:t>，优化器为</a:t>
            </a:r>
            <a:r>
              <a:rPr lang="en-US" altLang="zh-CN" dirty="0">
                <a:latin typeface="Times New Roman" panose="02020603050405020304" pitchFamily="18" charset="0"/>
                <a:cs typeface="Times New Roman" panose="02020603050405020304" pitchFamily="18" charset="0"/>
              </a:rPr>
              <a:t>SGD</a:t>
            </a:r>
            <a:r>
              <a:rPr lang="zh-CN" altLang="zh-CN" dirty="0">
                <a:effectLst/>
                <a:cs typeface="Times New Roman" panose="02020603050405020304" pitchFamily="18" charset="0"/>
              </a:rPr>
              <a:t>，</a:t>
            </a:r>
            <a:r>
              <a:rPr lang="zh-CN" altLang="en-US" dirty="0">
                <a:effectLst/>
                <a:cs typeface="Times New Roman" panose="02020603050405020304" pitchFamily="18" charset="0"/>
              </a:rPr>
              <a:t>损失函数为交叉熵，</a:t>
            </a:r>
            <a:r>
              <a:rPr lang="zh-CN" altLang="zh-CN" dirty="0">
                <a:effectLst/>
                <a:cs typeface="Times New Roman" panose="02020603050405020304" pitchFamily="18" charset="0"/>
              </a:rPr>
              <a:t>迭代</a:t>
            </a:r>
            <a:r>
              <a:rPr lang="en-US" altLang="zh-CN" dirty="0">
                <a:effectLst/>
                <a:cs typeface="Times New Roman" panose="02020603050405020304" pitchFamily="18" charset="0"/>
              </a:rPr>
              <a:t>20</a:t>
            </a:r>
            <a:r>
              <a:rPr lang="zh-CN" altLang="zh-CN" dirty="0">
                <a:effectLst/>
                <a:cs typeface="Times New Roman" panose="02020603050405020304" pitchFamily="18" charset="0"/>
              </a:rPr>
              <a:t>次（</a:t>
            </a:r>
            <a:r>
              <a:rPr lang="en-US" altLang="zh-CN" dirty="0">
                <a:latin typeface="Times New Roman" panose="02020603050405020304" pitchFamily="18" charset="0"/>
                <a:cs typeface="Times New Roman" panose="02020603050405020304" pitchFamily="18" charset="0"/>
              </a:rPr>
              <a:t>Epoch</a:t>
            </a:r>
            <a:r>
              <a:rPr lang="en-US" altLang="zh-CN" dirty="0">
                <a:effectLst/>
                <a:cs typeface="Times New Roman" panose="02020603050405020304" pitchFamily="18" charset="0"/>
              </a:rPr>
              <a:t>=20</a:t>
            </a:r>
            <a:r>
              <a:rPr lang="zh-CN" altLang="zh-CN" dirty="0">
                <a:effectLst/>
                <a:cs typeface="Times New Roman" panose="02020603050405020304" pitchFamily="18" charset="0"/>
              </a:rPr>
              <a:t>），实验结果见图</a:t>
            </a:r>
            <a:r>
              <a:rPr lang="en-US" altLang="zh-CN" dirty="0">
                <a:effectLst/>
                <a:cs typeface="Times New Roman" panose="02020603050405020304" pitchFamily="18" charset="0"/>
              </a:rPr>
              <a:t>27.</a:t>
            </a:r>
            <a:endParaRPr lang="zh-CN" altLang="en-US" dirty="0"/>
          </a:p>
        </p:txBody>
      </p:sp>
      <p:sp>
        <p:nvSpPr>
          <p:cNvPr id="4" name="日期占位符 3">
            <a:extLst>
              <a:ext uri="{FF2B5EF4-FFF2-40B4-BE49-F238E27FC236}">
                <a16:creationId xmlns:a16="http://schemas.microsoft.com/office/drawing/2014/main" id="{D88F6FF0-235F-4F78-85D9-AF5D8171F044}"/>
              </a:ext>
            </a:extLst>
          </p:cNvPr>
          <p:cNvSpPr>
            <a:spLocks noGrp="1"/>
          </p:cNvSpPr>
          <p:nvPr>
            <p:ph type="dt" sz="half" idx="10"/>
          </p:nvPr>
        </p:nvSpPr>
        <p:spPr/>
        <p:txBody>
          <a:bodyPr/>
          <a:lstStyle/>
          <a:p>
            <a:fld id="{315BB34A-6131-4109-8499-25816707CCF8}" type="datetime1">
              <a:rPr lang="en-US" altLang="zh-CN" smtClean="0"/>
              <a:t>4/21/2023</a:t>
            </a:fld>
            <a:endParaRPr lang="en-US" altLang="zh-CN"/>
          </a:p>
        </p:txBody>
      </p:sp>
      <p:sp>
        <p:nvSpPr>
          <p:cNvPr id="5" name="页脚占位符 4">
            <a:extLst>
              <a:ext uri="{FF2B5EF4-FFF2-40B4-BE49-F238E27FC236}">
                <a16:creationId xmlns:a16="http://schemas.microsoft.com/office/drawing/2014/main" id="{D12F282E-28F2-4E06-9B68-8BB13A141CA0}"/>
              </a:ext>
            </a:extLst>
          </p:cNvPr>
          <p:cNvSpPr>
            <a:spLocks noGrp="1"/>
          </p:cNvSpPr>
          <p:nvPr>
            <p:ph type="ftr" sz="quarter" idx="11"/>
          </p:nvPr>
        </p:nvSpPr>
        <p:spPr/>
        <p:txBody>
          <a:bodyPr/>
          <a:lstStyle/>
          <a:p>
            <a:r>
              <a:rPr lang="zh-CN" altLang="en-US"/>
              <a:t>合肥学院 人工智能与大数据学院</a:t>
            </a:r>
            <a:endParaRPr lang="en-US" altLang="zh-CN" dirty="0"/>
          </a:p>
        </p:txBody>
      </p:sp>
      <p:sp>
        <p:nvSpPr>
          <p:cNvPr id="6" name="灯片编号占位符 5">
            <a:extLst>
              <a:ext uri="{FF2B5EF4-FFF2-40B4-BE49-F238E27FC236}">
                <a16:creationId xmlns:a16="http://schemas.microsoft.com/office/drawing/2014/main" id="{06E00E4E-4D72-47F0-AB6D-0402A162CDB0}"/>
              </a:ext>
            </a:extLst>
          </p:cNvPr>
          <p:cNvSpPr>
            <a:spLocks noGrp="1"/>
          </p:cNvSpPr>
          <p:nvPr>
            <p:ph type="sldNum" sz="quarter" idx="12"/>
          </p:nvPr>
        </p:nvSpPr>
        <p:spPr/>
        <p:txBody>
          <a:bodyPr/>
          <a:lstStyle/>
          <a:p>
            <a:fld id="{CF856BB3-76D9-4B5D-995C-68FA1768510B}" type="slidenum">
              <a:rPr lang="en-US" altLang="zh-CN" smtClean="0"/>
              <a:pPr/>
              <a:t>51</a:t>
            </a:fld>
            <a:endParaRPr lang="en-US" altLang="zh-CN"/>
          </a:p>
        </p:txBody>
      </p:sp>
    </p:spTree>
    <p:extLst>
      <p:ext uri="{BB962C8B-B14F-4D97-AF65-F5344CB8AC3E}">
        <p14:creationId xmlns:p14="http://schemas.microsoft.com/office/powerpoint/2010/main" val="302254773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CD20896-EDFD-4EB6-ADF5-61E337C89975}"/>
              </a:ext>
            </a:extLst>
          </p:cNvPr>
          <p:cNvSpPr>
            <a:spLocks noGrp="1"/>
          </p:cNvSpPr>
          <p:nvPr>
            <p:ph type="title"/>
          </p:nvPr>
        </p:nvSpPr>
        <p:spPr/>
        <p:txBody>
          <a:bodyPr/>
          <a:lstStyle/>
          <a:p>
            <a:r>
              <a:rPr lang="en-US" altLang="zh-CN" dirty="0"/>
              <a:t>4.4</a:t>
            </a:r>
            <a:r>
              <a:rPr lang="zh-CN" altLang="en-US" dirty="0"/>
              <a:t>比较全连接层数量对模型性能的影响</a:t>
            </a:r>
          </a:p>
        </p:txBody>
      </p:sp>
      <p:sp>
        <p:nvSpPr>
          <p:cNvPr id="3" name="内容占位符 2">
            <a:extLst>
              <a:ext uri="{FF2B5EF4-FFF2-40B4-BE49-F238E27FC236}">
                <a16:creationId xmlns:a16="http://schemas.microsoft.com/office/drawing/2014/main" id="{74B9246F-0FE8-4D5E-97B1-BE5C4A2EDE76}"/>
              </a:ext>
            </a:extLst>
          </p:cNvPr>
          <p:cNvSpPr>
            <a:spLocks noGrp="1"/>
          </p:cNvSpPr>
          <p:nvPr>
            <p:ph idx="1"/>
          </p:nvPr>
        </p:nvSpPr>
        <p:spPr/>
        <p:txBody>
          <a:bodyPr/>
          <a:lstStyle/>
          <a:p>
            <a:pPr marL="0" indent="0">
              <a:lnSpc>
                <a:spcPct val="150000"/>
              </a:lnSpc>
              <a:buNone/>
            </a:pPr>
            <a:endParaRPr lang="en-US" altLang="zh-CN" dirty="0">
              <a:effectLst/>
              <a:cs typeface="Times New Roman" panose="02020603050405020304" pitchFamily="18" charset="0"/>
            </a:endParaRPr>
          </a:p>
          <a:p>
            <a:pPr marL="0" indent="0">
              <a:lnSpc>
                <a:spcPct val="150000"/>
              </a:lnSpc>
              <a:buNone/>
            </a:pPr>
            <a:endParaRPr lang="en-US" altLang="zh-CN" dirty="0">
              <a:cs typeface="Times New Roman" panose="02020603050405020304" pitchFamily="18" charset="0"/>
            </a:endParaRPr>
          </a:p>
          <a:p>
            <a:pPr marL="0" indent="0">
              <a:lnSpc>
                <a:spcPct val="150000"/>
              </a:lnSpc>
              <a:buNone/>
            </a:pPr>
            <a:endParaRPr lang="en-US" altLang="zh-CN" dirty="0">
              <a:effectLst/>
              <a:cs typeface="Times New Roman" panose="02020603050405020304" pitchFamily="18" charset="0"/>
            </a:endParaRPr>
          </a:p>
          <a:p>
            <a:pPr marL="0" indent="0">
              <a:lnSpc>
                <a:spcPct val="150000"/>
              </a:lnSpc>
              <a:buNone/>
            </a:pPr>
            <a:endParaRPr lang="en-US" altLang="zh-CN" dirty="0">
              <a:cs typeface="Times New Roman" panose="02020603050405020304" pitchFamily="18" charset="0"/>
            </a:endParaRPr>
          </a:p>
          <a:p>
            <a:pPr marL="0" indent="0">
              <a:lnSpc>
                <a:spcPct val="150000"/>
              </a:lnSpc>
              <a:buNone/>
            </a:pPr>
            <a:endParaRPr lang="en-US" altLang="zh-CN" dirty="0">
              <a:effectLst/>
              <a:cs typeface="Times New Roman" panose="02020603050405020304" pitchFamily="18" charset="0"/>
            </a:endParaRPr>
          </a:p>
          <a:p>
            <a:pPr marL="0" indent="0">
              <a:lnSpc>
                <a:spcPct val="150000"/>
              </a:lnSpc>
              <a:buNone/>
            </a:pPr>
            <a:endParaRPr lang="en-US" altLang="zh-CN" dirty="0">
              <a:cs typeface="Times New Roman" panose="02020603050405020304" pitchFamily="18" charset="0"/>
            </a:endParaRPr>
          </a:p>
          <a:p>
            <a:pPr marL="0" indent="0">
              <a:lnSpc>
                <a:spcPct val="150000"/>
              </a:lnSpc>
              <a:buNone/>
            </a:pPr>
            <a:endParaRPr lang="en-US" altLang="zh-CN" dirty="0">
              <a:effectLst/>
              <a:cs typeface="Times New Roman" panose="02020603050405020304" pitchFamily="18" charset="0"/>
            </a:endParaRPr>
          </a:p>
          <a:p>
            <a:pPr marL="0" indent="0" algn="ctr">
              <a:lnSpc>
                <a:spcPct val="150000"/>
              </a:lnSpc>
              <a:buNone/>
            </a:pPr>
            <a:r>
              <a:rPr lang="zh-CN" altLang="zh-CN" dirty="0">
                <a:effectLst/>
                <a:cs typeface="Times New Roman" panose="02020603050405020304" pitchFamily="18" charset="0"/>
              </a:rPr>
              <a:t>图</a:t>
            </a:r>
            <a:r>
              <a:rPr lang="en-US" altLang="zh-CN" dirty="0">
                <a:effectLst/>
                <a:cs typeface="Times New Roman" panose="02020603050405020304" pitchFamily="18" charset="0"/>
              </a:rPr>
              <a:t>27.</a:t>
            </a:r>
            <a:r>
              <a:rPr lang="zh-CN" altLang="en-US" dirty="0">
                <a:effectLst/>
                <a:cs typeface="Times New Roman" panose="02020603050405020304" pitchFamily="18" charset="0"/>
              </a:rPr>
              <a:t>全连接层数量对</a:t>
            </a:r>
            <a:r>
              <a:rPr lang="en-US" altLang="zh-CN" dirty="0">
                <a:effectLst/>
                <a:latin typeface="Times New Roman" panose="02020603050405020304" pitchFamily="18" charset="0"/>
                <a:cs typeface="Times New Roman" panose="02020603050405020304" pitchFamily="18" charset="0"/>
              </a:rPr>
              <a:t>CNN</a:t>
            </a:r>
            <a:r>
              <a:rPr lang="zh-CN" altLang="en-US" dirty="0">
                <a:effectLst/>
                <a:cs typeface="Times New Roman" panose="02020603050405020304" pitchFamily="18" charset="0"/>
              </a:rPr>
              <a:t>模型性能的影响</a:t>
            </a:r>
            <a:endParaRPr lang="en-US" altLang="zh-CN" dirty="0">
              <a:effectLst/>
              <a:cs typeface="Times New Roman" panose="02020603050405020304" pitchFamily="18" charset="0"/>
            </a:endParaRPr>
          </a:p>
        </p:txBody>
      </p:sp>
      <p:sp>
        <p:nvSpPr>
          <p:cNvPr id="4" name="日期占位符 3">
            <a:extLst>
              <a:ext uri="{FF2B5EF4-FFF2-40B4-BE49-F238E27FC236}">
                <a16:creationId xmlns:a16="http://schemas.microsoft.com/office/drawing/2014/main" id="{D88F6FF0-235F-4F78-85D9-AF5D8171F044}"/>
              </a:ext>
            </a:extLst>
          </p:cNvPr>
          <p:cNvSpPr>
            <a:spLocks noGrp="1"/>
          </p:cNvSpPr>
          <p:nvPr>
            <p:ph type="dt" sz="half" idx="10"/>
          </p:nvPr>
        </p:nvSpPr>
        <p:spPr/>
        <p:txBody>
          <a:bodyPr/>
          <a:lstStyle/>
          <a:p>
            <a:fld id="{315BB34A-6131-4109-8499-25816707CCF8}" type="datetime1">
              <a:rPr lang="en-US" altLang="zh-CN" smtClean="0"/>
              <a:t>4/21/2023</a:t>
            </a:fld>
            <a:endParaRPr lang="en-US" altLang="zh-CN"/>
          </a:p>
        </p:txBody>
      </p:sp>
      <p:sp>
        <p:nvSpPr>
          <p:cNvPr id="5" name="页脚占位符 4">
            <a:extLst>
              <a:ext uri="{FF2B5EF4-FFF2-40B4-BE49-F238E27FC236}">
                <a16:creationId xmlns:a16="http://schemas.microsoft.com/office/drawing/2014/main" id="{D12F282E-28F2-4E06-9B68-8BB13A141CA0}"/>
              </a:ext>
            </a:extLst>
          </p:cNvPr>
          <p:cNvSpPr>
            <a:spLocks noGrp="1"/>
          </p:cNvSpPr>
          <p:nvPr>
            <p:ph type="ftr" sz="quarter" idx="11"/>
          </p:nvPr>
        </p:nvSpPr>
        <p:spPr/>
        <p:txBody>
          <a:bodyPr/>
          <a:lstStyle/>
          <a:p>
            <a:r>
              <a:rPr lang="zh-CN" altLang="en-US"/>
              <a:t>合肥学院 人工智能与大数据学院</a:t>
            </a:r>
            <a:endParaRPr lang="en-US" altLang="zh-CN" dirty="0"/>
          </a:p>
        </p:txBody>
      </p:sp>
      <p:sp>
        <p:nvSpPr>
          <p:cNvPr id="6" name="灯片编号占位符 5">
            <a:extLst>
              <a:ext uri="{FF2B5EF4-FFF2-40B4-BE49-F238E27FC236}">
                <a16:creationId xmlns:a16="http://schemas.microsoft.com/office/drawing/2014/main" id="{06E00E4E-4D72-47F0-AB6D-0402A162CDB0}"/>
              </a:ext>
            </a:extLst>
          </p:cNvPr>
          <p:cNvSpPr>
            <a:spLocks noGrp="1"/>
          </p:cNvSpPr>
          <p:nvPr>
            <p:ph type="sldNum" sz="quarter" idx="12"/>
          </p:nvPr>
        </p:nvSpPr>
        <p:spPr/>
        <p:txBody>
          <a:bodyPr/>
          <a:lstStyle/>
          <a:p>
            <a:fld id="{CF856BB3-76D9-4B5D-995C-68FA1768510B}" type="slidenum">
              <a:rPr lang="en-US" altLang="zh-CN" smtClean="0"/>
              <a:pPr/>
              <a:t>52</a:t>
            </a:fld>
            <a:endParaRPr lang="en-US" altLang="zh-CN"/>
          </a:p>
        </p:txBody>
      </p:sp>
      <p:pic>
        <p:nvPicPr>
          <p:cNvPr id="8" name="图形 7">
            <a:extLst>
              <a:ext uri="{FF2B5EF4-FFF2-40B4-BE49-F238E27FC236}">
                <a16:creationId xmlns:a16="http://schemas.microsoft.com/office/drawing/2014/main" id="{856502BD-7C28-456B-BD65-36F1FBBEDC4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947862" y="1395412"/>
            <a:ext cx="8296275" cy="4067175"/>
          </a:xfrm>
          <a:prstGeom prst="rect">
            <a:avLst/>
          </a:prstGeom>
        </p:spPr>
      </p:pic>
    </p:spTree>
    <p:extLst>
      <p:ext uri="{BB962C8B-B14F-4D97-AF65-F5344CB8AC3E}">
        <p14:creationId xmlns:p14="http://schemas.microsoft.com/office/powerpoint/2010/main" val="315349478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CD20896-EDFD-4EB6-ADF5-61E337C89975}"/>
              </a:ext>
            </a:extLst>
          </p:cNvPr>
          <p:cNvSpPr>
            <a:spLocks noGrp="1"/>
          </p:cNvSpPr>
          <p:nvPr>
            <p:ph type="title"/>
          </p:nvPr>
        </p:nvSpPr>
        <p:spPr/>
        <p:txBody>
          <a:bodyPr/>
          <a:lstStyle/>
          <a:p>
            <a:r>
              <a:rPr lang="en-US" altLang="zh-CN" dirty="0"/>
              <a:t>4.5</a:t>
            </a:r>
            <a:r>
              <a:rPr lang="zh-CN" altLang="en-US" dirty="0"/>
              <a:t>比较优化器对模型性能的影响</a:t>
            </a:r>
          </a:p>
        </p:txBody>
      </p:sp>
      <p:sp>
        <p:nvSpPr>
          <p:cNvPr id="3" name="内容占位符 2">
            <a:extLst>
              <a:ext uri="{FF2B5EF4-FFF2-40B4-BE49-F238E27FC236}">
                <a16:creationId xmlns:a16="http://schemas.microsoft.com/office/drawing/2014/main" id="{74B9246F-0FE8-4D5E-97B1-BE5C4A2EDE76}"/>
              </a:ext>
            </a:extLst>
          </p:cNvPr>
          <p:cNvSpPr>
            <a:spLocks noGrp="1"/>
          </p:cNvSpPr>
          <p:nvPr>
            <p:ph idx="1"/>
          </p:nvPr>
        </p:nvSpPr>
        <p:spPr/>
        <p:txBody>
          <a:bodyPr/>
          <a:lstStyle/>
          <a:p>
            <a:pPr marL="0" indent="0">
              <a:lnSpc>
                <a:spcPct val="150000"/>
              </a:lnSpc>
              <a:buNone/>
            </a:pPr>
            <a:r>
              <a:rPr lang="zh-CN" altLang="en-US" dirty="0"/>
              <a:t>比较不同</a:t>
            </a:r>
            <a:r>
              <a:rPr lang="zh-CN" altLang="en-US" b="1" dirty="0">
                <a:solidFill>
                  <a:srgbClr val="0070C0"/>
                </a:solidFill>
              </a:rPr>
              <a:t>优化函数</a:t>
            </a:r>
            <a:r>
              <a:rPr lang="zh-CN" altLang="en-US" dirty="0"/>
              <a:t>对模型性能的影响。优化函数分别设置为</a:t>
            </a:r>
            <a:r>
              <a:rPr lang="en-US" altLang="zh-CN" dirty="0">
                <a:latin typeface="Times New Roman" panose="02020603050405020304" pitchFamily="18" charset="0"/>
                <a:cs typeface="Times New Roman" panose="02020603050405020304" pitchFamily="18" charset="0"/>
              </a:rPr>
              <a:t>SGD</a:t>
            </a:r>
            <a:r>
              <a:rPr lang="zh-CN" altLang="en-US" dirty="0"/>
              <a:t>、</a:t>
            </a:r>
            <a:r>
              <a:rPr lang="en-US" altLang="zh-CN" dirty="0">
                <a:latin typeface="Times New Roman" panose="02020603050405020304" pitchFamily="18" charset="0"/>
                <a:cs typeface="Times New Roman" panose="02020603050405020304" pitchFamily="18" charset="0"/>
              </a:rPr>
              <a:t>Adam</a:t>
            </a:r>
            <a:r>
              <a:rPr lang="zh-CN" altLang="en-US" dirty="0"/>
              <a:t>和</a:t>
            </a:r>
            <a:r>
              <a:rPr lang="en-US" altLang="zh-CN" dirty="0" err="1">
                <a:latin typeface="Times New Roman" panose="02020603050405020304" pitchFamily="18" charset="0"/>
                <a:cs typeface="Times New Roman" panose="02020603050405020304" pitchFamily="18" charset="0"/>
              </a:rPr>
              <a:t>AdaGrad</a:t>
            </a:r>
            <a:r>
              <a:rPr lang="zh-CN" altLang="en-US" dirty="0"/>
              <a:t>。</a:t>
            </a:r>
            <a:r>
              <a:rPr lang="zh-CN" altLang="en-US" dirty="0">
                <a:effectLst/>
                <a:cs typeface="Times New Roman" panose="02020603050405020304" pitchFamily="18" charset="0"/>
              </a:rPr>
              <a:t>卷积核大小设置为</a:t>
            </a:r>
            <a:r>
              <a:rPr lang="en-US" altLang="zh-CN" dirty="0">
                <a:effectLst/>
                <a:cs typeface="Times New Roman" panose="02020603050405020304" pitchFamily="18" charset="0"/>
              </a:rPr>
              <a:t>5</a:t>
            </a:r>
            <a:r>
              <a:rPr lang="zh-CN" altLang="en-US" dirty="0">
                <a:effectLst/>
                <a:cs typeface="Times New Roman" panose="02020603050405020304" pitchFamily="18" charset="0"/>
              </a:rPr>
              <a:t>，卷积核数量为</a:t>
            </a:r>
            <a:r>
              <a:rPr lang="en-US" altLang="zh-CN" dirty="0">
                <a:effectLst/>
                <a:cs typeface="Times New Roman" panose="02020603050405020304" pitchFamily="18" charset="0"/>
              </a:rPr>
              <a:t>32</a:t>
            </a:r>
            <a:r>
              <a:rPr lang="zh-CN" altLang="en-US" dirty="0">
                <a:effectLst/>
                <a:cs typeface="Times New Roman" panose="02020603050405020304" pitchFamily="18" charset="0"/>
              </a:rPr>
              <a:t>，全连接层数量为</a:t>
            </a:r>
            <a:r>
              <a:rPr lang="en-US" altLang="zh-CN" dirty="0">
                <a:effectLst/>
                <a:cs typeface="Times New Roman" panose="02020603050405020304" pitchFamily="18" charset="0"/>
              </a:rPr>
              <a:t>2</a:t>
            </a:r>
            <a:r>
              <a:rPr lang="zh-CN" altLang="en-US" dirty="0">
                <a:effectLst/>
                <a:cs typeface="Times New Roman" panose="02020603050405020304" pitchFamily="18" charset="0"/>
              </a:rPr>
              <a:t>。</a:t>
            </a:r>
            <a:r>
              <a:rPr lang="zh-CN" altLang="zh-CN" dirty="0">
                <a:effectLst/>
                <a:cs typeface="Times New Roman" panose="02020603050405020304" pitchFamily="18" charset="0"/>
              </a:rPr>
              <a:t>设置</a:t>
            </a:r>
            <a:r>
              <a:rPr lang="en-US" altLang="zh-CN" dirty="0" err="1">
                <a:latin typeface="Times New Roman" panose="02020603050405020304" pitchFamily="18" charset="0"/>
                <a:cs typeface="Times New Roman" panose="02020603050405020304" pitchFamily="18" charset="0"/>
              </a:rPr>
              <a:t>BatchSize</a:t>
            </a:r>
            <a:r>
              <a:rPr lang="en-US" altLang="zh-CN" dirty="0">
                <a:effectLst/>
                <a:cs typeface="Times New Roman" panose="02020603050405020304" pitchFamily="18" charset="0"/>
              </a:rPr>
              <a:t>=128</a:t>
            </a:r>
            <a:r>
              <a:rPr lang="zh-CN" altLang="zh-CN" dirty="0">
                <a:effectLst/>
                <a:cs typeface="Times New Roman" panose="02020603050405020304" pitchFamily="18" charset="0"/>
              </a:rPr>
              <a:t>，</a:t>
            </a:r>
            <a:r>
              <a:rPr lang="en-US" altLang="zh-CN" dirty="0" err="1">
                <a:latin typeface="Times New Roman" panose="02020603050405020304" pitchFamily="18" charset="0"/>
                <a:cs typeface="Times New Roman" panose="02020603050405020304" pitchFamily="18" charset="0"/>
              </a:rPr>
              <a:t>learningrate</a:t>
            </a:r>
            <a:r>
              <a:rPr lang="en-US" altLang="zh-CN" dirty="0">
                <a:effectLst/>
                <a:cs typeface="Times New Roman" panose="02020603050405020304" pitchFamily="18" charset="0"/>
              </a:rPr>
              <a:t>=0.01</a:t>
            </a:r>
            <a:r>
              <a:rPr lang="zh-CN" altLang="zh-CN" dirty="0">
                <a:effectLst/>
                <a:cs typeface="Times New Roman" panose="02020603050405020304" pitchFamily="18" charset="0"/>
              </a:rPr>
              <a:t>，</a:t>
            </a:r>
            <a:r>
              <a:rPr lang="zh-CN" altLang="en-US" dirty="0">
                <a:effectLst/>
                <a:cs typeface="Times New Roman" panose="02020603050405020304" pitchFamily="18" charset="0"/>
              </a:rPr>
              <a:t>损失函数为交叉熵，</a:t>
            </a:r>
            <a:r>
              <a:rPr lang="zh-CN" altLang="zh-CN" dirty="0">
                <a:effectLst/>
                <a:cs typeface="Times New Roman" panose="02020603050405020304" pitchFamily="18" charset="0"/>
              </a:rPr>
              <a:t>迭代</a:t>
            </a:r>
            <a:r>
              <a:rPr lang="en-US" altLang="zh-CN" dirty="0">
                <a:effectLst/>
                <a:cs typeface="Times New Roman" panose="02020603050405020304" pitchFamily="18" charset="0"/>
              </a:rPr>
              <a:t>20</a:t>
            </a:r>
            <a:r>
              <a:rPr lang="zh-CN" altLang="zh-CN" dirty="0">
                <a:effectLst/>
                <a:cs typeface="Times New Roman" panose="02020603050405020304" pitchFamily="18" charset="0"/>
              </a:rPr>
              <a:t>次（</a:t>
            </a:r>
            <a:r>
              <a:rPr lang="en-US" altLang="zh-CN" dirty="0">
                <a:latin typeface="Times New Roman" panose="02020603050405020304" pitchFamily="18" charset="0"/>
                <a:cs typeface="Times New Roman" panose="02020603050405020304" pitchFamily="18" charset="0"/>
              </a:rPr>
              <a:t>Epoch</a:t>
            </a:r>
            <a:r>
              <a:rPr lang="en-US" altLang="zh-CN" dirty="0">
                <a:effectLst/>
                <a:cs typeface="Times New Roman" panose="02020603050405020304" pitchFamily="18" charset="0"/>
              </a:rPr>
              <a:t>=20</a:t>
            </a:r>
            <a:r>
              <a:rPr lang="zh-CN" altLang="zh-CN" dirty="0">
                <a:effectLst/>
                <a:cs typeface="Times New Roman" panose="02020603050405020304" pitchFamily="18" charset="0"/>
              </a:rPr>
              <a:t>），实验结果见图</a:t>
            </a:r>
            <a:r>
              <a:rPr lang="en-US" altLang="zh-CN" dirty="0">
                <a:effectLst/>
                <a:cs typeface="Times New Roman" panose="02020603050405020304" pitchFamily="18" charset="0"/>
              </a:rPr>
              <a:t>28.</a:t>
            </a:r>
            <a:endParaRPr lang="zh-CN" altLang="en-US" dirty="0"/>
          </a:p>
        </p:txBody>
      </p:sp>
      <p:sp>
        <p:nvSpPr>
          <p:cNvPr id="4" name="日期占位符 3">
            <a:extLst>
              <a:ext uri="{FF2B5EF4-FFF2-40B4-BE49-F238E27FC236}">
                <a16:creationId xmlns:a16="http://schemas.microsoft.com/office/drawing/2014/main" id="{D88F6FF0-235F-4F78-85D9-AF5D8171F044}"/>
              </a:ext>
            </a:extLst>
          </p:cNvPr>
          <p:cNvSpPr>
            <a:spLocks noGrp="1"/>
          </p:cNvSpPr>
          <p:nvPr>
            <p:ph type="dt" sz="half" idx="10"/>
          </p:nvPr>
        </p:nvSpPr>
        <p:spPr/>
        <p:txBody>
          <a:bodyPr/>
          <a:lstStyle/>
          <a:p>
            <a:fld id="{315BB34A-6131-4109-8499-25816707CCF8}" type="datetime1">
              <a:rPr lang="en-US" altLang="zh-CN" smtClean="0"/>
              <a:t>4/21/2023</a:t>
            </a:fld>
            <a:endParaRPr lang="en-US" altLang="zh-CN"/>
          </a:p>
        </p:txBody>
      </p:sp>
      <p:sp>
        <p:nvSpPr>
          <p:cNvPr id="5" name="页脚占位符 4">
            <a:extLst>
              <a:ext uri="{FF2B5EF4-FFF2-40B4-BE49-F238E27FC236}">
                <a16:creationId xmlns:a16="http://schemas.microsoft.com/office/drawing/2014/main" id="{D12F282E-28F2-4E06-9B68-8BB13A141CA0}"/>
              </a:ext>
            </a:extLst>
          </p:cNvPr>
          <p:cNvSpPr>
            <a:spLocks noGrp="1"/>
          </p:cNvSpPr>
          <p:nvPr>
            <p:ph type="ftr" sz="quarter" idx="11"/>
          </p:nvPr>
        </p:nvSpPr>
        <p:spPr/>
        <p:txBody>
          <a:bodyPr/>
          <a:lstStyle/>
          <a:p>
            <a:r>
              <a:rPr lang="zh-CN" altLang="en-US"/>
              <a:t>合肥学院 人工智能与大数据学院</a:t>
            </a:r>
            <a:endParaRPr lang="en-US" altLang="zh-CN" dirty="0"/>
          </a:p>
        </p:txBody>
      </p:sp>
      <p:sp>
        <p:nvSpPr>
          <p:cNvPr id="6" name="灯片编号占位符 5">
            <a:extLst>
              <a:ext uri="{FF2B5EF4-FFF2-40B4-BE49-F238E27FC236}">
                <a16:creationId xmlns:a16="http://schemas.microsoft.com/office/drawing/2014/main" id="{06E00E4E-4D72-47F0-AB6D-0402A162CDB0}"/>
              </a:ext>
            </a:extLst>
          </p:cNvPr>
          <p:cNvSpPr>
            <a:spLocks noGrp="1"/>
          </p:cNvSpPr>
          <p:nvPr>
            <p:ph type="sldNum" sz="quarter" idx="12"/>
          </p:nvPr>
        </p:nvSpPr>
        <p:spPr/>
        <p:txBody>
          <a:bodyPr/>
          <a:lstStyle/>
          <a:p>
            <a:fld id="{CF856BB3-76D9-4B5D-995C-68FA1768510B}" type="slidenum">
              <a:rPr lang="en-US" altLang="zh-CN" smtClean="0"/>
              <a:pPr/>
              <a:t>53</a:t>
            </a:fld>
            <a:endParaRPr lang="en-US" altLang="zh-CN"/>
          </a:p>
        </p:txBody>
      </p:sp>
    </p:spTree>
    <p:extLst>
      <p:ext uri="{BB962C8B-B14F-4D97-AF65-F5344CB8AC3E}">
        <p14:creationId xmlns:p14="http://schemas.microsoft.com/office/powerpoint/2010/main" val="200293823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CD20896-EDFD-4EB6-ADF5-61E337C89975}"/>
              </a:ext>
            </a:extLst>
          </p:cNvPr>
          <p:cNvSpPr>
            <a:spLocks noGrp="1"/>
          </p:cNvSpPr>
          <p:nvPr>
            <p:ph type="title"/>
          </p:nvPr>
        </p:nvSpPr>
        <p:spPr/>
        <p:txBody>
          <a:bodyPr/>
          <a:lstStyle/>
          <a:p>
            <a:r>
              <a:rPr lang="en-US" altLang="zh-CN" dirty="0"/>
              <a:t>4.5</a:t>
            </a:r>
            <a:r>
              <a:rPr lang="zh-CN" altLang="en-US" dirty="0"/>
              <a:t>比较优化器对模型性能的影响</a:t>
            </a:r>
          </a:p>
        </p:txBody>
      </p:sp>
      <p:sp>
        <p:nvSpPr>
          <p:cNvPr id="3" name="内容占位符 2">
            <a:extLst>
              <a:ext uri="{FF2B5EF4-FFF2-40B4-BE49-F238E27FC236}">
                <a16:creationId xmlns:a16="http://schemas.microsoft.com/office/drawing/2014/main" id="{74B9246F-0FE8-4D5E-97B1-BE5C4A2EDE76}"/>
              </a:ext>
            </a:extLst>
          </p:cNvPr>
          <p:cNvSpPr>
            <a:spLocks noGrp="1"/>
          </p:cNvSpPr>
          <p:nvPr>
            <p:ph idx="1"/>
          </p:nvPr>
        </p:nvSpPr>
        <p:spPr/>
        <p:txBody>
          <a:bodyPr/>
          <a:lstStyle/>
          <a:p>
            <a:pPr marL="0" indent="0">
              <a:lnSpc>
                <a:spcPct val="150000"/>
              </a:lnSpc>
              <a:buNone/>
            </a:pPr>
            <a:endParaRPr lang="en-US" altLang="zh-CN" dirty="0">
              <a:effectLst/>
              <a:cs typeface="Times New Roman" panose="02020603050405020304" pitchFamily="18" charset="0"/>
            </a:endParaRPr>
          </a:p>
          <a:p>
            <a:pPr marL="0" indent="0">
              <a:lnSpc>
                <a:spcPct val="150000"/>
              </a:lnSpc>
              <a:buNone/>
            </a:pPr>
            <a:endParaRPr lang="en-US" altLang="zh-CN" dirty="0">
              <a:cs typeface="Times New Roman" panose="02020603050405020304" pitchFamily="18" charset="0"/>
            </a:endParaRPr>
          </a:p>
          <a:p>
            <a:pPr marL="0" indent="0">
              <a:lnSpc>
                <a:spcPct val="150000"/>
              </a:lnSpc>
              <a:buNone/>
            </a:pPr>
            <a:endParaRPr lang="en-US" altLang="zh-CN" dirty="0">
              <a:effectLst/>
              <a:cs typeface="Times New Roman" panose="02020603050405020304" pitchFamily="18" charset="0"/>
            </a:endParaRPr>
          </a:p>
          <a:p>
            <a:pPr marL="0" indent="0">
              <a:lnSpc>
                <a:spcPct val="150000"/>
              </a:lnSpc>
              <a:buNone/>
            </a:pPr>
            <a:endParaRPr lang="en-US" altLang="zh-CN" dirty="0">
              <a:cs typeface="Times New Roman" panose="02020603050405020304" pitchFamily="18" charset="0"/>
            </a:endParaRPr>
          </a:p>
          <a:p>
            <a:pPr marL="0" indent="0">
              <a:lnSpc>
                <a:spcPct val="150000"/>
              </a:lnSpc>
              <a:buNone/>
            </a:pPr>
            <a:endParaRPr lang="en-US" altLang="zh-CN" dirty="0">
              <a:effectLst/>
              <a:cs typeface="Times New Roman" panose="02020603050405020304" pitchFamily="18" charset="0"/>
            </a:endParaRPr>
          </a:p>
          <a:p>
            <a:pPr marL="0" indent="0">
              <a:lnSpc>
                <a:spcPct val="150000"/>
              </a:lnSpc>
              <a:buNone/>
            </a:pPr>
            <a:endParaRPr lang="en-US" altLang="zh-CN" dirty="0">
              <a:cs typeface="Times New Roman" panose="02020603050405020304" pitchFamily="18" charset="0"/>
            </a:endParaRPr>
          </a:p>
          <a:p>
            <a:pPr marL="0" indent="0">
              <a:lnSpc>
                <a:spcPct val="150000"/>
              </a:lnSpc>
              <a:buNone/>
            </a:pPr>
            <a:endParaRPr lang="en-US" altLang="zh-CN" dirty="0">
              <a:effectLst/>
              <a:cs typeface="Times New Roman" panose="02020603050405020304" pitchFamily="18" charset="0"/>
            </a:endParaRPr>
          </a:p>
          <a:p>
            <a:pPr marL="0" indent="0" algn="ctr">
              <a:lnSpc>
                <a:spcPct val="150000"/>
              </a:lnSpc>
              <a:buNone/>
            </a:pPr>
            <a:r>
              <a:rPr lang="zh-CN" altLang="zh-CN" dirty="0">
                <a:effectLst/>
                <a:cs typeface="Times New Roman" panose="02020603050405020304" pitchFamily="18" charset="0"/>
              </a:rPr>
              <a:t>图</a:t>
            </a:r>
            <a:r>
              <a:rPr lang="en-US" altLang="zh-CN" dirty="0">
                <a:effectLst/>
                <a:cs typeface="Times New Roman" panose="02020603050405020304" pitchFamily="18" charset="0"/>
              </a:rPr>
              <a:t>28.</a:t>
            </a:r>
            <a:r>
              <a:rPr lang="zh-CN" altLang="en-US" dirty="0">
                <a:effectLst/>
                <a:cs typeface="Times New Roman" panose="02020603050405020304" pitchFamily="18" charset="0"/>
              </a:rPr>
              <a:t>优化器对</a:t>
            </a:r>
            <a:r>
              <a:rPr lang="en-US" altLang="zh-CN" dirty="0">
                <a:effectLst/>
                <a:latin typeface="Times New Roman" panose="02020603050405020304" pitchFamily="18" charset="0"/>
                <a:cs typeface="Times New Roman" panose="02020603050405020304" pitchFamily="18" charset="0"/>
              </a:rPr>
              <a:t>CNN</a:t>
            </a:r>
            <a:r>
              <a:rPr lang="zh-CN" altLang="en-US" dirty="0">
                <a:effectLst/>
                <a:cs typeface="Times New Roman" panose="02020603050405020304" pitchFamily="18" charset="0"/>
              </a:rPr>
              <a:t>模型性能的影响</a:t>
            </a:r>
            <a:endParaRPr lang="zh-CN" altLang="en-US" dirty="0"/>
          </a:p>
        </p:txBody>
      </p:sp>
      <p:sp>
        <p:nvSpPr>
          <p:cNvPr id="4" name="日期占位符 3">
            <a:extLst>
              <a:ext uri="{FF2B5EF4-FFF2-40B4-BE49-F238E27FC236}">
                <a16:creationId xmlns:a16="http://schemas.microsoft.com/office/drawing/2014/main" id="{D88F6FF0-235F-4F78-85D9-AF5D8171F044}"/>
              </a:ext>
            </a:extLst>
          </p:cNvPr>
          <p:cNvSpPr>
            <a:spLocks noGrp="1"/>
          </p:cNvSpPr>
          <p:nvPr>
            <p:ph type="dt" sz="half" idx="10"/>
          </p:nvPr>
        </p:nvSpPr>
        <p:spPr/>
        <p:txBody>
          <a:bodyPr/>
          <a:lstStyle/>
          <a:p>
            <a:fld id="{315BB34A-6131-4109-8499-25816707CCF8}" type="datetime1">
              <a:rPr lang="en-US" altLang="zh-CN" smtClean="0"/>
              <a:t>4/21/2023</a:t>
            </a:fld>
            <a:endParaRPr lang="en-US" altLang="zh-CN"/>
          </a:p>
        </p:txBody>
      </p:sp>
      <p:sp>
        <p:nvSpPr>
          <p:cNvPr id="5" name="页脚占位符 4">
            <a:extLst>
              <a:ext uri="{FF2B5EF4-FFF2-40B4-BE49-F238E27FC236}">
                <a16:creationId xmlns:a16="http://schemas.microsoft.com/office/drawing/2014/main" id="{D12F282E-28F2-4E06-9B68-8BB13A141CA0}"/>
              </a:ext>
            </a:extLst>
          </p:cNvPr>
          <p:cNvSpPr>
            <a:spLocks noGrp="1"/>
          </p:cNvSpPr>
          <p:nvPr>
            <p:ph type="ftr" sz="quarter" idx="11"/>
          </p:nvPr>
        </p:nvSpPr>
        <p:spPr/>
        <p:txBody>
          <a:bodyPr/>
          <a:lstStyle/>
          <a:p>
            <a:r>
              <a:rPr lang="zh-CN" altLang="en-US"/>
              <a:t>合肥学院 人工智能与大数据学院</a:t>
            </a:r>
            <a:endParaRPr lang="en-US" altLang="zh-CN" dirty="0"/>
          </a:p>
        </p:txBody>
      </p:sp>
      <p:sp>
        <p:nvSpPr>
          <p:cNvPr id="6" name="灯片编号占位符 5">
            <a:extLst>
              <a:ext uri="{FF2B5EF4-FFF2-40B4-BE49-F238E27FC236}">
                <a16:creationId xmlns:a16="http://schemas.microsoft.com/office/drawing/2014/main" id="{06E00E4E-4D72-47F0-AB6D-0402A162CDB0}"/>
              </a:ext>
            </a:extLst>
          </p:cNvPr>
          <p:cNvSpPr>
            <a:spLocks noGrp="1"/>
          </p:cNvSpPr>
          <p:nvPr>
            <p:ph type="sldNum" sz="quarter" idx="12"/>
          </p:nvPr>
        </p:nvSpPr>
        <p:spPr/>
        <p:txBody>
          <a:bodyPr/>
          <a:lstStyle/>
          <a:p>
            <a:fld id="{CF856BB3-76D9-4B5D-995C-68FA1768510B}" type="slidenum">
              <a:rPr lang="en-US" altLang="zh-CN" smtClean="0"/>
              <a:pPr/>
              <a:t>54</a:t>
            </a:fld>
            <a:endParaRPr lang="en-US" altLang="zh-CN"/>
          </a:p>
        </p:txBody>
      </p:sp>
      <p:pic>
        <p:nvPicPr>
          <p:cNvPr id="8" name="图形 7">
            <a:extLst>
              <a:ext uri="{FF2B5EF4-FFF2-40B4-BE49-F238E27FC236}">
                <a16:creationId xmlns:a16="http://schemas.microsoft.com/office/drawing/2014/main" id="{94229304-9EDE-4CF3-9384-99323065F32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881187" y="1395412"/>
            <a:ext cx="8429625" cy="4067175"/>
          </a:xfrm>
          <a:prstGeom prst="rect">
            <a:avLst/>
          </a:prstGeom>
        </p:spPr>
      </p:pic>
    </p:spTree>
    <p:extLst>
      <p:ext uri="{BB962C8B-B14F-4D97-AF65-F5344CB8AC3E}">
        <p14:creationId xmlns:p14="http://schemas.microsoft.com/office/powerpoint/2010/main" val="166463056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CD20896-EDFD-4EB6-ADF5-61E337C89975}"/>
              </a:ext>
            </a:extLst>
          </p:cNvPr>
          <p:cNvSpPr>
            <a:spLocks noGrp="1"/>
          </p:cNvSpPr>
          <p:nvPr>
            <p:ph type="title"/>
          </p:nvPr>
        </p:nvSpPr>
        <p:spPr/>
        <p:txBody>
          <a:bodyPr/>
          <a:lstStyle/>
          <a:p>
            <a:r>
              <a:rPr lang="en-US" altLang="zh-CN" dirty="0"/>
              <a:t>4.6</a:t>
            </a:r>
            <a:r>
              <a:rPr lang="zh-CN" altLang="en-US" dirty="0"/>
              <a:t>比较损失函数对模型性能的影响</a:t>
            </a:r>
          </a:p>
        </p:txBody>
      </p:sp>
      <p:sp>
        <p:nvSpPr>
          <p:cNvPr id="3" name="内容占位符 2">
            <a:extLst>
              <a:ext uri="{FF2B5EF4-FFF2-40B4-BE49-F238E27FC236}">
                <a16:creationId xmlns:a16="http://schemas.microsoft.com/office/drawing/2014/main" id="{74B9246F-0FE8-4D5E-97B1-BE5C4A2EDE76}"/>
              </a:ext>
            </a:extLst>
          </p:cNvPr>
          <p:cNvSpPr>
            <a:spLocks noGrp="1"/>
          </p:cNvSpPr>
          <p:nvPr>
            <p:ph idx="1"/>
          </p:nvPr>
        </p:nvSpPr>
        <p:spPr/>
        <p:txBody>
          <a:bodyPr/>
          <a:lstStyle/>
          <a:p>
            <a:pPr marL="0" indent="0">
              <a:lnSpc>
                <a:spcPct val="150000"/>
              </a:lnSpc>
              <a:buNone/>
            </a:pPr>
            <a:r>
              <a:rPr lang="zh-CN" altLang="en-US" dirty="0"/>
              <a:t>比较不同的</a:t>
            </a:r>
            <a:r>
              <a:rPr lang="zh-CN" altLang="en-US" b="1" dirty="0">
                <a:solidFill>
                  <a:srgbClr val="0070C0"/>
                </a:solidFill>
              </a:rPr>
              <a:t>损失函数</a:t>
            </a:r>
            <a:r>
              <a:rPr lang="zh-CN" altLang="en-US" dirty="0"/>
              <a:t>对模型性能的影响。分别设置损失函数为交叉熵函数和均方误差。</a:t>
            </a:r>
            <a:r>
              <a:rPr lang="zh-CN" altLang="en-US" dirty="0">
                <a:effectLst/>
                <a:cs typeface="Times New Roman" panose="02020603050405020304" pitchFamily="18" charset="0"/>
              </a:rPr>
              <a:t>卷积核大小设置为</a:t>
            </a:r>
            <a:r>
              <a:rPr lang="en-US" altLang="zh-CN" dirty="0">
                <a:effectLst/>
                <a:cs typeface="Times New Roman" panose="02020603050405020304" pitchFamily="18" charset="0"/>
              </a:rPr>
              <a:t>5</a:t>
            </a:r>
            <a:r>
              <a:rPr lang="zh-CN" altLang="en-US" dirty="0">
                <a:effectLst/>
                <a:cs typeface="Times New Roman" panose="02020603050405020304" pitchFamily="18" charset="0"/>
              </a:rPr>
              <a:t>，卷积核数量为</a:t>
            </a:r>
            <a:r>
              <a:rPr lang="en-US" altLang="zh-CN" dirty="0">
                <a:effectLst/>
                <a:cs typeface="Times New Roman" panose="02020603050405020304" pitchFamily="18" charset="0"/>
              </a:rPr>
              <a:t>32</a:t>
            </a:r>
            <a:r>
              <a:rPr lang="zh-CN" altLang="en-US" dirty="0">
                <a:effectLst/>
                <a:cs typeface="Times New Roman" panose="02020603050405020304" pitchFamily="18" charset="0"/>
              </a:rPr>
              <a:t>，全连接层数量为</a:t>
            </a:r>
            <a:r>
              <a:rPr lang="en-US" altLang="zh-CN" dirty="0">
                <a:effectLst/>
                <a:cs typeface="Times New Roman" panose="02020603050405020304" pitchFamily="18" charset="0"/>
              </a:rPr>
              <a:t>2</a:t>
            </a:r>
            <a:r>
              <a:rPr lang="zh-CN" altLang="en-US" dirty="0">
                <a:effectLst/>
                <a:cs typeface="Times New Roman" panose="02020603050405020304" pitchFamily="18" charset="0"/>
              </a:rPr>
              <a:t>，激活函数为</a:t>
            </a:r>
            <a:r>
              <a:rPr lang="en-US" altLang="zh-CN" dirty="0" err="1">
                <a:effectLst/>
                <a:latin typeface="Times New Roman" panose="02020603050405020304" pitchFamily="18" charset="0"/>
                <a:cs typeface="Times New Roman" panose="02020603050405020304" pitchFamily="18" charset="0"/>
              </a:rPr>
              <a:t>ReLU</a:t>
            </a:r>
            <a:r>
              <a:rPr lang="zh-CN" altLang="en-US" dirty="0">
                <a:effectLst/>
                <a:cs typeface="Times New Roman" panose="02020603050405020304" pitchFamily="18" charset="0"/>
              </a:rPr>
              <a:t>。</a:t>
            </a:r>
            <a:r>
              <a:rPr lang="zh-CN" altLang="zh-CN" dirty="0">
                <a:effectLst/>
                <a:cs typeface="Times New Roman" panose="02020603050405020304" pitchFamily="18" charset="0"/>
              </a:rPr>
              <a:t>设置</a:t>
            </a:r>
            <a:r>
              <a:rPr lang="en-US" altLang="zh-CN" dirty="0" err="1">
                <a:latin typeface="Times New Roman" panose="02020603050405020304" pitchFamily="18" charset="0"/>
                <a:cs typeface="Times New Roman" panose="02020603050405020304" pitchFamily="18" charset="0"/>
              </a:rPr>
              <a:t>BatchSize</a:t>
            </a:r>
            <a:r>
              <a:rPr lang="en-US" altLang="zh-CN" dirty="0">
                <a:effectLst/>
                <a:cs typeface="Times New Roman" panose="02020603050405020304" pitchFamily="18" charset="0"/>
              </a:rPr>
              <a:t>=128</a:t>
            </a:r>
            <a:r>
              <a:rPr lang="zh-CN" altLang="zh-CN" dirty="0">
                <a:effectLst/>
                <a:cs typeface="Times New Roman" panose="02020603050405020304" pitchFamily="18" charset="0"/>
              </a:rPr>
              <a:t>，</a:t>
            </a:r>
            <a:r>
              <a:rPr lang="en-US" altLang="zh-CN" dirty="0" err="1">
                <a:latin typeface="Times New Roman" panose="02020603050405020304" pitchFamily="18" charset="0"/>
                <a:cs typeface="Times New Roman" panose="02020603050405020304" pitchFamily="18" charset="0"/>
              </a:rPr>
              <a:t>learningrate</a:t>
            </a:r>
            <a:r>
              <a:rPr lang="en-US" altLang="zh-CN" dirty="0">
                <a:effectLst/>
                <a:cs typeface="Times New Roman" panose="02020603050405020304" pitchFamily="18" charset="0"/>
              </a:rPr>
              <a:t>=0.01</a:t>
            </a:r>
            <a:r>
              <a:rPr lang="zh-CN" altLang="zh-CN" dirty="0">
                <a:effectLst/>
                <a:cs typeface="Times New Roman" panose="02020603050405020304" pitchFamily="18" charset="0"/>
              </a:rPr>
              <a:t>，优化器为</a:t>
            </a:r>
            <a:r>
              <a:rPr lang="en-US" altLang="zh-CN" dirty="0">
                <a:latin typeface="Times New Roman" panose="02020603050405020304" pitchFamily="18" charset="0"/>
                <a:cs typeface="Times New Roman" panose="02020603050405020304" pitchFamily="18" charset="0"/>
              </a:rPr>
              <a:t>SGD</a:t>
            </a:r>
            <a:r>
              <a:rPr lang="zh-CN" altLang="zh-CN" dirty="0">
                <a:effectLst/>
                <a:cs typeface="Times New Roman" panose="02020603050405020304" pitchFamily="18" charset="0"/>
              </a:rPr>
              <a:t>，迭代</a:t>
            </a:r>
            <a:r>
              <a:rPr lang="en-US" altLang="zh-CN" dirty="0">
                <a:effectLst/>
                <a:cs typeface="Times New Roman" panose="02020603050405020304" pitchFamily="18" charset="0"/>
              </a:rPr>
              <a:t>20</a:t>
            </a:r>
            <a:r>
              <a:rPr lang="zh-CN" altLang="zh-CN" dirty="0">
                <a:effectLst/>
                <a:cs typeface="Times New Roman" panose="02020603050405020304" pitchFamily="18" charset="0"/>
              </a:rPr>
              <a:t>次（</a:t>
            </a:r>
            <a:r>
              <a:rPr lang="en-US" altLang="zh-CN" dirty="0">
                <a:latin typeface="Times New Roman" panose="02020603050405020304" pitchFamily="18" charset="0"/>
                <a:cs typeface="Times New Roman" panose="02020603050405020304" pitchFamily="18" charset="0"/>
              </a:rPr>
              <a:t>Epoch</a:t>
            </a:r>
            <a:r>
              <a:rPr lang="en-US" altLang="zh-CN" dirty="0">
                <a:effectLst/>
                <a:cs typeface="Times New Roman" panose="02020603050405020304" pitchFamily="18" charset="0"/>
              </a:rPr>
              <a:t>=20</a:t>
            </a:r>
            <a:r>
              <a:rPr lang="zh-CN" altLang="zh-CN" dirty="0">
                <a:effectLst/>
                <a:cs typeface="Times New Roman" panose="02020603050405020304" pitchFamily="18" charset="0"/>
              </a:rPr>
              <a:t>），实验结果见图</a:t>
            </a:r>
            <a:r>
              <a:rPr lang="en-US" altLang="zh-CN" dirty="0">
                <a:cs typeface="Times New Roman" panose="02020603050405020304" pitchFamily="18" charset="0"/>
              </a:rPr>
              <a:t>29.</a:t>
            </a:r>
            <a:endParaRPr lang="zh-CN" altLang="en-US" dirty="0"/>
          </a:p>
        </p:txBody>
      </p:sp>
      <p:sp>
        <p:nvSpPr>
          <p:cNvPr id="4" name="日期占位符 3">
            <a:extLst>
              <a:ext uri="{FF2B5EF4-FFF2-40B4-BE49-F238E27FC236}">
                <a16:creationId xmlns:a16="http://schemas.microsoft.com/office/drawing/2014/main" id="{D88F6FF0-235F-4F78-85D9-AF5D8171F044}"/>
              </a:ext>
            </a:extLst>
          </p:cNvPr>
          <p:cNvSpPr>
            <a:spLocks noGrp="1"/>
          </p:cNvSpPr>
          <p:nvPr>
            <p:ph type="dt" sz="half" idx="10"/>
          </p:nvPr>
        </p:nvSpPr>
        <p:spPr/>
        <p:txBody>
          <a:bodyPr/>
          <a:lstStyle/>
          <a:p>
            <a:fld id="{315BB34A-6131-4109-8499-25816707CCF8}" type="datetime1">
              <a:rPr lang="en-US" altLang="zh-CN" smtClean="0"/>
              <a:t>4/21/2023</a:t>
            </a:fld>
            <a:endParaRPr lang="en-US" altLang="zh-CN"/>
          </a:p>
        </p:txBody>
      </p:sp>
      <p:sp>
        <p:nvSpPr>
          <p:cNvPr id="5" name="页脚占位符 4">
            <a:extLst>
              <a:ext uri="{FF2B5EF4-FFF2-40B4-BE49-F238E27FC236}">
                <a16:creationId xmlns:a16="http://schemas.microsoft.com/office/drawing/2014/main" id="{D12F282E-28F2-4E06-9B68-8BB13A141CA0}"/>
              </a:ext>
            </a:extLst>
          </p:cNvPr>
          <p:cNvSpPr>
            <a:spLocks noGrp="1"/>
          </p:cNvSpPr>
          <p:nvPr>
            <p:ph type="ftr" sz="quarter" idx="11"/>
          </p:nvPr>
        </p:nvSpPr>
        <p:spPr/>
        <p:txBody>
          <a:bodyPr/>
          <a:lstStyle/>
          <a:p>
            <a:r>
              <a:rPr lang="zh-CN" altLang="en-US"/>
              <a:t>合肥学院 人工智能与大数据学院</a:t>
            </a:r>
            <a:endParaRPr lang="en-US" altLang="zh-CN" dirty="0"/>
          </a:p>
        </p:txBody>
      </p:sp>
      <p:sp>
        <p:nvSpPr>
          <p:cNvPr id="6" name="灯片编号占位符 5">
            <a:extLst>
              <a:ext uri="{FF2B5EF4-FFF2-40B4-BE49-F238E27FC236}">
                <a16:creationId xmlns:a16="http://schemas.microsoft.com/office/drawing/2014/main" id="{06E00E4E-4D72-47F0-AB6D-0402A162CDB0}"/>
              </a:ext>
            </a:extLst>
          </p:cNvPr>
          <p:cNvSpPr>
            <a:spLocks noGrp="1"/>
          </p:cNvSpPr>
          <p:nvPr>
            <p:ph type="sldNum" sz="quarter" idx="12"/>
          </p:nvPr>
        </p:nvSpPr>
        <p:spPr/>
        <p:txBody>
          <a:bodyPr/>
          <a:lstStyle/>
          <a:p>
            <a:fld id="{CF856BB3-76D9-4B5D-995C-68FA1768510B}" type="slidenum">
              <a:rPr lang="en-US" altLang="zh-CN" smtClean="0"/>
              <a:pPr/>
              <a:t>55</a:t>
            </a:fld>
            <a:endParaRPr lang="en-US" altLang="zh-CN"/>
          </a:p>
        </p:txBody>
      </p:sp>
    </p:spTree>
    <p:extLst>
      <p:ext uri="{BB962C8B-B14F-4D97-AF65-F5344CB8AC3E}">
        <p14:creationId xmlns:p14="http://schemas.microsoft.com/office/powerpoint/2010/main" val="194494789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CD20896-EDFD-4EB6-ADF5-61E337C89975}"/>
              </a:ext>
            </a:extLst>
          </p:cNvPr>
          <p:cNvSpPr>
            <a:spLocks noGrp="1"/>
          </p:cNvSpPr>
          <p:nvPr>
            <p:ph type="title"/>
          </p:nvPr>
        </p:nvSpPr>
        <p:spPr/>
        <p:txBody>
          <a:bodyPr/>
          <a:lstStyle/>
          <a:p>
            <a:r>
              <a:rPr lang="en-US" altLang="zh-CN" dirty="0"/>
              <a:t>4.6</a:t>
            </a:r>
            <a:r>
              <a:rPr lang="zh-CN" altLang="en-US" dirty="0"/>
              <a:t>比较损失函数对模型性能的影响</a:t>
            </a:r>
          </a:p>
        </p:txBody>
      </p:sp>
      <p:sp>
        <p:nvSpPr>
          <p:cNvPr id="3" name="内容占位符 2">
            <a:extLst>
              <a:ext uri="{FF2B5EF4-FFF2-40B4-BE49-F238E27FC236}">
                <a16:creationId xmlns:a16="http://schemas.microsoft.com/office/drawing/2014/main" id="{74B9246F-0FE8-4D5E-97B1-BE5C4A2EDE76}"/>
              </a:ext>
            </a:extLst>
          </p:cNvPr>
          <p:cNvSpPr>
            <a:spLocks noGrp="1"/>
          </p:cNvSpPr>
          <p:nvPr>
            <p:ph idx="1"/>
          </p:nvPr>
        </p:nvSpPr>
        <p:spPr/>
        <p:txBody>
          <a:bodyPr/>
          <a:lstStyle/>
          <a:p>
            <a:pPr marL="0" indent="0" algn="ctr">
              <a:lnSpc>
                <a:spcPct val="150000"/>
              </a:lnSpc>
              <a:buNone/>
            </a:pPr>
            <a:endParaRPr lang="en-US" altLang="zh-CN" dirty="0">
              <a:effectLst/>
              <a:cs typeface="Times New Roman" panose="02020603050405020304" pitchFamily="18" charset="0"/>
            </a:endParaRPr>
          </a:p>
          <a:p>
            <a:pPr marL="0" indent="0" algn="ctr">
              <a:lnSpc>
                <a:spcPct val="150000"/>
              </a:lnSpc>
              <a:buNone/>
            </a:pPr>
            <a:endParaRPr lang="en-US" altLang="zh-CN" dirty="0">
              <a:cs typeface="Times New Roman" panose="02020603050405020304" pitchFamily="18" charset="0"/>
            </a:endParaRPr>
          </a:p>
          <a:p>
            <a:pPr marL="0" indent="0" algn="ctr">
              <a:lnSpc>
                <a:spcPct val="150000"/>
              </a:lnSpc>
              <a:buNone/>
            </a:pPr>
            <a:endParaRPr lang="en-US" altLang="zh-CN" dirty="0">
              <a:effectLst/>
              <a:cs typeface="Times New Roman" panose="02020603050405020304" pitchFamily="18" charset="0"/>
            </a:endParaRPr>
          </a:p>
          <a:p>
            <a:pPr marL="0" indent="0" algn="ctr">
              <a:lnSpc>
                <a:spcPct val="150000"/>
              </a:lnSpc>
              <a:buNone/>
            </a:pPr>
            <a:endParaRPr lang="en-US" altLang="zh-CN" dirty="0">
              <a:cs typeface="Times New Roman" panose="02020603050405020304" pitchFamily="18" charset="0"/>
            </a:endParaRPr>
          </a:p>
          <a:p>
            <a:pPr marL="0" indent="0" algn="ctr">
              <a:lnSpc>
                <a:spcPct val="150000"/>
              </a:lnSpc>
              <a:buNone/>
            </a:pPr>
            <a:endParaRPr lang="en-US" altLang="zh-CN" dirty="0">
              <a:effectLst/>
              <a:cs typeface="Times New Roman" panose="02020603050405020304" pitchFamily="18" charset="0"/>
            </a:endParaRPr>
          </a:p>
          <a:p>
            <a:pPr marL="0" indent="0" algn="ctr">
              <a:lnSpc>
                <a:spcPct val="150000"/>
              </a:lnSpc>
              <a:buNone/>
            </a:pPr>
            <a:endParaRPr lang="en-US" altLang="zh-CN" dirty="0">
              <a:cs typeface="Times New Roman" panose="02020603050405020304" pitchFamily="18" charset="0"/>
            </a:endParaRPr>
          </a:p>
          <a:p>
            <a:pPr marL="0" indent="0" algn="ctr">
              <a:lnSpc>
                <a:spcPct val="150000"/>
              </a:lnSpc>
              <a:buNone/>
            </a:pPr>
            <a:endParaRPr lang="en-US" altLang="zh-CN" dirty="0">
              <a:effectLst/>
              <a:cs typeface="Times New Roman" panose="02020603050405020304" pitchFamily="18" charset="0"/>
            </a:endParaRPr>
          </a:p>
          <a:p>
            <a:pPr marL="0" indent="0" algn="ctr">
              <a:lnSpc>
                <a:spcPct val="150000"/>
              </a:lnSpc>
              <a:buNone/>
            </a:pPr>
            <a:r>
              <a:rPr lang="zh-CN" altLang="zh-CN" dirty="0">
                <a:effectLst/>
                <a:cs typeface="Times New Roman" panose="02020603050405020304" pitchFamily="18" charset="0"/>
              </a:rPr>
              <a:t>图</a:t>
            </a:r>
            <a:r>
              <a:rPr lang="en-US" altLang="zh-CN" dirty="0">
                <a:effectLst/>
                <a:cs typeface="Times New Roman" panose="02020603050405020304" pitchFamily="18" charset="0"/>
              </a:rPr>
              <a:t>29.</a:t>
            </a:r>
            <a:r>
              <a:rPr lang="zh-CN" altLang="en-US" dirty="0">
                <a:effectLst/>
                <a:cs typeface="Times New Roman" panose="02020603050405020304" pitchFamily="18" charset="0"/>
              </a:rPr>
              <a:t>损失函数对</a:t>
            </a:r>
            <a:r>
              <a:rPr lang="en-US" altLang="zh-CN" dirty="0">
                <a:effectLst/>
                <a:latin typeface="Times New Roman" panose="02020603050405020304" pitchFamily="18" charset="0"/>
                <a:cs typeface="Times New Roman" panose="02020603050405020304" pitchFamily="18" charset="0"/>
              </a:rPr>
              <a:t>CNN</a:t>
            </a:r>
            <a:r>
              <a:rPr lang="zh-CN" altLang="en-US" dirty="0">
                <a:effectLst/>
                <a:cs typeface="Times New Roman" panose="02020603050405020304" pitchFamily="18" charset="0"/>
              </a:rPr>
              <a:t>模型性能的影响</a:t>
            </a:r>
            <a:endParaRPr lang="zh-CN" altLang="en-US" dirty="0"/>
          </a:p>
        </p:txBody>
      </p:sp>
      <p:sp>
        <p:nvSpPr>
          <p:cNvPr id="4" name="日期占位符 3">
            <a:extLst>
              <a:ext uri="{FF2B5EF4-FFF2-40B4-BE49-F238E27FC236}">
                <a16:creationId xmlns:a16="http://schemas.microsoft.com/office/drawing/2014/main" id="{D88F6FF0-235F-4F78-85D9-AF5D8171F044}"/>
              </a:ext>
            </a:extLst>
          </p:cNvPr>
          <p:cNvSpPr>
            <a:spLocks noGrp="1"/>
          </p:cNvSpPr>
          <p:nvPr>
            <p:ph type="dt" sz="half" idx="10"/>
          </p:nvPr>
        </p:nvSpPr>
        <p:spPr/>
        <p:txBody>
          <a:bodyPr/>
          <a:lstStyle/>
          <a:p>
            <a:fld id="{315BB34A-6131-4109-8499-25816707CCF8}" type="datetime1">
              <a:rPr lang="en-US" altLang="zh-CN" smtClean="0"/>
              <a:t>4/21/2023</a:t>
            </a:fld>
            <a:endParaRPr lang="en-US" altLang="zh-CN"/>
          </a:p>
        </p:txBody>
      </p:sp>
      <p:sp>
        <p:nvSpPr>
          <p:cNvPr id="5" name="页脚占位符 4">
            <a:extLst>
              <a:ext uri="{FF2B5EF4-FFF2-40B4-BE49-F238E27FC236}">
                <a16:creationId xmlns:a16="http://schemas.microsoft.com/office/drawing/2014/main" id="{D12F282E-28F2-4E06-9B68-8BB13A141CA0}"/>
              </a:ext>
            </a:extLst>
          </p:cNvPr>
          <p:cNvSpPr>
            <a:spLocks noGrp="1"/>
          </p:cNvSpPr>
          <p:nvPr>
            <p:ph type="ftr" sz="quarter" idx="11"/>
          </p:nvPr>
        </p:nvSpPr>
        <p:spPr/>
        <p:txBody>
          <a:bodyPr/>
          <a:lstStyle/>
          <a:p>
            <a:r>
              <a:rPr lang="zh-CN" altLang="en-US"/>
              <a:t>合肥学院 人工智能与大数据学院</a:t>
            </a:r>
            <a:endParaRPr lang="en-US" altLang="zh-CN" dirty="0"/>
          </a:p>
        </p:txBody>
      </p:sp>
      <p:sp>
        <p:nvSpPr>
          <p:cNvPr id="6" name="灯片编号占位符 5">
            <a:extLst>
              <a:ext uri="{FF2B5EF4-FFF2-40B4-BE49-F238E27FC236}">
                <a16:creationId xmlns:a16="http://schemas.microsoft.com/office/drawing/2014/main" id="{06E00E4E-4D72-47F0-AB6D-0402A162CDB0}"/>
              </a:ext>
            </a:extLst>
          </p:cNvPr>
          <p:cNvSpPr>
            <a:spLocks noGrp="1"/>
          </p:cNvSpPr>
          <p:nvPr>
            <p:ph type="sldNum" sz="quarter" idx="12"/>
          </p:nvPr>
        </p:nvSpPr>
        <p:spPr/>
        <p:txBody>
          <a:bodyPr/>
          <a:lstStyle/>
          <a:p>
            <a:fld id="{CF856BB3-76D9-4B5D-995C-68FA1768510B}" type="slidenum">
              <a:rPr lang="en-US" altLang="zh-CN" smtClean="0"/>
              <a:pPr/>
              <a:t>56</a:t>
            </a:fld>
            <a:endParaRPr lang="en-US" altLang="zh-CN"/>
          </a:p>
        </p:txBody>
      </p:sp>
      <p:pic>
        <p:nvPicPr>
          <p:cNvPr id="8" name="图形 7">
            <a:extLst>
              <a:ext uri="{FF2B5EF4-FFF2-40B4-BE49-F238E27FC236}">
                <a16:creationId xmlns:a16="http://schemas.microsoft.com/office/drawing/2014/main" id="{A5AA1722-D76D-4A67-A175-F90A6FFE334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881187" y="1395412"/>
            <a:ext cx="8429625" cy="4067175"/>
          </a:xfrm>
          <a:prstGeom prst="rect">
            <a:avLst/>
          </a:prstGeom>
        </p:spPr>
      </p:pic>
    </p:spTree>
    <p:extLst>
      <p:ext uri="{BB962C8B-B14F-4D97-AF65-F5344CB8AC3E}">
        <p14:creationId xmlns:p14="http://schemas.microsoft.com/office/powerpoint/2010/main" val="234253728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CD20896-EDFD-4EB6-ADF5-61E337C89975}"/>
              </a:ext>
            </a:extLst>
          </p:cNvPr>
          <p:cNvSpPr>
            <a:spLocks noGrp="1"/>
          </p:cNvSpPr>
          <p:nvPr>
            <p:ph type="title"/>
          </p:nvPr>
        </p:nvSpPr>
        <p:spPr/>
        <p:txBody>
          <a:bodyPr/>
          <a:lstStyle/>
          <a:p>
            <a:r>
              <a:rPr lang="en-US" altLang="zh-CN" dirty="0"/>
              <a:t>4.6</a:t>
            </a:r>
            <a:r>
              <a:rPr lang="zh-CN" altLang="en-US" dirty="0"/>
              <a:t>比较有无预处理对模型性能的影响</a:t>
            </a:r>
          </a:p>
        </p:txBody>
      </p:sp>
      <p:sp>
        <p:nvSpPr>
          <p:cNvPr id="3" name="内容占位符 2">
            <a:extLst>
              <a:ext uri="{FF2B5EF4-FFF2-40B4-BE49-F238E27FC236}">
                <a16:creationId xmlns:a16="http://schemas.microsoft.com/office/drawing/2014/main" id="{74B9246F-0FE8-4D5E-97B1-BE5C4A2EDE76}"/>
              </a:ext>
            </a:extLst>
          </p:cNvPr>
          <p:cNvSpPr>
            <a:spLocks noGrp="1"/>
          </p:cNvSpPr>
          <p:nvPr>
            <p:ph idx="1"/>
          </p:nvPr>
        </p:nvSpPr>
        <p:spPr/>
        <p:txBody>
          <a:bodyPr/>
          <a:lstStyle/>
          <a:p>
            <a:pPr marL="0" indent="0">
              <a:lnSpc>
                <a:spcPct val="150000"/>
              </a:lnSpc>
              <a:buNone/>
            </a:pPr>
            <a:r>
              <a:rPr lang="zh-CN" altLang="en-US" dirty="0"/>
              <a:t>比较有</a:t>
            </a:r>
            <a:r>
              <a:rPr lang="zh-CN" altLang="en-US" b="1" dirty="0">
                <a:solidFill>
                  <a:srgbClr val="0070C0"/>
                </a:solidFill>
              </a:rPr>
              <a:t>无预处理</a:t>
            </a:r>
            <a:r>
              <a:rPr lang="zh-CN" altLang="en-US" dirty="0"/>
              <a:t>对模型性能的影响。分别设置无预处理和进行</a:t>
            </a:r>
            <a:r>
              <a:rPr lang="en-US" altLang="zh-CN" dirty="0">
                <a:latin typeface="Times New Roman" panose="02020603050405020304" pitchFamily="18" charset="0"/>
                <a:cs typeface="Times New Roman" panose="02020603050405020304" pitchFamily="18" charset="0"/>
              </a:rPr>
              <a:t>GCN</a:t>
            </a:r>
            <a:r>
              <a:rPr lang="zh-CN" altLang="en-US" dirty="0"/>
              <a:t>预处理。</a:t>
            </a:r>
            <a:r>
              <a:rPr lang="zh-CN" altLang="en-US" dirty="0">
                <a:effectLst/>
                <a:cs typeface="Times New Roman" panose="02020603050405020304" pitchFamily="18" charset="0"/>
              </a:rPr>
              <a:t>卷积核大小设置为</a:t>
            </a:r>
            <a:r>
              <a:rPr lang="en-US" altLang="zh-CN" dirty="0">
                <a:effectLst/>
                <a:cs typeface="Times New Roman" panose="02020603050405020304" pitchFamily="18" charset="0"/>
              </a:rPr>
              <a:t>5</a:t>
            </a:r>
            <a:r>
              <a:rPr lang="zh-CN" altLang="en-US" dirty="0">
                <a:effectLst/>
                <a:cs typeface="Times New Roman" panose="02020603050405020304" pitchFamily="18" charset="0"/>
              </a:rPr>
              <a:t>，卷积核数量为</a:t>
            </a:r>
            <a:r>
              <a:rPr lang="en-US" altLang="zh-CN" dirty="0">
                <a:effectLst/>
                <a:cs typeface="Times New Roman" panose="02020603050405020304" pitchFamily="18" charset="0"/>
              </a:rPr>
              <a:t>32</a:t>
            </a:r>
            <a:r>
              <a:rPr lang="zh-CN" altLang="en-US" dirty="0">
                <a:effectLst/>
                <a:cs typeface="Times New Roman" panose="02020603050405020304" pitchFamily="18" charset="0"/>
              </a:rPr>
              <a:t>，全连接层数量为</a:t>
            </a:r>
            <a:r>
              <a:rPr lang="en-US" altLang="zh-CN" dirty="0">
                <a:effectLst/>
                <a:cs typeface="Times New Roman" panose="02020603050405020304" pitchFamily="18" charset="0"/>
              </a:rPr>
              <a:t>2</a:t>
            </a:r>
            <a:r>
              <a:rPr lang="zh-CN" altLang="en-US" dirty="0">
                <a:effectLst/>
                <a:cs typeface="Times New Roman" panose="02020603050405020304" pitchFamily="18" charset="0"/>
              </a:rPr>
              <a:t>，激活函数为</a:t>
            </a:r>
            <a:r>
              <a:rPr lang="en-US" altLang="zh-CN" dirty="0" err="1">
                <a:effectLst/>
                <a:latin typeface="Times New Roman" panose="02020603050405020304" pitchFamily="18" charset="0"/>
                <a:cs typeface="Times New Roman" panose="02020603050405020304" pitchFamily="18" charset="0"/>
              </a:rPr>
              <a:t>ReLU</a:t>
            </a:r>
            <a:r>
              <a:rPr lang="zh-CN" altLang="en-US" dirty="0">
                <a:effectLst/>
                <a:latin typeface="Times New Roman" panose="02020603050405020304" pitchFamily="18" charset="0"/>
                <a:cs typeface="Times New Roman" panose="02020603050405020304" pitchFamily="18" charset="0"/>
              </a:rPr>
              <a:t>，损失函数为交叉熵</a:t>
            </a:r>
            <a:r>
              <a:rPr lang="zh-CN" altLang="en-US" dirty="0">
                <a:effectLst/>
                <a:cs typeface="Times New Roman" panose="02020603050405020304" pitchFamily="18" charset="0"/>
              </a:rPr>
              <a:t>。</a:t>
            </a:r>
            <a:r>
              <a:rPr lang="zh-CN" altLang="zh-CN" dirty="0">
                <a:effectLst/>
                <a:cs typeface="Times New Roman" panose="02020603050405020304" pitchFamily="18" charset="0"/>
              </a:rPr>
              <a:t>设置</a:t>
            </a:r>
            <a:r>
              <a:rPr lang="en-US" altLang="zh-CN" dirty="0" err="1">
                <a:latin typeface="Times New Roman" panose="02020603050405020304" pitchFamily="18" charset="0"/>
                <a:cs typeface="Times New Roman" panose="02020603050405020304" pitchFamily="18" charset="0"/>
              </a:rPr>
              <a:t>BatchSize</a:t>
            </a:r>
            <a:r>
              <a:rPr lang="en-US" altLang="zh-CN" dirty="0">
                <a:effectLst/>
                <a:cs typeface="Times New Roman" panose="02020603050405020304" pitchFamily="18" charset="0"/>
              </a:rPr>
              <a:t>=128</a:t>
            </a:r>
            <a:r>
              <a:rPr lang="zh-CN" altLang="zh-CN" dirty="0">
                <a:effectLst/>
                <a:cs typeface="Times New Roman" panose="02020603050405020304" pitchFamily="18" charset="0"/>
              </a:rPr>
              <a:t>，</a:t>
            </a:r>
            <a:r>
              <a:rPr lang="en-US" altLang="zh-CN" dirty="0" err="1">
                <a:latin typeface="Times New Roman" panose="02020603050405020304" pitchFamily="18" charset="0"/>
                <a:cs typeface="Times New Roman" panose="02020603050405020304" pitchFamily="18" charset="0"/>
              </a:rPr>
              <a:t>learningrate</a:t>
            </a:r>
            <a:r>
              <a:rPr lang="en-US" altLang="zh-CN" dirty="0">
                <a:effectLst/>
                <a:cs typeface="Times New Roman" panose="02020603050405020304" pitchFamily="18" charset="0"/>
              </a:rPr>
              <a:t>=0.01</a:t>
            </a:r>
            <a:r>
              <a:rPr lang="zh-CN" altLang="zh-CN" dirty="0">
                <a:effectLst/>
                <a:cs typeface="Times New Roman" panose="02020603050405020304" pitchFamily="18" charset="0"/>
              </a:rPr>
              <a:t>，优化器为</a:t>
            </a:r>
            <a:r>
              <a:rPr lang="en-US" altLang="zh-CN" dirty="0">
                <a:latin typeface="Times New Roman" panose="02020603050405020304" pitchFamily="18" charset="0"/>
                <a:cs typeface="Times New Roman" panose="02020603050405020304" pitchFamily="18" charset="0"/>
              </a:rPr>
              <a:t>SGD</a:t>
            </a:r>
            <a:r>
              <a:rPr lang="zh-CN" altLang="zh-CN" dirty="0">
                <a:effectLst/>
                <a:cs typeface="Times New Roman" panose="02020603050405020304" pitchFamily="18" charset="0"/>
              </a:rPr>
              <a:t>，</a:t>
            </a:r>
            <a:r>
              <a:rPr lang="zh-CN" altLang="en-US" dirty="0">
                <a:effectLst/>
                <a:cs typeface="Times New Roman" panose="02020603050405020304" pitchFamily="18" charset="0"/>
              </a:rPr>
              <a:t>损失函数为交叉熵，</a:t>
            </a:r>
            <a:r>
              <a:rPr lang="zh-CN" altLang="zh-CN" dirty="0">
                <a:effectLst/>
                <a:cs typeface="Times New Roman" panose="02020603050405020304" pitchFamily="18" charset="0"/>
              </a:rPr>
              <a:t>迭代</a:t>
            </a:r>
            <a:r>
              <a:rPr lang="en-US" altLang="zh-CN" dirty="0">
                <a:effectLst/>
                <a:cs typeface="Times New Roman" panose="02020603050405020304" pitchFamily="18" charset="0"/>
              </a:rPr>
              <a:t>20</a:t>
            </a:r>
            <a:r>
              <a:rPr lang="zh-CN" altLang="zh-CN" dirty="0">
                <a:effectLst/>
                <a:cs typeface="Times New Roman" panose="02020603050405020304" pitchFamily="18" charset="0"/>
              </a:rPr>
              <a:t>次（</a:t>
            </a:r>
            <a:r>
              <a:rPr lang="en-US" altLang="zh-CN" dirty="0">
                <a:latin typeface="Times New Roman" panose="02020603050405020304" pitchFamily="18" charset="0"/>
                <a:cs typeface="Times New Roman" panose="02020603050405020304" pitchFamily="18" charset="0"/>
              </a:rPr>
              <a:t>Epoch</a:t>
            </a:r>
            <a:r>
              <a:rPr lang="en-US" altLang="zh-CN" dirty="0">
                <a:effectLst/>
                <a:cs typeface="Times New Roman" panose="02020603050405020304" pitchFamily="18" charset="0"/>
              </a:rPr>
              <a:t>=20</a:t>
            </a:r>
            <a:r>
              <a:rPr lang="zh-CN" altLang="zh-CN" dirty="0">
                <a:effectLst/>
                <a:cs typeface="Times New Roman" panose="02020603050405020304" pitchFamily="18" charset="0"/>
              </a:rPr>
              <a:t>），实验结果见图</a:t>
            </a:r>
            <a:r>
              <a:rPr lang="en-US" altLang="zh-CN" dirty="0">
                <a:effectLst/>
                <a:cs typeface="Times New Roman" panose="02020603050405020304" pitchFamily="18" charset="0"/>
              </a:rPr>
              <a:t>30.</a:t>
            </a:r>
            <a:endParaRPr lang="zh-CN" altLang="en-US" dirty="0"/>
          </a:p>
        </p:txBody>
      </p:sp>
      <p:sp>
        <p:nvSpPr>
          <p:cNvPr id="4" name="日期占位符 3">
            <a:extLst>
              <a:ext uri="{FF2B5EF4-FFF2-40B4-BE49-F238E27FC236}">
                <a16:creationId xmlns:a16="http://schemas.microsoft.com/office/drawing/2014/main" id="{D88F6FF0-235F-4F78-85D9-AF5D8171F044}"/>
              </a:ext>
            </a:extLst>
          </p:cNvPr>
          <p:cNvSpPr>
            <a:spLocks noGrp="1"/>
          </p:cNvSpPr>
          <p:nvPr>
            <p:ph type="dt" sz="half" idx="10"/>
          </p:nvPr>
        </p:nvSpPr>
        <p:spPr/>
        <p:txBody>
          <a:bodyPr/>
          <a:lstStyle/>
          <a:p>
            <a:fld id="{315BB34A-6131-4109-8499-25816707CCF8}" type="datetime1">
              <a:rPr lang="en-US" altLang="zh-CN" smtClean="0"/>
              <a:t>4/21/2023</a:t>
            </a:fld>
            <a:endParaRPr lang="en-US" altLang="zh-CN"/>
          </a:p>
        </p:txBody>
      </p:sp>
      <p:sp>
        <p:nvSpPr>
          <p:cNvPr id="5" name="页脚占位符 4">
            <a:extLst>
              <a:ext uri="{FF2B5EF4-FFF2-40B4-BE49-F238E27FC236}">
                <a16:creationId xmlns:a16="http://schemas.microsoft.com/office/drawing/2014/main" id="{D12F282E-28F2-4E06-9B68-8BB13A141CA0}"/>
              </a:ext>
            </a:extLst>
          </p:cNvPr>
          <p:cNvSpPr>
            <a:spLocks noGrp="1"/>
          </p:cNvSpPr>
          <p:nvPr>
            <p:ph type="ftr" sz="quarter" idx="11"/>
          </p:nvPr>
        </p:nvSpPr>
        <p:spPr/>
        <p:txBody>
          <a:bodyPr/>
          <a:lstStyle/>
          <a:p>
            <a:r>
              <a:rPr lang="zh-CN" altLang="en-US"/>
              <a:t>合肥学院 人工智能与大数据学院</a:t>
            </a:r>
            <a:endParaRPr lang="en-US" altLang="zh-CN" dirty="0"/>
          </a:p>
        </p:txBody>
      </p:sp>
      <p:sp>
        <p:nvSpPr>
          <p:cNvPr id="6" name="灯片编号占位符 5">
            <a:extLst>
              <a:ext uri="{FF2B5EF4-FFF2-40B4-BE49-F238E27FC236}">
                <a16:creationId xmlns:a16="http://schemas.microsoft.com/office/drawing/2014/main" id="{06E00E4E-4D72-47F0-AB6D-0402A162CDB0}"/>
              </a:ext>
            </a:extLst>
          </p:cNvPr>
          <p:cNvSpPr>
            <a:spLocks noGrp="1"/>
          </p:cNvSpPr>
          <p:nvPr>
            <p:ph type="sldNum" sz="quarter" idx="12"/>
          </p:nvPr>
        </p:nvSpPr>
        <p:spPr/>
        <p:txBody>
          <a:bodyPr/>
          <a:lstStyle/>
          <a:p>
            <a:fld id="{CF856BB3-76D9-4B5D-995C-68FA1768510B}" type="slidenum">
              <a:rPr lang="en-US" altLang="zh-CN" smtClean="0"/>
              <a:pPr/>
              <a:t>57</a:t>
            </a:fld>
            <a:endParaRPr lang="en-US" altLang="zh-CN"/>
          </a:p>
        </p:txBody>
      </p:sp>
    </p:spTree>
    <p:extLst>
      <p:ext uri="{BB962C8B-B14F-4D97-AF65-F5344CB8AC3E}">
        <p14:creationId xmlns:p14="http://schemas.microsoft.com/office/powerpoint/2010/main" val="41674654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CD20896-EDFD-4EB6-ADF5-61E337C89975}"/>
              </a:ext>
            </a:extLst>
          </p:cNvPr>
          <p:cNvSpPr>
            <a:spLocks noGrp="1"/>
          </p:cNvSpPr>
          <p:nvPr>
            <p:ph type="title"/>
          </p:nvPr>
        </p:nvSpPr>
        <p:spPr/>
        <p:txBody>
          <a:bodyPr/>
          <a:lstStyle/>
          <a:p>
            <a:r>
              <a:rPr lang="en-US" altLang="zh-CN" dirty="0"/>
              <a:t>4.6</a:t>
            </a:r>
            <a:r>
              <a:rPr lang="zh-CN" altLang="en-US" dirty="0"/>
              <a:t>比较有无预处理对模型性能的影响</a:t>
            </a:r>
          </a:p>
        </p:txBody>
      </p:sp>
      <p:sp>
        <p:nvSpPr>
          <p:cNvPr id="3" name="内容占位符 2">
            <a:extLst>
              <a:ext uri="{FF2B5EF4-FFF2-40B4-BE49-F238E27FC236}">
                <a16:creationId xmlns:a16="http://schemas.microsoft.com/office/drawing/2014/main" id="{74B9246F-0FE8-4D5E-97B1-BE5C4A2EDE76}"/>
              </a:ext>
            </a:extLst>
          </p:cNvPr>
          <p:cNvSpPr>
            <a:spLocks noGrp="1"/>
          </p:cNvSpPr>
          <p:nvPr>
            <p:ph idx="1"/>
          </p:nvPr>
        </p:nvSpPr>
        <p:spPr/>
        <p:txBody>
          <a:bodyPr/>
          <a:lstStyle/>
          <a:p>
            <a:pPr marL="0" indent="0" algn="ctr">
              <a:lnSpc>
                <a:spcPct val="150000"/>
              </a:lnSpc>
              <a:buNone/>
            </a:pPr>
            <a:endParaRPr lang="en-US" altLang="zh-CN" dirty="0"/>
          </a:p>
          <a:p>
            <a:pPr marL="0" indent="0" algn="ctr">
              <a:lnSpc>
                <a:spcPct val="150000"/>
              </a:lnSpc>
              <a:buNone/>
            </a:pPr>
            <a:endParaRPr lang="en-US" altLang="zh-CN" dirty="0"/>
          </a:p>
          <a:p>
            <a:pPr marL="0" indent="0" algn="ctr">
              <a:lnSpc>
                <a:spcPct val="150000"/>
              </a:lnSpc>
              <a:buNone/>
            </a:pPr>
            <a:endParaRPr lang="en-US" altLang="zh-CN" dirty="0"/>
          </a:p>
          <a:p>
            <a:pPr marL="0" indent="0" algn="ctr">
              <a:lnSpc>
                <a:spcPct val="150000"/>
              </a:lnSpc>
              <a:buNone/>
            </a:pPr>
            <a:endParaRPr lang="en-US" altLang="zh-CN" dirty="0"/>
          </a:p>
          <a:p>
            <a:pPr marL="0" indent="0" algn="ctr">
              <a:lnSpc>
                <a:spcPct val="150000"/>
              </a:lnSpc>
              <a:buNone/>
            </a:pPr>
            <a:endParaRPr lang="en-US" altLang="zh-CN" dirty="0"/>
          </a:p>
          <a:p>
            <a:pPr marL="0" indent="0" algn="ctr">
              <a:lnSpc>
                <a:spcPct val="150000"/>
              </a:lnSpc>
              <a:buNone/>
            </a:pPr>
            <a:endParaRPr lang="en-US" altLang="zh-CN" dirty="0"/>
          </a:p>
          <a:p>
            <a:pPr marL="0" indent="0" algn="ctr">
              <a:lnSpc>
                <a:spcPct val="150000"/>
              </a:lnSpc>
              <a:buNone/>
            </a:pPr>
            <a:endParaRPr lang="en-US" altLang="zh-CN" dirty="0"/>
          </a:p>
          <a:p>
            <a:pPr marL="0" indent="0" algn="ctr">
              <a:lnSpc>
                <a:spcPct val="150000"/>
              </a:lnSpc>
              <a:buNone/>
            </a:pPr>
            <a:r>
              <a:rPr lang="zh-CN" altLang="en-US" dirty="0"/>
              <a:t>图</a:t>
            </a:r>
            <a:r>
              <a:rPr lang="en-US" altLang="zh-CN" dirty="0"/>
              <a:t>30.</a:t>
            </a:r>
            <a:r>
              <a:rPr lang="zh-CN" altLang="en-US" dirty="0"/>
              <a:t>有无预处理对</a:t>
            </a:r>
            <a:r>
              <a:rPr lang="en-US" altLang="zh-CN" dirty="0">
                <a:latin typeface="Times New Roman" panose="02020603050405020304" pitchFamily="18" charset="0"/>
                <a:cs typeface="Times New Roman" panose="02020603050405020304" pitchFamily="18" charset="0"/>
              </a:rPr>
              <a:t>CNN</a:t>
            </a:r>
            <a:r>
              <a:rPr lang="zh-CN" altLang="en-US" dirty="0"/>
              <a:t>模型性能的影响</a:t>
            </a:r>
            <a:endParaRPr lang="en-US" altLang="zh-CN" dirty="0"/>
          </a:p>
        </p:txBody>
      </p:sp>
      <p:sp>
        <p:nvSpPr>
          <p:cNvPr id="4" name="日期占位符 3">
            <a:extLst>
              <a:ext uri="{FF2B5EF4-FFF2-40B4-BE49-F238E27FC236}">
                <a16:creationId xmlns:a16="http://schemas.microsoft.com/office/drawing/2014/main" id="{D88F6FF0-235F-4F78-85D9-AF5D8171F044}"/>
              </a:ext>
            </a:extLst>
          </p:cNvPr>
          <p:cNvSpPr>
            <a:spLocks noGrp="1"/>
          </p:cNvSpPr>
          <p:nvPr>
            <p:ph type="dt" sz="half" idx="10"/>
          </p:nvPr>
        </p:nvSpPr>
        <p:spPr/>
        <p:txBody>
          <a:bodyPr/>
          <a:lstStyle/>
          <a:p>
            <a:fld id="{315BB34A-6131-4109-8499-25816707CCF8}" type="datetime1">
              <a:rPr lang="en-US" altLang="zh-CN" smtClean="0"/>
              <a:t>4/21/2023</a:t>
            </a:fld>
            <a:endParaRPr lang="en-US" altLang="zh-CN"/>
          </a:p>
        </p:txBody>
      </p:sp>
      <p:sp>
        <p:nvSpPr>
          <p:cNvPr id="5" name="页脚占位符 4">
            <a:extLst>
              <a:ext uri="{FF2B5EF4-FFF2-40B4-BE49-F238E27FC236}">
                <a16:creationId xmlns:a16="http://schemas.microsoft.com/office/drawing/2014/main" id="{D12F282E-28F2-4E06-9B68-8BB13A141CA0}"/>
              </a:ext>
            </a:extLst>
          </p:cNvPr>
          <p:cNvSpPr>
            <a:spLocks noGrp="1"/>
          </p:cNvSpPr>
          <p:nvPr>
            <p:ph type="ftr" sz="quarter" idx="11"/>
          </p:nvPr>
        </p:nvSpPr>
        <p:spPr/>
        <p:txBody>
          <a:bodyPr/>
          <a:lstStyle/>
          <a:p>
            <a:r>
              <a:rPr lang="zh-CN" altLang="en-US"/>
              <a:t>合肥学院 人工智能与大数据学院</a:t>
            </a:r>
            <a:endParaRPr lang="en-US" altLang="zh-CN" dirty="0"/>
          </a:p>
        </p:txBody>
      </p:sp>
      <p:sp>
        <p:nvSpPr>
          <p:cNvPr id="6" name="灯片编号占位符 5">
            <a:extLst>
              <a:ext uri="{FF2B5EF4-FFF2-40B4-BE49-F238E27FC236}">
                <a16:creationId xmlns:a16="http://schemas.microsoft.com/office/drawing/2014/main" id="{06E00E4E-4D72-47F0-AB6D-0402A162CDB0}"/>
              </a:ext>
            </a:extLst>
          </p:cNvPr>
          <p:cNvSpPr>
            <a:spLocks noGrp="1"/>
          </p:cNvSpPr>
          <p:nvPr>
            <p:ph type="sldNum" sz="quarter" idx="12"/>
          </p:nvPr>
        </p:nvSpPr>
        <p:spPr/>
        <p:txBody>
          <a:bodyPr/>
          <a:lstStyle/>
          <a:p>
            <a:fld id="{CF856BB3-76D9-4B5D-995C-68FA1768510B}" type="slidenum">
              <a:rPr lang="en-US" altLang="zh-CN" smtClean="0"/>
              <a:pPr/>
              <a:t>58</a:t>
            </a:fld>
            <a:endParaRPr lang="en-US" altLang="zh-CN"/>
          </a:p>
        </p:txBody>
      </p:sp>
      <p:pic>
        <p:nvPicPr>
          <p:cNvPr id="8" name="图形 7">
            <a:extLst>
              <a:ext uri="{FF2B5EF4-FFF2-40B4-BE49-F238E27FC236}">
                <a16:creationId xmlns:a16="http://schemas.microsoft.com/office/drawing/2014/main" id="{845DB578-014A-4305-B7E0-F5F8C1BD5B0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881187" y="1395412"/>
            <a:ext cx="8429625" cy="4067175"/>
          </a:xfrm>
          <a:prstGeom prst="rect">
            <a:avLst/>
          </a:prstGeom>
        </p:spPr>
      </p:pic>
    </p:spTree>
    <p:extLst>
      <p:ext uri="{BB962C8B-B14F-4D97-AF65-F5344CB8AC3E}">
        <p14:creationId xmlns:p14="http://schemas.microsoft.com/office/powerpoint/2010/main" val="140932938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CD20896-EDFD-4EB6-ADF5-61E337C89975}"/>
              </a:ext>
            </a:extLst>
          </p:cNvPr>
          <p:cNvSpPr>
            <a:spLocks noGrp="1"/>
          </p:cNvSpPr>
          <p:nvPr>
            <p:ph type="title"/>
          </p:nvPr>
        </p:nvSpPr>
        <p:spPr/>
        <p:txBody>
          <a:bodyPr/>
          <a:lstStyle/>
          <a:p>
            <a:r>
              <a:rPr lang="en-US" altLang="zh-CN" dirty="0"/>
              <a:t>4.7</a:t>
            </a:r>
            <a:r>
              <a:rPr lang="zh-CN" altLang="en-US" dirty="0"/>
              <a:t>比较</a:t>
            </a:r>
            <a:r>
              <a:rPr lang="en-US" altLang="zh-CN" dirty="0" err="1">
                <a:latin typeface="Times New Roman" panose="02020603050405020304" pitchFamily="18" charset="0"/>
                <a:cs typeface="Times New Roman" panose="02020603050405020304" pitchFamily="18" charset="0"/>
              </a:rPr>
              <a:t>BatchSize</a:t>
            </a:r>
            <a:r>
              <a:rPr lang="zh-CN" altLang="en-US" dirty="0"/>
              <a:t>对模型性能的影响</a:t>
            </a:r>
          </a:p>
        </p:txBody>
      </p:sp>
      <p:sp>
        <p:nvSpPr>
          <p:cNvPr id="3" name="内容占位符 2">
            <a:extLst>
              <a:ext uri="{FF2B5EF4-FFF2-40B4-BE49-F238E27FC236}">
                <a16:creationId xmlns:a16="http://schemas.microsoft.com/office/drawing/2014/main" id="{74B9246F-0FE8-4D5E-97B1-BE5C4A2EDE76}"/>
              </a:ext>
            </a:extLst>
          </p:cNvPr>
          <p:cNvSpPr>
            <a:spLocks noGrp="1"/>
          </p:cNvSpPr>
          <p:nvPr>
            <p:ph idx="1"/>
          </p:nvPr>
        </p:nvSpPr>
        <p:spPr/>
        <p:txBody>
          <a:bodyPr/>
          <a:lstStyle/>
          <a:p>
            <a:pPr marL="0" indent="0">
              <a:lnSpc>
                <a:spcPct val="150000"/>
              </a:lnSpc>
              <a:buNone/>
            </a:pPr>
            <a:r>
              <a:rPr lang="zh-CN" altLang="en-US" dirty="0"/>
              <a:t>比较不同</a:t>
            </a:r>
            <a:r>
              <a:rPr lang="en-US" altLang="zh-CN" b="1" dirty="0" err="1">
                <a:solidFill>
                  <a:srgbClr val="0070C0"/>
                </a:solidFill>
                <a:latin typeface="Times New Roman" panose="02020603050405020304" pitchFamily="18" charset="0"/>
                <a:cs typeface="Times New Roman" panose="02020603050405020304" pitchFamily="18" charset="0"/>
              </a:rPr>
              <a:t>BatchSize</a:t>
            </a:r>
            <a:r>
              <a:rPr lang="zh-CN" altLang="en-US" dirty="0"/>
              <a:t>大小对模型性能的影响。分别设置为</a:t>
            </a:r>
            <a:r>
              <a:rPr lang="en-US" altLang="zh-CN" dirty="0"/>
              <a:t>64</a:t>
            </a:r>
            <a:r>
              <a:rPr lang="zh-CN" altLang="en-US" dirty="0"/>
              <a:t>、</a:t>
            </a:r>
            <a:r>
              <a:rPr lang="en-US" altLang="zh-CN" dirty="0"/>
              <a:t>128</a:t>
            </a:r>
            <a:r>
              <a:rPr lang="zh-CN" altLang="en-US" dirty="0"/>
              <a:t>、</a:t>
            </a:r>
            <a:r>
              <a:rPr lang="en-US" altLang="zh-CN" dirty="0"/>
              <a:t>256</a:t>
            </a:r>
            <a:r>
              <a:rPr lang="zh-CN" altLang="en-US" dirty="0"/>
              <a:t>。</a:t>
            </a:r>
            <a:r>
              <a:rPr lang="zh-CN" altLang="en-US" dirty="0">
                <a:effectLst/>
                <a:cs typeface="Times New Roman" panose="02020603050405020304" pitchFamily="18" charset="0"/>
              </a:rPr>
              <a:t>卷积核大小设置为</a:t>
            </a:r>
            <a:r>
              <a:rPr lang="en-US" altLang="zh-CN" dirty="0">
                <a:effectLst/>
                <a:cs typeface="Times New Roman" panose="02020603050405020304" pitchFamily="18" charset="0"/>
              </a:rPr>
              <a:t>5</a:t>
            </a:r>
            <a:r>
              <a:rPr lang="zh-CN" altLang="en-US" dirty="0">
                <a:effectLst/>
                <a:cs typeface="Times New Roman" panose="02020603050405020304" pitchFamily="18" charset="0"/>
              </a:rPr>
              <a:t>，卷积核数量为</a:t>
            </a:r>
            <a:r>
              <a:rPr lang="en-US" altLang="zh-CN" dirty="0">
                <a:effectLst/>
                <a:cs typeface="Times New Roman" panose="02020603050405020304" pitchFamily="18" charset="0"/>
              </a:rPr>
              <a:t>32</a:t>
            </a:r>
            <a:r>
              <a:rPr lang="zh-CN" altLang="en-US" dirty="0">
                <a:effectLst/>
                <a:cs typeface="Times New Roman" panose="02020603050405020304" pitchFamily="18" charset="0"/>
              </a:rPr>
              <a:t>，全连接层数量为</a:t>
            </a:r>
            <a:r>
              <a:rPr lang="en-US" altLang="zh-CN" dirty="0">
                <a:effectLst/>
                <a:cs typeface="Times New Roman" panose="02020603050405020304" pitchFamily="18" charset="0"/>
              </a:rPr>
              <a:t>2</a:t>
            </a:r>
            <a:r>
              <a:rPr lang="zh-CN" altLang="en-US" dirty="0">
                <a:effectLst/>
                <a:cs typeface="Times New Roman" panose="02020603050405020304" pitchFamily="18" charset="0"/>
              </a:rPr>
              <a:t>，激活函数为</a:t>
            </a:r>
            <a:r>
              <a:rPr lang="en-US" altLang="zh-CN" dirty="0" err="1">
                <a:effectLst/>
                <a:latin typeface="Times New Roman" panose="02020603050405020304" pitchFamily="18" charset="0"/>
                <a:cs typeface="Times New Roman" panose="02020603050405020304" pitchFamily="18" charset="0"/>
              </a:rPr>
              <a:t>ReLU</a:t>
            </a:r>
            <a:r>
              <a:rPr lang="zh-CN" altLang="en-US" dirty="0">
                <a:effectLst/>
                <a:latin typeface="Times New Roman" panose="02020603050405020304" pitchFamily="18" charset="0"/>
                <a:cs typeface="Times New Roman" panose="02020603050405020304" pitchFamily="18" charset="0"/>
              </a:rPr>
              <a:t>，损失函数为交叉熵</a:t>
            </a:r>
            <a:r>
              <a:rPr lang="zh-CN" altLang="en-US" dirty="0">
                <a:effectLst/>
                <a:cs typeface="Times New Roman" panose="02020603050405020304" pitchFamily="18" charset="0"/>
              </a:rPr>
              <a:t>。</a:t>
            </a:r>
            <a:r>
              <a:rPr lang="zh-CN" altLang="zh-CN" dirty="0">
                <a:effectLst/>
                <a:cs typeface="Times New Roman" panose="02020603050405020304" pitchFamily="18" charset="0"/>
              </a:rPr>
              <a:t>设置</a:t>
            </a:r>
            <a:r>
              <a:rPr lang="en-US" altLang="zh-CN" dirty="0" err="1">
                <a:latin typeface="Times New Roman" panose="02020603050405020304" pitchFamily="18" charset="0"/>
                <a:cs typeface="Times New Roman" panose="02020603050405020304" pitchFamily="18" charset="0"/>
              </a:rPr>
              <a:t>BatchSize</a:t>
            </a:r>
            <a:r>
              <a:rPr lang="en-US" altLang="zh-CN" dirty="0">
                <a:effectLst/>
                <a:cs typeface="Times New Roman" panose="02020603050405020304" pitchFamily="18" charset="0"/>
              </a:rPr>
              <a:t>=128</a:t>
            </a:r>
            <a:r>
              <a:rPr lang="zh-CN" altLang="zh-CN" dirty="0">
                <a:effectLst/>
                <a:cs typeface="Times New Roman" panose="02020603050405020304" pitchFamily="18" charset="0"/>
              </a:rPr>
              <a:t>，</a:t>
            </a:r>
            <a:r>
              <a:rPr lang="en-US" altLang="zh-CN" dirty="0" err="1">
                <a:latin typeface="Times New Roman" panose="02020603050405020304" pitchFamily="18" charset="0"/>
                <a:cs typeface="Times New Roman" panose="02020603050405020304" pitchFamily="18" charset="0"/>
              </a:rPr>
              <a:t>learningrate</a:t>
            </a:r>
            <a:r>
              <a:rPr lang="en-US" altLang="zh-CN" dirty="0">
                <a:effectLst/>
                <a:cs typeface="Times New Roman" panose="02020603050405020304" pitchFamily="18" charset="0"/>
              </a:rPr>
              <a:t>=0.01</a:t>
            </a:r>
            <a:r>
              <a:rPr lang="zh-CN" altLang="zh-CN" dirty="0">
                <a:effectLst/>
                <a:cs typeface="Times New Roman" panose="02020603050405020304" pitchFamily="18" charset="0"/>
              </a:rPr>
              <a:t>，优化器为</a:t>
            </a:r>
            <a:r>
              <a:rPr lang="en-US" altLang="zh-CN" dirty="0">
                <a:latin typeface="Times New Roman" panose="02020603050405020304" pitchFamily="18" charset="0"/>
                <a:cs typeface="Times New Roman" panose="02020603050405020304" pitchFamily="18" charset="0"/>
              </a:rPr>
              <a:t>SGD</a:t>
            </a:r>
            <a:r>
              <a:rPr lang="zh-CN" altLang="zh-CN" dirty="0">
                <a:effectLst/>
                <a:cs typeface="Times New Roman" panose="02020603050405020304" pitchFamily="18" charset="0"/>
              </a:rPr>
              <a:t>，</a:t>
            </a:r>
            <a:r>
              <a:rPr lang="zh-CN" altLang="en-US" dirty="0">
                <a:effectLst/>
                <a:cs typeface="Times New Roman" panose="02020603050405020304" pitchFamily="18" charset="0"/>
              </a:rPr>
              <a:t>损失函数为交叉熵，</a:t>
            </a:r>
            <a:r>
              <a:rPr lang="zh-CN" altLang="zh-CN" dirty="0">
                <a:effectLst/>
                <a:cs typeface="Times New Roman" panose="02020603050405020304" pitchFamily="18" charset="0"/>
              </a:rPr>
              <a:t>迭代</a:t>
            </a:r>
            <a:r>
              <a:rPr lang="en-US" altLang="zh-CN" dirty="0">
                <a:effectLst/>
                <a:cs typeface="Times New Roman" panose="02020603050405020304" pitchFamily="18" charset="0"/>
              </a:rPr>
              <a:t>20</a:t>
            </a:r>
            <a:r>
              <a:rPr lang="zh-CN" altLang="zh-CN" dirty="0">
                <a:effectLst/>
                <a:cs typeface="Times New Roman" panose="02020603050405020304" pitchFamily="18" charset="0"/>
              </a:rPr>
              <a:t>次（</a:t>
            </a:r>
            <a:r>
              <a:rPr lang="en-US" altLang="zh-CN" dirty="0">
                <a:latin typeface="Times New Roman" panose="02020603050405020304" pitchFamily="18" charset="0"/>
                <a:cs typeface="Times New Roman" panose="02020603050405020304" pitchFamily="18" charset="0"/>
              </a:rPr>
              <a:t>Epoch</a:t>
            </a:r>
            <a:r>
              <a:rPr lang="en-US" altLang="zh-CN" dirty="0">
                <a:effectLst/>
                <a:cs typeface="Times New Roman" panose="02020603050405020304" pitchFamily="18" charset="0"/>
              </a:rPr>
              <a:t>=20</a:t>
            </a:r>
            <a:r>
              <a:rPr lang="zh-CN" altLang="zh-CN" dirty="0">
                <a:effectLst/>
                <a:cs typeface="Times New Roman" panose="02020603050405020304" pitchFamily="18" charset="0"/>
              </a:rPr>
              <a:t>），实验结果见图</a:t>
            </a:r>
            <a:r>
              <a:rPr lang="en-US" altLang="zh-CN" dirty="0">
                <a:cs typeface="Times New Roman" panose="02020603050405020304" pitchFamily="18" charset="0"/>
              </a:rPr>
              <a:t>31</a:t>
            </a:r>
            <a:r>
              <a:rPr lang="en-US" altLang="zh-CN" dirty="0">
                <a:effectLst/>
                <a:cs typeface="Times New Roman" panose="02020603050405020304" pitchFamily="18" charset="0"/>
              </a:rPr>
              <a:t>.</a:t>
            </a:r>
            <a:endParaRPr lang="zh-CN" altLang="en-US" dirty="0"/>
          </a:p>
        </p:txBody>
      </p:sp>
      <p:sp>
        <p:nvSpPr>
          <p:cNvPr id="4" name="日期占位符 3">
            <a:extLst>
              <a:ext uri="{FF2B5EF4-FFF2-40B4-BE49-F238E27FC236}">
                <a16:creationId xmlns:a16="http://schemas.microsoft.com/office/drawing/2014/main" id="{D88F6FF0-235F-4F78-85D9-AF5D8171F044}"/>
              </a:ext>
            </a:extLst>
          </p:cNvPr>
          <p:cNvSpPr>
            <a:spLocks noGrp="1"/>
          </p:cNvSpPr>
          <p:nvPr>
            <p:ph type="dt" sz="half" idx="10"/>
          </p:nvPr>
        </p:nvSpPr>
        <p:spPr/>
        <p:txBody>
          <a:bodyPr/>
          <a:lstStyle/>
          <a:p>
            <a:fld id="{315BB34A-6131-4109-8499-25816707CCF8}" type="datetime1">
              <a:rPr lang="en-US" altLang="zh-CN" smtClean="0"/>
              <a:t>4/21/2023</a:t>
            </a:fld>
            <a:endParaRPr lang="en-US" altLang="zh-CN"/>
          </a:p>
        </p:txBody>
      </p:sp>
      <p:sp>
        <p:nvSpPr>
          <p:cNvPr id="5" name="页脚占位符 4">
            <a:extLst>
              <a:ext uri="{FF2B5EF4-FFF2-40B4-BE49-F238E27FC236}">
                <a16:creationId xmlns:a16="http://schemas.microsoft.com/office/drawing/2014/main" id="{D12F282E-28F2-4E06-9B68-8BB13A141CA0}"/>
              </a:ext>
            </a:extLst>
          </p:cNvPr>
          <p:cNvSpPr>
            <a:spLocks noGrp="1"/>
          </p:cNvSpPr>
          <p:nvPr>
            <p:ph type="ftr" sz="quarter" idx="11"/>
          </p:nvPr>
        </p:nvSpPr>
        <p:spPr/>
        <p:txBody>
          <a:bodyPr/>
          <a:lstStyle/>
          <a:p>
            <a:r>
              <a:rPr lang="zh-CN" altLang="en-US"/>
              <a:t>合肥学院 人工智能与大数据学院</a:t>
            </a:r>
            <a:endParaRPr lang="en-US" altLang="zh-CN" dirty="0"/>
          </a:p>
        </p:txBody>
      </p:sp>
      <p:sp>
        <p:nvSpPr>
          <p:cNvPr id="6" name="灯片编号占位符 5">
            <a:extLst>
              <a:ext uri="{FF2B5EF4-FFF2-40B4-BE49-F238E27FC236}">
                <a16:creationId xmlns:a16="http://schemas.microsoft.com/office/drawing/2014/main" id="{06E00E4E-4D72-47F0-AB6D-0402A162CDB0}"/>
              </a:ext>
            </a:extLst>
          </p:cNvPr>
          <p:cNvSpPr>
            <a:spLocks noGrp="1"/>
          </p:cNvSpPr>
          <p:nvPr>
            <p:ph type="sldNum" sz="quarter" idx="12"/>
          </p:nvPr>
        </p:nvSpPr>
        <p:spPr/>
        <p:txBody>
          <a:bodyPr/>
          <a:lstStyle/>
          <a:p>
            <a:fld id="{CF856BB3-76D9-4B5D-995C-68FA1768510B}" type="slidenum">
              <a:rPr lang="en-US" altLang="zh-CN" smtClean="0"/>
              <a:pPr/>
              <a:t>59</a:t>
            </a:fld>
            <a:endParaRPr lang="en-US" altLang="zh-CN"/>
          </a:p>
        </p:txBody>
      </p:sp>
    </p:spTree>
    <p:extLst>
      <p:ext uri="{BB962C8B-B14F-4D97-AF65-F5344CB8AC3E}">
        <p14:creationId xmlns:p14="http://schemas.microsoft.com/office/powerpoint/2010/main" val="37866375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677D519-D11C-45D2-BEEA-44790DF4B09D}"/>
              </a:ext>
            </a:extLst>
          </p:cNvPr>
          <p:cNvSpPr>
            <a:spLocks noGrp="1"/>
          </p:cNvSpPr>
          <p:nvPr>
            <p:ph type="title"/>
          </p:nvPr>
        </p:nvSpPr>
        <p:spPr/>
        <p:txBody>
          <a:bodyPr/>
          <a:lstStyle/>
          <a:p>
            <a:r>
              <a:rPr lang="en-US" altLang="zh-CN" dirty="0"/>
              <a:t>1.2</a:t>
            </a:r>
            <a:r>
              <a:rPr lang="zh-CN" altLang="en-US" dirty="0"/>
              <a:t>感知机</a:t>
            </a:r>
          </a:p>
        </p:txBody>
      </p:sp>
      <p:sp>
        <p:nvSpPr>
          <p:cNvPr id="3" name="内容占位符 2">
            <a:extLst>
              <a:ext uri="{FF2B5EF4-FFF2-40B4-BE49-F238E27FC236}">
                <a16:creationId xmlns:a16="http://schemas.microsoft.com/office/drawing/2014/main" id="{1CBCC666-7C65-4DCC-8224-2B880DF24F68}"/>
              </a:ext>
            </a:extLst>
          </p:cNvPr>
          <p:cNvSpPr>
            <a:spLocks noGrp="1"/>
          </p:cNvSpPr>
          <p:nvPr>
            <p:ph idx="1"/>
          </p:nvPr>
        </p:nvSpPr>
        <p:spPr/>
        <p:txBody>
          <a:bodyPr/>
          <a:lstStyle/>
          <a:p>
            <a:pPr>
              <a:lnSpc>
                <a:spcPct val="150000"/>
              </a:lnSpc>
            </a:pPr>
            <a:r>
              <a:rPr lang="zh-CN" altLang="en-US" dirty="0"/>
              <a:t>感知机模型</a:t>
            </a:r>
            <a:r>
              <a:rPr lang="zh-CN" altLang="en-US" b="1" dirty="0">
                <a:solidFill>
                  <a:srgbClr val="0070C0"/>
                </a:solidFill>
              </a:rPr>
              <a:t>不能处理线性不可分</a:t>
            </a:r>
            <a:r>
              <a:rPr lang="zh-CN" altLang="en-US" dirty="0"/>
              <a:t>的问题。</a:t>
            </a:r>
            <a:endParaRPr lang="en-US" altLang="zh-CN" dirty="0"/>
          </a:p>
          <a:p>
            <a:pPr>
              <a:lnSpc>
                <a:spcPct val="150000"/>
              </a:lnSpc>
            </a:pPr>
            <a:r>
              <a:rPr lang="zh-CN" altLang="en-US" dirty="0"/>
              <a:t>线性不可分：对于一个数据集，无法用一个线性分类器（直线、平面）来实现分类，如图</a:t>
            </a:r>
            <a:r>
              <a:rPr lang="en-US" altLang="zh-CN" dirty="0"/>
              <a:t>3</a:t>
            </a:r>
            <a:r>
              <a:rPr lang="zh-CN" altLang="en-US" dirty="0"/>
              <a:t>。</a:t>
            </a:r>
            <a:endParaRPr lang="en-US" altLang="zh-CN" dirty="0"/>
          </a:p>
          <a:p>
            <a:pPr>
              <a:lnSpc>
                <a:spcPct val="150000"/>
              </a:lnSpc>
            </a:pPr>
            <a:endParaRPr lang="en-US" altLang="zh-CN" dirty="0"/>
          </a:p>
          <a:p>
            <a:pPr>
              <a:lnSpc>
                <a:spcPct val="150000"/>
              </a:lnSpc>
            </a:pPr>
            <a:endParaRPr lang="en-US" altLang="zh-CN" dirty="0"/>
          </a:p>
          <a:p>
            <a:pPr>
              <a:lnSpc>
                <a:spcPct val="150000"/>
              </a:lnSpc>
            </a:pPr>
            <a:endParaRPr lang="en-US" altLang="zh-CN" dirty="0"/>
          </a:p>
          <a:p>
            <a:pPr>
              <a:lnSpc>
                <a:spcPct val="150000"/>
              </a:lnSpc>
            </a:pPr>
            <a:endParaRPr lang="en-US" altLang="zh-CN" dirty="0"/>
          </a:p>
          <a:p>
            <a:pPr>
              <a:lnSpc>
                <a:spcPct val="150000"/>
              </a:lnSpc>
            </a:pPr>
            <a:endParaRPr lang="en-US" altLang="zh-CN" dirty="0"/>
          </a:p>
          <a:p>
            <a:pPr marL="0" indent="0" algn="ctr">
              <a:lnSpc>
                <a:spcPct val="150000"/>
              </a:lnSpc>
              <a:buNone/>
            </a:pPr>
            <a:r>
              <a:rPr lang="zh-CN" altLang="en-US" dirty="0"/>
              <a:t>图</a:t>
            </a:r>
            <a:r>
              <a:rPr lang="en-US" altLang="zh-CN" dirty="0"/>
              <a:t>3.</a:t>
            </a:r>
            <a:r>
              <a:rPr lang="zh-CN" altLang="en-US" dirty="0"/>
              <a:t>线性可分与线性不可分问题</a:t>
            </a:r>
            <a:endParaRPr lang="en-US" altLang="zh-CN" dirty="0"/>
          </a:p>
        </p:txBody>
      </p:sp>
      <p:sp>
        <p:nvSpPr>
          <p:cNvPr id="4" name="日期占位符 3">
            <a:extLst>
              <a:ext uri="{FF2B5EF4-FFF2-40B4-BE49-F238E27FC236}">
                <a16:creationId xmlns:a16="http://schemas.microsoft.com/office/drawing/2014/main" id="{DB75EC85-60A8-4308-A03B-ACA1A65324F5}"/>
              </a:ext>
            </a:extLst>
          </p:cNvPr>
          <p:cNvSpPr>
            <a:spLocks noGrp="1"/>
          </p:cNvSpPr>
          <p:nvPr>
            <p:ph type="dt" sz="half" idx="10"/>
          </p:nvPr>
        </p:nvSpPr>
        <p:spPr/>
        <p:txBody>
          <a:bodyPr/>
          <a:lstStyle/>
          <a:p>
            <a:fld id="{315BB34A-6131-4109-8499-25816707CCF8}" type="datetime1">
              <a:rPr lang="en-US" altLang="zh-CN" smtClean="0"/>
              <a:t>4/21/2023</a:t>
            </a:fld>
            <a:endParaRPr lang="en-US" altLang="zh-CN"/>
          </a:p>
        </p:txBody>
      </p:sp>
      <p:sp>
        <p:nvSpPr>
          <p:cNvPr id="5" name="页脚占位符 4">
            <a:extLst>
              <a:ext uri="{FF2B5EF4-FFF2-40B4-BE49-F238E27FC236}">
                <a16:creationId xmlns:a16="http://schemas.microsoft.com/office/drawing/2014/main" id="{BD2FACE4-CDFF-4D5D-BEA6-A93D039CB796}"/>
              </a:ext>
            </a:extLst>
          </p:cNvPr>
          <p:cNvSpPr>
            <a:spLocks noGrp="1"/>
          </p:cNvSpPr>
          <p:nvPr>
            <p:ph type="ftr" sz="quarter" idx="11"/>
          </p:nvPr>
        </p:nvSpPr>
        <p:spPr/>
        <p:txBody>
          <a:bodyPr/>
          <a:lstStyle/>
          <a:p>
            <a:r>
              <a:rPr lang="zh-CN" altLang="en-US"/>
              <a:t>合肥学院 人工智能与大数据学院</a:t>
            </a:r>
            <a:endParaRPr lang="en-US" altLang="zh-CN" dirty="0"/>
          </a:p>
        </p:txBody>
      </p:sp>
      <p:sp>
        <p:nvSpPr>
          <p:cNvPr id="6" name="灯片编号占位符 5">
            <a:extLst>
              <a:ext uri="{FF2B5EF4-FFF2-40B4-BE49-F238E27FC236}">
                <a16:creationId xmlns:a16="http://schemas.microsoft.com/office/drawing/2014/main" id="{EE63A1C2-411D-4A8E-A83C-78F46B4E79B8}"/>
              </a:ext>
            </a:extLst>
          </p:cNvPr>
          <p:cNvSpPr>
            <a:spLocks noGrp="1"/>
          </p:cNvSpPr>
          <p:nvPr>
            <p:ph type="sldNum" sz="quarter" idx="12"/>
          </p:nvPr>
        </p:nvSpPr>
        <p:spPr/>
        <p:txBody>
          <a:bodyPr/>
          <a:lstStyle/>
          <a:p>
            <a:fld id="{CF856BB3-76D9-4B5D-995C-68FA1768510B}" type="slidenum">
              <a:rPr lang="en-US" altLang="zh-CN" smtClean="0"/>
              <a:pPr/>
              <a:t>6</a:t>
            </a:fld>
            <a:endParaRPr lang="en-US" altLang="zh-CN"/>
          </a:p>
        </p:txBody>
      </p:sp>
      <p:pic>
        <p:nvPicPr>
          <p:cNvPr id="9" name="图片 8">
            <a:extLst>
              <a:ext uri="{FF2B5EF4-FFF2-40B4-BE49-F238E27FC236}">
                <a16:creationId xmlns:a16="http://schemas.microsoft.com/office/drawing/2014/main" id="{E951DA79-F6EA-4AC3-85D5-9C59A190B393}"/>
              </a:ext>
            </a:extLst>
          </p:cNvPr>
          <p:cNvPicPr>
            <a:picLocks noChangeAspect="1"/>
          </p:cNvPicPr>
          <p:nvPr/>
        </p:nvPicPr>
        <p:blipFill rotWithShape="1">
          <a:blip r:embed="rId2">
            <a:extLst>
              <a:ext uri="{28A0092B-C50C-407E-A947-70E740481C1C}">
                <a14:useLocalDpi xmlns:a14="http://schemas.microsoft.com/office/drawing/2010/main" val="0"/>
              </a:ext>
            </a:extLst>
          </a:blip>
          <a:srcRect l="25562" t="20836" r="13897" b="12276"/>
          <a:stretch/>
        </p:blipFill>
        <p:spPr>
          <a:xfrm>
            <a:off x="4062952" y="2494620"/>
            <a:ext cx="4066097" cy="3045041"/>
          </a:xfrm>
          <a:prstGeom prst="rect">
            <a:avLst/>
          </a:prstGeom>
        </p:spPr>
      </p:pic>
    </p:spTree>
    <p:extLst>
      <p:ext uri="{BB962C8B-B14F-4D97-AF65-F5344CB8AC3E}">
        <p14:creationId xmlns:p14="http://schemas.microsoft.com/office/powerpoint/2010/main" val="424246094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CD20896-EDFD-4EB6-ADF5-61E337C89975}"/>
              </a:ext>
            </a:extLst>
          </p:cNvPr>
          <p:cNvSpPr>
            <a:spLocks noGrp="1"/>
          </p:cNvSpPr>
          <p:nvPr>
            <p:ph type="title"/>
          </p:nvPr>
        </p:nvSpPr>
        <p:spPr/>
        <p:txBody>
          <a:bodyPr/>
          <a:lstStyle/>
          <a:p>
            <a:r>
              <a:rPr lang="en-US" altLang="zh-CN" dirty="0"/>
              <a:t>4.7</a:t>
            </a:r>
            <a:r>
              <a:rPr lang="zh-CN" altLang="en-US" dirty="0"/>
              <a:t>比较</a:t>
            </a:r>
            <a:r>
              <a:rPr lang="en-US" altLang="zh-CN" dirty="0" err="1">
                <a:latin typeface="Times New Roman" panose="02020603050405020304" pitchFamily="18" charset="0"/>
                <a:cs typeface="Times New Roman" panose="02020603050405020304" pitchFamily="18" charset="0"/>
              </a:rPr>
              <a:t>BatchSize</a:t>
            </a:r>
            <a:r>
              <a:rPr lang="zh-CN" altLang="en-US" dirty="0"/>
              <a:t>对模型性能的影响</a:t>
            </a:r>
          </a:p>
        </p:txBody>
      </p:sp>
      <p:sp>
        <p:nvSpPr>
          <p:cNvPr id="3" name="内容占位符 2">
            <a:extLst>
              <a:ext uri="{FF2B5EF4-FFF2-40B4-BE49-F238E27FC236}">
                <a16:creationId xmlns:a16="http://schemas.microsoft.com/office/drawing/2014/main" id="{74B9246F-0FE8-4D5E-97B1-BE5C4A2EDE76}"/>
              </a:ext>
            </a:extLst>
          </p:cNvPr>
          <p:cNvSpPr>
            <a:spLocks noGrp="1"/>
          </p:cNvSpPr>
          <p:nvPr>
            <p:ph idx="1"/>
          </p:nvPr>
        </p:nvSpPr>
        <p:spPr/>
        <p:txBody>
          <a:bodyPr/>
          <a:lstStyle/>
          <a:p>
            <a:pPr marL="0" indent="0" algn="ctr">
              <a:lnSpc>
                <a:spcPct val="150000"/>
              </a:lnSpc>
              <a:buNone/>
            </a:pPr>
            <a:endParaRPr lang="en-US" altLang="zh-CN" dirty="0">
              <a:effectLst/>
              <a:cs typeface="Times New Roman" panose="02020603050405020304" pitchFamily="18" charset="0"/>
            </a:endParaRPr>
          </a:p>
          <a:p>
            <a:pPr marL="0" indent="0" algn="ctr">
              <a:lnSpc>
                <a:spcPct val="150000"/>
              </a:lnSpc>
              <a:buNone/>
            </a:pPr>
            <a:endParaRPr lang="en-US" altLang="zh-CN" dirty="0">
              <a:cs typeface="Times New Roman" panose="02020603050405020304" pitchFamily="18" charset="0"/>
            </a:endParaRPr>
          </a:p>
          <a:p>
            <a:pPr marL="0" indent="0" algn="ctr">
              <a:lnSpc>
                <a:spcPct val="150000"/>
              </a:lnSpc>
              <a:buNone/>
            </a:pPr>
            <a:endParaRPr lang="en-US" altLang="zh-CN" dirty="0">
              <a:effectLst/>
              <a:cs typeface="Times New Roman" panose="02020603050405020304" pitchFamily="18" charset="0"/>
            </a:endParaRPr>
          </a:p>
          <a:p>
            <a:pPr marL="0" indent="0" algn="ctr">
              <a:lnSpc>
                <a:spcPct val="150000"/>
              </a:lnSpc>
              <a:buNone/>
            </a:pPr>
            <a:endParaRPr lang="en-US" altLang="zh-CN" dirty="0">
              <a:cs typeface="Times New Roman" panose="02020603050405020304" pitchFamily="18" charset="0"/>
            </a:endParaRPr>
          </a:p>
          <a:p>
            <a:pPr marL="0" indent="0" algn="ctr">
              <a:lnSpc>
                <a:spcPct val="150000"/>
              </a:lnSpc>
              <a:buNone/>
            </a:pPr>
            <a:endParaRPr lang="en-US" altLang="zh-CN" dirty="0">
              <a:effectLst/>
              <a:cs typeface="Times New Roman" panose="02020603050405020304" pitchFamily="18" charset="0"/>
            </a:endParaRPr>
          </a:p>
          <a:p>
            <a:pPr marL="0" indent="0" algn="ctr">
              <a:lnSpc>
                <a:spcPct val="150000"/>
              </a:lnSpc>
              <a:buNone/>
            </a:pPr>
            <a:endParaRPr lang="en-US" altLang="zh-CN" dirty="0">
              <a:cs typeface="Times New Roman" panose="02020603050405020304" pitchFamily="18" charset="0"/>
            </a:endParaRPr>
          </a:p>
          <a:p>
            <a:pPr marL="0" indent="0" algn="ctr">
              <a:lnSpc>
                <a:spcPct val="150000"/>
              </a:lnSpc>
              <a:buNone/>
            </a:pPr>
            <a:endParaRPr lang="en-US" altLang="zh-CN" dirty="0">
              <a:effectLst/>
              <a:cs typeface="Times New Roman" panose="02020603050405020304" pitchFamily="18" charset="0"/>
            </a:endParaRPr>
          </a:p>
          <a:p>
            <a:pPr marL="0" indent="0" algn="ctr">
              <a:lnSpc>
                <a:spcPct val="150000"/>
              </a:lnSpc>
              <a:buNone/>
            </a:pPr>
            <a:r>
              <a:rPr lang="zh-CN" altLang="zh-CN" dirty="0">
                <a:effectLst/>
                <a:cs typeface="Times New Roman" panose="02020603050405020304" pitchFamily="18" charset="0"/>
              </a:rPr>
              <a:t>图</a:t>
            </a:r>
            <a:r>
              <a:rPr lang="en-US" altLang="zh-CN" dirty="0">
                <a:effectLst/>
                <a:cs typeface="Times New Roman" panose="02020603050405020304" pitchFamily="18" charset="0"/>
              </a:rPr>
              <a:t>31.</a:t>
            </a:r>
            <a:r>
              <a:rPr lang="en-US" altLang="zh-CN" dirty="0">
                <a:latin typeface="Times New Roman" panose="02020603050405020304" pitchFamily="18" charset="0"/>
                <a:cs typeface="Times New Roman" panose="02020603050405020304" pitchFamily="18" charset="0"/>
              </a:rPr>
              <a:t>BatchSize</a:t>
            </a:r>
            <a:r>
              <a:rPr lang="zh-CN" altLang="en-US" dirty="0">
                <a:effectLst/>
                <a:cs typeface="Times New Roman" panose="02020603050405020304" pitchFamily="18" charset="0"/>
              </a:rPr>
              <a:t>对</a:t>
            </a:r>
            <a:r>
              <a:rPr lang="en-US" altLang="zh-CN" dirty="0">
                <a:effectLst/>
                <a:latin typeface="Times New Roman" panose="02020603050405020304" pitchFamily="18" charset="0"/>
                <a:cs typeface="Times New Roman" panose="02020603050405020304" pitchFamily="18" charset="0"/>
              </a:rPr>
              <a:t>CNN</a:t>
            </a:r>
            <a:r>
              <a:rPr lang="zh-CN" altLang="en-US" dirty="0">
                <a:effectLst/>
                <a:cs typeface="Times New Roman" panose="02020603050405020304" pitchFamily="18" charset="0"/>
              </a:rPr>
              <a:t>模型性能的影响</a:t>
            </a:r>
            <a:endParaRPr lang="zh-CN" altLang="en-US" dirty="0"/>
          </a:p>
        </p:txBody>
      </p:sp>
      <p:sp>
        <p:nvSpPr>
          <p:cNvPr id="4" name="日期占位符 3">
            <a:extLst>
              <a:ext uri="{FF2B5EF4-FFF2-40B4-BE49-F238E27FC236}">
                <a16:creationId xmlns:a16="http://schemas.microsoft.com/office/drawing/2014/main" id="{D88F6FF0-235F-4F78-85D9-AF5D8171F044}"/>
              </a:ext>
            </a:extLst>
          </p:cNvPr>
          <p:cNvSpPr>
            <a:spLocks noGrp="1"/>
          </p:cNvSpPr>
          <p:nvPr>
            <p:ph type="dt" sz="half" idx="10"/>
          </p:nvPr>
        </p:nvSpPr>
        <p:spPr/>
        <p:txBody>
          <a:bodyPr/>
          <a:lstStyle/>
          <a:p>
            <a:fld id="{315BB34A-6131-4109-8499-25816707CCF8}" type="datetime1">
              <a:rPr lang="en-US" altLang="zh-CN" smtClean="0"/>
              <a:t>4/21/2023</a:t>
            </a:fld>
            <a:endParaRPr lang="en-US" altLang="zh-CN"/>
          </a:p>
        </p:txBody>
      </p:sp>
      <p:sp>
        <p:nvSpPr>
          <p:cNvPr id="5" name="页脚占位符 4">
            <a:extLst>
              <a:ext uri="{FF2B5EF4-FFF2-40B4-BE49-F238E27FC236}">
                <a16:creationId xmlns:a16="http://schemas.microsoft.com/office/drawing/2014/main" id="{D12F282E-28F2-4E06-9B68-8BB13A141CA0}"/>
              </a:ext>
            </a:extLst>
          </p:cNvPr>
          <p:cNvSpPr>
            <a:spLocks noGrp="1"/>
          </p:cNvSpPr>
          <p:nvPr>
            <p:ph type="ftr" sz="quarter" idx="11"/>
          </p:nvPr>
        </p:nvSpPr>
        <p:spPr/>
        <p:txBody>
          <a:bodyPr/>
          <a:lstStyle/>
          <a:p>
            <a:r>
              <a:rPr lang="zh-CN" altLang="en-US"/>
              <a:t>合肥学院 人工智能与大数据学院</a:t>
            </a:r>
            <a:endParaRPr lang="en-US" altLang="zh-CN" dirty="0"/>
          </a:p>
        </p:txBody>
      </p:sp>
      <p:sp>
        <p:nvSpPr>
          <p:cNvPr id="6" name="灯片编号占位符 5">
            <a:extLst>
              <a:ext uri="{FF2B5EF4-FFF2-40B4-BE49-F238E27FC236}">
                <a16:creationId xmlns:a16="http://schemas.microsoft.com/office/drawing/2014/main" id="{06E00E4E-4D72-47F0-AB6D-0402A162CDB0}"/>
              </a:ext>
            </a:extLst>
          </p:cNvPr>
          <p:cNvSpPr>
            <a:spLocks noGrp="1"/>
          </p:cNvSpPr>
          <p:nvPr>
            <p:ph type="sldNum" sz="quarter" idx="12"/>
          </p:nvPr>
        </p:nvSpPr>
        <p:spPr/>
        <p:txBody>
          <a:bodyPr/>
          <a:lstStyle/>
          <a:p>
            <a:fld id="{CF856BB3-76D9-4B5D-995C-68FA1768510B}" type="slidenum">
              <a:rPr lang="en-US" altLang="zh-CN" smtClean="0"/>
              <a:pPr/>
              <a:t>60</a:t>
            </a:fld>
            <a:endParaRPr lang="en-US" altLang="zh-CN"/>
          </a:p>
        </p:txBody>
      </p:sp>
      <p:pic>
        <p:nvPicPr>
          <p:cNvPr id="8" name="图形 7">
            <a:extLst>
              <a:ext uri="{FF2B5EF4-FFF2-40B4-BE49-F238E27FC236}">
                <a16:creationId xmlns:a16="http://schemas.microsoft.com/office/drawing/2014/main" id="{65C81612-2EA0-456D-90CF-E5A6886BD76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947862" y="1395412"/>
            <a:ext cx="8296275" cy="4067175"/>
          </a:xfrm>
          <a:prstGeom prst="rect">
            <a:avLst/>
          </a:prstGeom>
        </p:spPr>
      </p:pic>
    </p:spTree>
    <p:extLst>
      <p:ext uri="{BB962C8B-B14F-4D97-AF65-F5344CB8AC3E}">
        <p14:creationId xmlns:p14="http://schemas.microsoft.com/office/powerpoint/2010/main" val="284938490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CD20896-EDFD-4EB6-ADF5-61E337C89975}"/>
              </a:ext>
            </a:extLst>
          </p:cNvPr>
          <p:cNvSpPr>
            <a:spLocks noGrp="1"/>
          </p:cNvSpPr>
          <p:nvPr>
            <p:ph type="title"/>
          </p:nvPr>
        </p:nvSpPr>
        <p:spPr/>
        <p:txBody>
          <a:bodyPr/>
          <a:lstStyle/>
          <a:p>
            <a:r>
              <a:rPr lang="en-US" altLang="zh-CN" dirty="0"/>
              <a:t>4.8</a:t>
            </a:r>
            <a:r>
              <a:rPr lang="zh-CN" altLang="en-US" dirty="0"/>
              <a:t>比较</a:t>
            </a:r>
            <a:r>
              <a:rPr lang="zh-CN" altLang="en-US" dirty="0">
                <a:latin typeface="Times New Roman" panose="02020603050405020304" pitchFamily="18" charset="0"/>
                <a:cs typeface="Times New Roman" panose="02020603050405020304" pitchFamily="18" charset="0"/>
              </a:rPr>
              <a:t>学习率</a:t>
            </a:r>
            <a:r>
              <a:rPr lang="zh-CN" altLang="en-US" dirty="0"/>
              <a:t>对模型性能的影响</a:t>
            </a:r>
          </a:p>
        </p:txBody>
      </p:sp>
      <p:sp>
        <p:nvSpPr>
          <p:cNvPr id="3" name="内容占位符 2">
            <a:extLst>
              <a:ext uri="{FF2B5EF4-FFF2-40B4-BE49-F238E27FC236}">
                <a16:creationId xmlns:a16="http://schemas.microsoft.com/office/drawing/2014/main" id="{74B9246F-0FE8-4D5E-97B1-BE5C4A2EDE76}"/>
              </a:ext>
            </a:extLst>
          </p:cNvPr>
          <p:cNvSpPr>
            <a:spLocks noGrp="1"/>
          </p:cNvSpPr>
          <p:nvPr>
            <p:ph idx="1"/>
          </p:nvPr>
        </p:nvSpPr>
        <p:spPr/>
        <p:txBody>
          <a:bodyPr/>
          <a:lstStyle/>
          <a:p>
            <a:pPr marL="0" indent="0">
              <a:lnSpc>
                <a:spcPct val="150000"/>
              </a:lnSpc>
              <a:buNone/>
            </a:pPr>
            <a:r>
              <a:rPr lang="zh-CN" altLang="en-US" dirty="0"/>
              <a:t>比较不同</a:t>
            </a:r>
            <a:r>
              <a:rPr lang="zh-CN" altLang="en-US" b="1" dirty="0">
                <a:solidFill>
                  <a:srgbClr val="0070C0"/>
                </a:solidFill>
              </a:rPr>
              <a:t>学习率</a:t>
            </a:r>
            <a:r>
              <a:rPr lang="zh-CN" altLang="en-US" dirty="0"/>
              <a:t>对模型性能的影响。分别设置为</a:t>
            </a:r>
            <a:r>
              <a:rPr lang="en-US" altLang="zh-CN" dirty="0"/>
              <a:t>0.1</a:t>
            </a:r>
            <a:r>
              <a:rPr lang="zh-CN" altLang="en-US" dirty="0"/>
              <a:t>、</a:t>
            </a:r>
            <a:r>
              <a:rPr lang="en-US" altLang="zh-CN" dirty="0"/>
              <a:t>0.01</a:t>
            </a:r>
            <a:r>
              <a:rPr lang="zh-CN" altLang="en-US" dirty="0"/>
              <a:t>、</a:t>
            </a:r>
            <a:r>
              <a:rPr lang="en-US" altLang="zh-CN" dirty="0"/>
              <a:t>0.001</a:t>
            </a:r>
            <a:r>
              <a:rPr lang="zh-CN" altLang="en-US" dirty="0"/>
              <a:t>。</a:t>
            </a:r>
            <a:r>
              <a:rPr lang="zh-CN" altLang="en-US" dirty="0">
                <a:effectLst/>
                <a:cs typeface="Times New Roman" panose="02020603050405020304" pitchFamily="18" charset="0"/>
              </a:rPr>
              <a:t>卷积核大小设置为</a:t>
            </a:r>
            <a:r>
              <a:rPr lang="en-US" altLang="zh-CN" dirty="0">
                <a:effectLst/>
                <a:cs typeface="Times New Roman" panose="02020603050405020304" pitchFamily="18" charset="0"/>
              </a:rPr>
              <a:t>5</a:t>
            </a:r>
            <a:r>
              <a:rPr lang="zh-CN" altLang="en-US" dirty="0">
                <a:effectLst/>
                <a:cs typeface="Times New Roman" panose="02020603050405020304" pitchFamily="18" charset="0"/>
              </a:rPr>
              <a:t>，卷积核数量为</a:t>
            </a:r>
            <a:r>
              <a:rPr lang="en-US" altLang="zh-CN" dirty="0">
                <a:effectLst/>
                <a:cs typeface="Times New Roman" panose="02020603050405020304" pitchFamily="18" charset="0"/>
              </a:rPr>
              <a:t>32</a:t>
            </a:r>
            <a:r>
              <a:rPr lang="zh-CN" altLang="en-US" dirty="0">
                <a:effectLst/>
                <a:cs typeface="Times New Roman" panose="02020603050405020304" pitchFamily="18" charset="0"/>
              </a:rPr>
              <a:t>，全连接层数量为</a:t>
            </a:r>
            <a:r>
              <a:rPr lang="en-US" altLang="zh-CN" dirty="0">
                <a:effectLst/>
                <a:cs typeface="Times New Roman" panose="02020603050405020304" pitchFamily="18" charset="0"/>
              </a:rPr>
              <a:t>2</a:t>
            </a:r>
            <a:r>
              <a:rPr lang="zh-CN" altLang="en-US" dirty="0">
                <a:effectLst/>
                <a:cs typeface="Times New Roman" panose="02020603050405020304" pitchFamily="18" charset="0"/>
              </a:rPr>
              <a:t>，激活函数为</a:t>
            </a:r>
            <a:r>
              <a:rPr lang="en-US" altLang="zh-CN" dirty="0" err="1">
                <a:effectLst/>
                <a:latin typeface="Times New Roman" panose="02020603050405020304" pitchFamily="18" charset="0"/>
                <a:cs typeface="Times New Roman" panose="02020603050405020304" pitchFamily="18" charset="0"/>
              </a:rPr>
              <a:t>ReLU</a:t>
            </a:r>
            <a:r>
              <a:rPr lang="zh-CN" altLang="en-US" dirty="0">
                <a:effectLst/>
                <a:latin typeface="Times New Roman" panose="02020603050405020304" pitchFamily="18" charset="0"/>
                <a:cs typeface="Times New Roman" panose="02020603050405020304" pitchFamily="18" charset="0"/>
              </a:rPr>
              <a:t>，损失函数为交叉熵</a:t>
            </a:r>
            <a:r>
              <a:rPr lang="zh-CN" altLang="en-US" dirty="0">
                <a:effectLst/>
                <a:cs typeface="Times New Roman" panose="02020603050405020304" pitchFamily="18" charset="0"/>
              </a:rPr>
              <a:t>。</a:t>
            </a:r>
            <a:r>
              <a:rPr lang="zh-CN" altLang="zh-CN" dirty="0">
                <a:effectLst/>
                <a:cs typeface="Times New Roman" panose="02020603050405020304" pitchFamily="18" charset="0"/>
              </a:rPr>
              <a:t>设置</a:t>
            </a:r>
            <a:r>
              <a:rPr lang="en-US" altLang="zh-CN" dirty="0" err="1">
                <a:latin typeface="Times New Roman" panose="02020603050405020304" pitchFamily="18" charset="0"/>
                <a:cs typeface="Times New Roman" panose="02020603050405020304" pitchFamily="18" charset="0"/>
              </a:rPr>
              <a:t>BatchSize</a:t>
            </a:r>
            <a:r>
              <a:rPr lang="en-US" altLang="zh-CN" dirty="0">
                <a:effectLst/>
                <a:cs typeface="Times New Roman" panose="02020603050405020304" pitchFamily="18" charset="0"/>
              </a:rPr>
              <a:t>=128</a:t>
            </a:r>
            <a:r>
              <a:rPr lang="zh-CN" altLang="zh-CN" dirty="0">
                <a:effectLst/>
                <a:cs typeface="Times New Roman" panose="02020603050405020304" pitchFamily="18" charset="0"/>
              </a:rPr>
              <a:t>，</a:t>
            </a:r>
            <a:r>
              <a:rPr lang="en-US" altLang="zh-CN" dirty="0" err="1">
                <a:latin typeface="Times New Roman" panose="02020603050405020304" pitchFamily="18" charset="0"/>
                <a:cs typeface="Times New Roman" panose="02020603050405020304" pitchFamily="18" charset="0"/>
              </a:rPr>
              <a:t>learningrate</a:t>
            </a:r>
            <a:r>
              <a:rPr lang="en-US" altLang="zh-CN" dirty="0">
                <a:effectLst/>
                <a:cs typeface="Times New Roman" panose="02020603050405020304" pitchFamily="18" charset="0"/>
              </a:rPr>
              <a:t>=0.01</a:t>
            </a:r>
            <a:r>
              <a:rPr lang="zh-CN" altLang="zh-CN" dirty="0">
                <a:effectLst/>
                <a:cs typeface="Times New Roman" panose="02020603050405020304" pitchFamily="18" charset="0"/>
              </a:rPr>
              <a:t>，优化器为</a:t>
            </a:r>
            <a:r>
              <a:rPr lang="en-US" altLang="zh-CN" dirty="0">
                <a:latin typeface="Times New Roman" panose="02020603050405020304" pitchFamily="18" charset="0"/>
                <a:cs typeface="Times New Roman" panose="02020603050405020304" pitchFamily="18" charset="0"/>
              </a:rPr>
              <a:t>SGD</a:t>
            </a:r>
            <a:r>
              <a:rPr lang="zh-CN" altLang="zh-CN" dirty="0">
                <a:effectLst/>
                <a:cs typeface="Times New Roman" panose="02020603050405020304" pitchFamily="18" charset="0"/>
              </a:rPr>
              <a:t>，</a:t>
            </a:r>
            <a:r>
              <a:rPr lang="zh-CN" altLang="en-US" dirty="0">
                <a:effectLst/>
                <a:cs typeface="Times New Roman" panose="02020603050405020304" pitchFamily="18" charset="0"/>
              </a:rPr>
              <a:t>损失函数为交叉熵，</a:t>
            </a:r>
            <a:r>
              <a:rPr lang="zh-CN" altLang="zh-CN" dirty="0">
                <a:effectLst/>
                <a:cs typeface="Times New Roman" panose="02020603050405020304" pitchFamily="18" charset="0"/>
              </a:rPr>
              <a:t>迭代</a:t>
            </a:r>
            <a:r>
              <a:rPr lang="en-US" altLang="zh-CN" dirty="0">
                <a:effectLst/>
                <a:cs typeface="Times New Roman" panose="02020603050405020304" pitchFamily="18" charset="0"/>
              </a:rPr>
              <a:t>20</a:t>
            </a:r>
            <a:r>
              <a:rPr lang="zh-CN" altLang="zh-CN" dirty="0">
                <a:effectLst/>
                <a:cs typeface="Times New Roman" panose="02020603050405020304" pitchFamily="18" charset="0"/>
              </a:rPr>
              <a:t>次（</a:t>
            </a:r>
            <a:r>
              <a:rPr lang="en-US" altLang="zh-CN" dirty="0">
                <a:latin typeface="Times New Roman" panose="02020603050405020304" pitchFamily="18" charset="0"/>
                <a:cs typeface="Times New Roman" panose="02020603050405020304" pitchFamily="18" charset="0"/>
              </a:rPr>
              <a:t>Epoch</a:t>
            </a:r>
            <a:r>
              <a:rPr lang="en-US" altLang="zh-CN" dirty="0">
                <a:effectLst/>
                <a:cs typeface="Times New Roman" panose="02020603050405020304" pitchFamily="18" charset="0"/>
              </a:rPr>
              <a:t>=20</a:t>
            </a:r>
            <a:r>
              <a:rPr lang="zh-CN" altLang="zh-CN" dirty="0">
                <a:effectLst/>
                <a:cs typeface="Times New Roman" panose="02020603050405020304" pitchFamily="18" charset="0"/>
              </a:rPr>
              <a:t>），实验结果见图</a:t>
            </a:r>
            <a:r>
              <a:rPr lang="en-US" altLang="zh-CN" dirty="0">
                <a:effectLst/>
                <a:cs typeface="Times New Roman" panose="02020603050405020304" pitchFamily="18" charset="0"/>
              </a:rPr>
              <a:t>32.</a:t>
            </a:r>
          </a:p>
        </p:txBody>
      </p:sp>
      <p:sp>
        <p:nvSpPr>
          <p:cNvPr id="4" name="日期占位符 3">
            <a:extLst>
              <a:ext uri="{FF2B5EF4-FFF2-40B4-BE49-F238E27FC236}">
                <a16:creationId xmlns:a16="http://schemas.microsoft.com/office/drawing/2014/main" id="{D88F6FF0-235F-4F78-85D9-AF5D8171F044}"/>
              </a:ext>
            </a:extLst>
          </p:cNvPr>
          <p:cNvSpPr>
            <a:spLocks noGrp="1"/>
          </p:cNvSpPr>
          <p:nvPr>
            <p:ph type="dt" sz="half" idx="10"/>
          </p:nvPr>
        </p:nvSpPr>
        <p:spPr/>
        <p:txBody>
          <a:bodyPr/>
          <a:lstStyle/>
          <a:p>
            <a:fld id="{315BB34A-6131-4109-8499-25816707CCF8}" type="datetime1">
              <a:rPr lang="en-US" altLang="zh-CN" smtClean="0"/>
              <a:t>4/21/2023</a:t>
            </a:fld>
            <a:endParaRPr lang="en-US" altLang="zh-CN"/>
          </a:p>
        </p:txBody>
      </p:sp>
      <p:sp>
        <p:nvSpPr>
          <p:cNvPr id="5" name="页脚占位符 4">
            <a:extLst>
              <a:ext uri="{FF2B5EF4-FFF2-40B4-BE49-F238E27FC236}">
                <a16:creationId xmlns:a16="http://schemas.microsoft.com/office/drawing/2014/main" id="{D12F282E-28F2-4E06-9B68-8BB13A141CA0}"/>
              </a:ext>
            </a:extLst>
          </p:cNvPr>
          <p:cNvSpPr>
            <a:spLocks noGrp="1"/>
          </p:cNvSpPr>
          <p:nvPr>
            <p:ph type="ftr" sz="quarter" idx="11"/>
          </p:nvPr>
        </p:nvSpPr>
        <p:spPr/>
        <p:txBody>
          <a:bodyPr/>
          <a:lstStyle/>
          <a:p>
            <a:r>
              <a:rPr lang="zh-CN" altLang="en-US"/>
              <a:t>合肥学院 人工智能与大数据学院</a:t>
            </a:r>
            <a:endParaRPr lang="en-US" altLang="zh-CN" dirty="0"/>
          </a:p>
        </p:txBody>
      </p:sp>
      <p:sp>
        <p:nvSpPr>
          <p:cNvPr id="6" name="灯片编号占位符 5">
            <a:extLst>
              <a:ext uri="{FF2B5EF4-FFF2-40B4-BE49-F238E27FC236}">
                <a16:creationId xmlns:a16="http://schemas.microsoft.com/office/drawing/2014/main" id="{06E00E4E-4D72-47F0-AB6D-0402A162CDB0}"/>
              </a:ext>
            </a:extLst>
          </p:cNvPr>
          <p:cNvSpPr>
            <a:spLocks noGrp="1"/>
          </p:cNvSpPr>
          <p:nvPr>
            <p:ph type="sldNum" sz="quarter" idx="12"/>
          </p:nvPr>
        </p:nvSpPr>
        <p:spPr/>
        <p:txBody>
          <a:bodyPr/>
          <a:lstStyle/>
          <a:p>
            <a:fld id="{CF856BB3-76D9-4B5D-995C-68FA1768510B}" type="slidenum">
              <a:rPr lang="en-US" altLang="zh-CN" smtClean="0"/>
              <a:pPr/>
              <a:t>61</a:t>
            </a:fld>
            <a:endParaRPr lang="en-US" altLang="zh-CN"/>
          </a:p>
        </p:txBody>
      </p:sp>
    </p:spTree>
    <p:extLst>
      <p:ext uri="{BB962C8B-B14F-4D97-AF65-F5344CB8AC3E}">
        <p14:creationId xmlns:p14="http://schemas.microsoft.com/office/powerpoint/2010/main" val="382517203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CD20896-EDFD-4EB6-ADF5-61E337C89975}"/>
              </a:ext>
            </a:extLst>
          </p:cNvPr>
          <p:cNvSpPr>
            <a:spLocks noGrp="1"/>
          </p:cNvSpPr>
          <p:nvPr>
            <p:ph type="title"/>
          </p:nvPr>
        </p:nvSpPr>
        <p:spPr/>
        <p:txBody>
          <a:bodyPr/>
          <a:lstStyle/>
          <a:p>
            <a:r>
              <a:rPr lang="en-US" altLang="zh-CN" dirty="0"/>
              <a:t>4.8</a:t>
            </a:r>
            <a:r>
              <a:rPr lang="zh-CN" altLang="en-US" dirty="0"/>
              <a:t>比较</a:t>
            </a:r>
            <a:r>
              <a:rPr lang="zh-CN" altLang="en-US" dirty="0">
                <a:latin typeface="Times New Roman" panose="02020603050405020304" pitchFamily="18" charset="0"/>
                <a:cs typeface="Times New Roman" panose="02020603050405020304" pitchFamily="18" charset="0"/>
              </a:rPr>
              <a:t>学习率</a:t>
            </a:r>
            <a:r>
              <a:rPr lang="zh-CN" altLang="en-US" dirty="0"/>
              <a:t>对模型性能的影响</a:t>
            </a:r>
          </a:p>
        </p:txBody>
      </p:sp>
      <p:sp>
        <p:nvSpPr>
          <p:cNvPr id="3" name="内容占位符 2">
            <a:extLst>
              <a:ext uri="{FF2B5EF4-FFF2-40B4-BE49-F238E27FC236}">
                <a16:creationId xmlns:a16="http://schemas.microsoft.com/office/drawing/2014/main" id="{74B9246F-0FE8-4D5E-97B1-BE5C4A2EDE76}"/>
              </a:ext>
            </a:extLst>
          </p:cNvPr>
          <p:cNvSpPr>
            <a:spLocks noGrp="1"/>
          </p:cNvSpPr>
          <p:nvPr>
            <p:ph idx="1"/>
          </p:nvPr>
        </p:nvSpPr>
        <p:spPr/>
        <p:txBody>
          <a:bodyPr/>
          <a:lstStyle/>
          <a:p>
            <a:pPr marL="0" indent="0" algn="ctr">
              <a:lnSpc>
                <a:spcPct val="150000"/>
              </a:lnSpc>
              <a:buNone/>
            </a:pPr>
            <a:endParaRPr lang="en-US" altLang="zh-CN" dirty="0">
              <a:effectLst/>
              <a:cs typeface="Times New Roman" panose="02020603050405020304" pitchFamily="18" charset="0"/>
            </a:endParaRPr>
          </a:p>
          <a:p>
            <a:pPr marL="0" indent="0" algn="ctr">
              <a:lnSpc>
                <a:spcPct val="150000"/>
              </a:lnSpc>
              <a:buNone/>
            </a:pPr>
            <a:endParaRPr lang="en-US" altLang="zh-CN" dirty="0">
              <a:cs typeface="Times New Roman" panose="02020603050405020304" pitchFamily="18" charset="0"/>
            </a:endParaRPr>
          </a:p>
          <a:p>
            <a:pPr marL="0" indent="0" algn="ctr">
              <a:lnSpc>
                <a:spcPct val="150000"/>
              </a:lnSpc>
              <a:buNone/>
            </a:pPr>
            <a:endParaRPr lang="en-US" altLang="zh-CN" dirty="0">
              <a:effectLst/>
              <a:cs typeface="Times New Roman" panose="02020603050405020304" pitchFamily="18" charset="0"/>
            </a:endParaRPr>
          </a:p>
          <a:p>
            <a:pPr marL="0" indent="0" algn="ctr">
              <a:lnSpc>
                <a:spcPct val="150000"/>
              </a:lnSpc>
              <a:buNone/>
            </a:pPr>
            <a:endParaRPr lang="en-US" altLang="zh-CN" dirty="0">
              <a:cs typeface="Times New Roman" panose="02020603050405020304" pitchFamily="18" charset="0"/>
            </a:endParaRPr>
          </a:p>
          <a:p>
            <a:pPr marL="0" indent="0" algn="ctr">
              <a:lnSpc>
                <a:spcPct val="150000"/>
              </a:lnSpc>
              <a:buNone/>
            </a:pPr>
            <a:endParaRPr lang="en-US" altLang="zh-CN" dirty="0">
              <a:effectLst/>
              <a:cs typeface="Times New Roman" panose="02020603050405020304" pitchFamily="18" charset="0"/>
            </a:endParaRPr>
          </a:p>
          <a:p>
            <a:pPr marL="0" indent="0" algn="ctr">
              <a:lnSpc>
                <a:spcPct val="150000"/>
              </a:lnSpc>
              <a:buNone/>
            </a:pPr>
            <a:endParaRPr lang="en-US" altLang="zh-CN" dirty="0">
              <a:cs typeface="Times New Roman" panose="02020603050405020304" pitchFamily="18" charset="0"/>
            </a:endParaRPr>
          </a:p>
          <a:p>
            <a:pPr marL="0" indent="0" algn="ctr">
              <a:lnSpc>
                <a:spcPct val="150000"/>
              </a:lnSpc>
              <a:buNone/>
            </a:pPr>
            <a:endParaRPr lang="en-US" altLang="zh-CN" dirty="0">
              <a:effectLst/>
              <a:cs typeface="Times New Roman" panose="02020603050405020304" pitchFamily="18" charset="0"/>
            </a:endParaRPr>
          </a:p>
          <a:p>
            <a:pPr marL="0" indent="0" algn="ctr">
              <a:lnSpc>
                <a:spcPct val="150000"/>
              </a:lnSpc>
              <a:buNone/>
            </a:pPr>
            <a:r>
              <a:rPr lang="zh-CN" altLang="zh-CN" dirty="0">
                <a:effectLst/>
                <a:cs typeface="Times New Roman" panose="02020603050405020304" pitchFamily="18" charset="0"/>
              </a:rPr>
              <a:t>图</a:t>
            </a:r>
            <a:r>
              <a:rPr lang="en-US" altLang="zh-CN" dirty="0">
                <a:effectLst/>
                <a:cs typeface="Times New Roman" panose="02020603050405020304" pitchFamily="18" charset="0"/>
              </a:rPr>
              <a:t>32.</a:t>
            </a:r>
            <a:r>
              <a:rPr lang="zh-CN" altLang="en-US" dirty="0">
                <a:effectLst/>
                <a:cs typeface="Times New Roman" panose="02020603050405020304" pitchFamily="18" charset="0"/>
              </a:rPr>
              <a:t>学习率对</a:t>
            </a:r>
            <a:r>
              <a:rPr lang="en-US" altLang="zh-CN" dirty="0">
                <a:effectLst/>
                <a:latin typeface="Times New Roman" panose="02020603050405020304" pitchFamily="18" charset="0"/>
                <a:cs typeface="Times New Roman" panose="02020603050405020304" pitchFamily="18" charset="0"/>
              </a:rPr>
              <a:t>CNN</a:t>
            </a:r>
            <a:r>
              <a:rPr lang="zh-CN" altLang="en-US" dirty="0">
                <a:effectLst/>
                <a:cs typeface="Times New Roman" panose="02020603050405020304" pitchFamily="18" charset="0"/>
              </a:rPr>
              <a:t>模型性能的影响</a:t>
            </a:r>
            <a:endParaRPr lang="en-US" altLang="zh-CN" dirty="0">
              <a:effectLst/>
              <a:cs typeface="Times New Roman" panose="02020603050405020304" pitchFamily="18" charset="0"/>
            </a:endParaRPr>
          </a:p>
          <a:p>
            <a:pPr marL="0" indent="0">
              <a:lnSpc>
                <a:spcPct val="150000"/>
              </a:lnSpc>
              <a:buNone/>
            </a:pPr>
            <a:endParaRPr lang="zh-CN" altLang="en-US" dirty="0"/>
          </a:p>
        </p:txBody>
      </p:sp>
      <p:sp>
        <p:nvSpPr>
          <p:cNvPr id="4" name="日期占位符 3">
            <a:extLst>
              <a:ext uri="{FF2B5EF4-FFF2-40B4-BE49-F238E27FC236}">
                <a16:creationId xmlns:a16="http://schemas.microsoft.com/office/drawing/2014/main" id="{D88F6FF0-235F-4F78-85D9-AF5D8171F044}"/>
              </a:ext>
            </a:extLst>
          </p:cNvPr>
          <p:cNvSpPr>
            <a:spLocks noGrp="1"/>
          </p:cNvSpPr>
          <p:nvPr>
            <p:ph type="dt" sz="half" idx="10"/>
          </p:nvPr>
        </p:nvSpPr>
        <p:spPr/>
        <p:txBody>
          <a:bodyPr/>
          <a:lstStyle/>
          <a:p>
            <a:fld id="{315BB34A-6131-4109-8499-25816707CCF8}" type="datetime1">
              <a:rPr lang="en-US" altLang="zh-CN" smtClean="0"/>
              <a:t>4/21/2023</a:t>
            </a:fld>
            <a:endParaRPr lang="en-US" altLang="zh-CN"/>
          </a:p>
        </p:txBody>
      </p:sp>
      <p:sp>
        <p:nvSpPr>
          <p:cNvPr id="5" name="页脚占位符 4">
            <a:extLst>
              <a:ext uri="{FF2B5EF4-FFF2-40B4-BE49-F238E27FC236}">
                <a16:creationId xmlns:a16="http://schemas.microsoft.com/office/drawing/2014/main" id="{D12F282E-28F2-4E06-9B68-8BB13A141CA0}"/>
              </a:ext>
            </a:extLst>
          </p:cNvPr>
          <p:cNvSpPr>
            <a:spLocks noGrp="1"/>
          </p:cNvSpPr>
          <p:nvPr>
            <p:ph type="ftr" sz="quarter" idx="11"/>
          </p:nvPr>
        </p:nvSpPr>
        <p:spPr/>
        <p:txBody>
          <a:bodyPr/>
          <a:lstStyle/>
          <a:p>
            <a:r>
              <a:rPr lang="zh-CN" altLang="en-US"/>
              <a:t>合肥学院 人工智能与大数据学院</a:t>
            </a:r>
            <a:endParaRPr lang="en-US" altLang="zh-CN" dirty="0"/>
          </a:p>
        </p:txBody>
      </p:sp>
      <p:sp>
        <p:nvSpPr>
          <p:cNvPr id="6" name="灯片编号占位符 5">
            <a:extLst>
              <a:ext uri="{FF2B5EF4-FFF2-40B4-BE49-F238E27FC236}">
                <a16:creationId xmlns:a16="http://schemas.microsoft.com/office/drawing/2014/main" id="{06E00E4E-4D72-47F0-AB6D-0402A162CDB0}"/>
              </a:ext>
            </a:extLst>
          </p:cNvPr>
          <p:cNvSpPr>
            <a:spLocks noGrp="1"/>
          </p:cNvSpPr>
          <p:nvPr>
            <p:ph type="sldNum" sz="quarter" idx="12"/>
          </p:nvPr>
        </p:nvSpPr>
        <p:spPr/>
        <p:txBody>
          <a:bodyPr/>
          <a:lstStyle/>
          <a:p>
            <a:fld id="{CF856BB3-76D9-4B5D-995C-68FA1768510B}" type="slidenum">
              <a:rPr lang="en-US" altLang="zh-CN" smtClean="0"/>
              <a:pPr/>
              <a:t>62</a:t>
            </a:fld>
            <a:endParaRPr lang="en-US" altLang="zh-CN"/>
          </a:p>
        </p:txBody>
      </p:sp>
      <p:pic>
        <p:nvPicPr>
          <p:cNvPr id="8" name="图形 7">
            <a:extLst>
              <a:ext uri="{FF2B5EF4-FFF2-40B4-BE49-F238E27FC236}">
                <a16:creationId xmlns:a16="http://schemas.microsoft.com/office/drawing/2014/main" id="{3094D19A-05A5-42E8-8088-59BC5CDCE0E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947862" y="1395412"/>
            <a:ext cx="8296275" cy="4067175"/>
          </a:xfrm>
          <a:prstGeom prst="rect">
            <a:avLst/>
          </a:prstGeom>
        </p:spPr>
      </p:pic>
    </p:spTree>
    <p:extLst>
      <p:ext uri="{BB962C8B-B14F-4D97-AF65-F5344CB8AC3E}">
        <p14:creationId xmlns:p14="http://schemas.microsoft.com/office/powerpoint/2010/main" val="404479768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CD20896-EDFD-4EB6-ADF5-61E337C89975}"/>
              </a:ext>
            </a:extLst>
          </p:cNvPr>
          <p:cNvSpPr>
            <a:spLocks noGrp="1"/>
          </p:cNvSpPr>
          <p:nvPr>
            <p:ph type="title"/>
          </p:nvPr>
        </p:nvSpPr>
        <p:spPr/>
        <p:txBody>
          <a:bodyPr/>
          <a:lstStyle/>
          <a:p>
            <a:r>
              <a:rPr lang="en-US" altLang="zh-CN" dirty="0"/>
              <a:t>4.9</a:t>
            </a:r>
            <a:r>
              <a:rPr lang="zh-CN" altLang="en-US" dirty="0"/>
              <a:t>可变</a:t>
            </a:r>
            <a:r>
              <a:rPr lang="zh-CN" altLang="en-US" dirty="0">
                <a:latin typeface="Times New Roman" panose="02020603050405020304" pitchFamily="18" charset="0"/>
                <a:cs typeface="Times New Roman" panose="02020603050405020304" pitchFamily="18" charset="0"/>
              </a:rPr>
              <a:t>学习率</a:t>
            </a:r>
            <a:r>
              <a:rPr lang="zh-CN" altLang="en-US" dirty="0"/>
              <a:t>对模型性能的影响</a:t>
            </a:r>
          </a:p>
        </p:txBody>
      </p:sp>
      <p:sp>
        <p:nvSpPr>
          <p:cNvPr id="3" name="内容占位符 2">
            <a:extLst>
              <a:ext uri="{FF2B5EF4-FFF2-40B4-BE49-F238E27FC236}">
                <a16:creationId xmlns:a16="http://schemas.microsoft.com/office/drawing/2014/main" id="{74B9246F-0FE8-4D5E-97B1-BE5C4A2EDE76}"/>
              </a:ext>
            </a:extLst>
          </p:cNvPr>
          <p:cNvSpPr>
            <a:spLocks noGrp="1"/>
          </p:cNvSpPr>
          <p:nvPr>
            <p:ph idx="1"/>
          </p:nvPr>
        </p:nvSpPr>
        <p:spPr/>
        <p:txBody>
          <a:bodyPr/>
          <a:lstStyle/>
          <a:p>
            <a:pPr marL="0" indent="0">
              <a:lnSpc>
                <a:spcPct val="150000"/>
              </a:lnSpc>
              <a:buNone/>
            </a:pPr>
            <a:r>
              <a:rPr lang="zh-CN" altLang="en-US" dirty="0"/>
              <a:t>比较</a:t>
            </a:r>
            <a:r>
              <a:rPr lang="zh-CN" altLang="en-US" b="1" dirty="0">
                <a:solidFill>
                  <a:srgbClr val="0070C0"/>
                </a:solidFill>
              </a:rPr>
              <a:t>不变学习率和可变学习率</a:t>
            </a:r>
            <a:r>
              <a:rPr lang="zh-CN" altLang="en-US" dirty="0"/>
              <a:t>对模型性能的影响。不变学习率设置为</a:t>
            </a:r>
            <a:r>
              <a:rPr lang="en-US" altLang="zh-CN" dirty="0"/>
              <a:t>0.001</a:t>
            </a:r>
            <a:r>
              <a:rPr lang="zh-CN" altLang="en-US" dirty="0"/>
              <a:t>，可变学习率随着迭代次数的增加而衰减，初始为</a:t>
            </a:r>
            <a:r>
              <a:rPr lang="en-US" altLang="zh-CN" dirty="0"/>
              <a:t>0.01</a:t>
            </a:r>
            <a:r>
              <a:rPr lang="zh-CN" altLang="en-US" dirty="0"/>
              <a:t>，每迭代十次衰减</a:t>
            </a:r>
            <a:r>
              <a:rPr lang="en-US" altLang="zh-CN" dirty="0"/>
              <a:t>10</a:t>
            </a:r>
            <a:r>
              <a:rPr lang="zh-CN" altLang="en-US" dirty="0"/>
              <a:t>倍。</a:t>
            </a:r>
            <a:r>
              <a:rPr lang="zh-CN" altLang="en-US" dirty="0">
                <a:effectLst/>
                <a:cs typeface="Times New Roman" panose="02020603050405020304" pitchFamily="18" charset="0"/>
              </a:rPr>
              <a:t>卷积核大小设置为</a:t>
            </a:r>
            <a:r>
              <a:rPr lang="en-US" altLang="zh-CN" dirty="0">
                <a:effectLst/>
                <a:cs typeface="Times New Roman" panose="02020603050405020304" pitchFamily="18" charset="0"/>
              </a:rPr>
              <a:t>5</a:t>
            </a:r>
            <a:r>
              <a:rPr lang="zh-CN" altLang="en-US" dirty="0">
                <a:effectLst/>
                <a:cs typeface="Times New Roman" panose="02020603050405020304" pitchFamily="18" charset="0"/>
              </a:rPr>
              <a:t>，卷积核数量为</a:t>
            </a:r>
            <a:r>
              <a:rPr lang="en-US" altLang="zh-CN" dirty="0">
                <a:effectLst/>
                <a:cs typeface="Times New Roman" panose="02020603050405020304" pitchFamily="18" charset="0"/>
              </a:rPr>
              <a:t>32</a:t>
            </a:r>
            <a:r>
              <a:rPr lang="zh-CN" altLang="en-US" dirty="0">
                <a:effectLst/>
                <a:cs typeface="Times New Roman" panose="02020603050405020304" pitchFamily="18" charset="0"/>
              </a:rPr>
              <a:t>，全连接层数量为</a:t>
            </a:r>
            <a:r>
              <a:rPr lang="en-US" altLang="zh-CN" dirty="0">
                <a:effectLst/>
                <a:cs typeface="Times New Roman" panose="02020603050405020304" pitchFamily="18" charset="0"/>
              </a:rPr>
              <a:t>2</a:t>
            </a:r>
            <a:r>
              <a:rPr lang="zh-CN" altLang="en-US" dirty="0">
                <a:effectLst/>
                <a:cs typeface="Times New Roman" panose="02020603050405020304" pitchFamily="18" charset="0"/>
              </a:rPr>
              <a:t>，激活函数为</a:t>
            </a:r>
            <a:r>
              <a:rPr lang="en-US" altLang="zh-CN" dirty="0" err="1">
                <a:effectLst/>
                <a:latin typeface="Times New Roman" panose="02020603050405020304" pitchFamily="18" charset="0"/>
                <a:cs typeface="Times New Roman" panose="02020603050405020304" pitchFamily="18" charset="0"/>
              </a:rPr>
              <a:t>ReLU</a:t>
            </a:r>
            <a:r>
              <a:rPr lang="zh-CN" altLang="en-US" dirty="0">
                <a:effectLst/>
                <a:latin typeface="Times New Roman" panose="02020603050405020304" pitchFamily="18" charset="0"/>
                <a:cs typeface="Times New Roman" panose="02020603050405020304" pitchFamily="18" charset="0"/>
              </a:rPr>
              <a:t>，损失函数为交叉熵</a:t>
            </a:r>
            <a:r>
              <a:rPr lang="zh-CN" altLang="en-US" dirty="0">
                <a:effectLst/>
                <a:cs typeface="Times New Roman" panose="02020603050405020304" pitchFamily="18" charset="0"/>
              </a:rPr>
              <a:t>。</a:t>
            </a:r>
            <a:r>
              <a:rPr lang="zh-CN" altLang="zh-CN" dirty="0">
                <a:effectLst/>
                <a:cs typeface="Times New Roman" panose="02020603050405020304" pitchFamily="18" charset="0"/>
              </a:rPr>
              <a:t>设置</a:t>
            </a:r>
            <a:r>
              <a:rPr lang="en-US" altLang="zh-CN" dirty="0" err="1">
                <a:latin typeface="Times New Roman" panose="02020603050405020304" pitchFamily="18" charset="0"/>
                <a:cs typeface="Times New Roman" panose="02020603050405020304" pitchFamily="18" charset="0"/>
              </a:rPr>
              <a:t>BatchSize</a:t>
            </a:r>
            <a:r>
              <a:rPr lang="en-US" altLang="zh-CN" dirty="0">
                <a:effectLst/>
                <a:cs typeface="Times New Roman" panose="02020603050405020304" pitchFamily="18" charset="0"/>
              </a:rPr>
              <a:t>=128</a:t>
            </a:r>
            <a:r>
              <a:rPr lang="zh-CN" altLang="zh-CN" dirty="0">
                <a:effectLst/>
                <a:cs typeface="Times New Roman" panose="02020603050405020304" pitchFamily="18" charset="0"/>
              </a:rPr>
              <a:t>，优化器为</a:t>
            </a:r>
            <a:r>
              <a:rPr lang="en-US" altLang="zh-CN" dirty="0">
                <a:latin typeface="Times New Roman" panose="02020603050405020304" pitchFamily="18" charset="0"/>
                <a:cs typeface="Times New Roman" panose="02020603050405020304" pitchFamily="18" charset="0"/>
              </a:rPr>
              <a:t>SGD</a:t>
            </a:r>
            <a:r>
              <a:rPr lang="zh-CN" altLang="zh-CN" dirty="0">
                <a:effectLst/>
                <a:cs typeface="Times New Roman" panose="02020603050405020304" pitchFamily="18" charset="0"/>
              </a:rPr>
              <a:t>，迭代</a:t>
            </a:r>
            <a:r>
              <a:rPr lang="en-US" altLang="zh-CN" dirty="0">
                <a:effectLst/>
                <a:cs typeface="Times New Roman" panose="02020603050405020304" pitchFamily="18" charset="0"/>
              </a:rPr>
              <a:t>20</a:t>
            </a:r>
            <a:r>
              <a:rPr lang="zh-CN" altLang="zh-CN" dirty="0">
                <a:effectLst/>
                <a:cs typeface="Times New Roman" panose="02020603050405020304" pitchFamily="18" charset="0"/>
              </a:rPr>
              <a:t>次（</a:t>
            </a:r>
            <a:r>
              <a:rPr lang="en-US" altLang="zh-CN" dirty="0">
                <a:latin typeface="Times New Roman" panose="02020603050405020304" pitchFamily="18" charset="0"/>
                <a:cs typeface="Times New Roman" panose="02020603050405020304" pitchFamily="18" charset="0"/>
              </a:rPr>
              <a:t>Epoch</a:t>
            </a:r>
            <a:r>
              <a:rPr lang="en-US" altLang="zh-CN" dirty="0">
                <a:effectLst/>
                <a:cs typeface="Times New Roman" panose="02020603050405020304" pitchFamily="18" charset="0"/>
              </a:rPr>
              <a:t>=20</a:t>
            </a:r>
            <a:r>
              <a:rPr lang="zh-CN" altLang="zh-CN" dirty="0">
                <a:effectLst/>
                <a:cs typeface="Times New Roman" panose="02020603050405020304" pitchFamily="18" charset="0"/>
              </a:rPr>
              <a:t>），实验结果见图</a:t>
            </a:r>
            <a:r>
              <a:rPr lang="en-US" altLang="zh-CN" dirty="0">
                <a:effectLst/>
                <a:cs typeface="Times New Roman" panose="02020603050405020304" pitchFamily="18" charset="0"/>
              </a:rPr>
              <a:t>33.</a:t>
            </a:r>
          </a:p>
        </p:txBody>
      </p:sp>
      <p:sp>
        <p:nvSpPr>
          <p:cNvPr id="4" name="日期占位符 3">
            <a:extLst>
              <a:ext uri="{FF2B5EF4-FFF2-40B4-BE49-F238E27FC236}">
                <a16:creationId xmlns:a16="http://schemas.microsoft.com/office/drawing/2014/main" id="{D88F6FF0-235F-4F78-85D9-AF5D8171F044}"/>
              </a:ext>
            </a:extLst>
          </p:cNvPr>
          <p:cNvSpPr>
            <a:spLocks noGrp="1"/>
          </p:cNvSpPr>
          <p:nvPr>
            <p:ph type="dt" sz="half" idx="10"/>
          </p:nvPr>
        </p:nvSpPr>
        <p:spPr/>
        <p:txBody>
          <a:bodyPr/>
          <a:lstStyle/>
          <a:p>
            <a:fld id="{315BB34A-6131-4109-8499-25816707CCF8}" type="datetime1">
              <a:rPr lang="en-US" altLang="zh-CN" smtClean="0"/>
              <a:t>4/21/2023</a:t>
            </a:fld>
            <a:endParaRPr lang="en-US" altLang="zh-CN"/>
          </a:p>
        </p:txBody>
      </p:sp>
      <p:sp>
        <p:nvSpPr>
          <p:cNvPr id="5" name="页脚占位符 4">
            <a:extLst>
              <a:ext uri="{FF2B5EF4-FFF2-40B4-BE49-F238E27FC236}">
                <a16:creationId xmlns:a16="http://schemas.microsoft.com/office/drawing/2014/main" id="{D12F282E-28F2-4E06-9B68-8BB13A141CA0}"/>
              </a:ext>
            </a:extLst>
          </p:cNvPr>
          <p:cNvSpPr>
            <a:spLocks noGrp="1"/>
          </p:cNvSpPr>
          <p:nvPr>
            <p:ph type="ftr" sz="quarter" idx="11"/>
          </p:nvPr>
        </p:nvSpPr>
        <p:spPr/>
        <p:txBody>
          <a:bodyPr/>
          <a:lstStyle/>
          <a:p>
            <a:r>
              <a:rPr lang="zh-CN" altLang="en-US"/>
              <a:t>合肥学院 人工智能与大数据学院</a:t>
            </a:r>
            <a:endParaRPr lang="en-US" altLang="zh-CN" dirty="0"/>
          </a:p>
        </p:txBody>
      </p:sp>
      <p:sp>
        <p:nvSpPr>
          <p:cNvPr id="6" name="灯片编号占位符 5">
            <a:extLst>
              <a:ext uri="{FF2B5EF4-FFF2-40B4-BE49-F238E27FC236}">
                <a16:creationId xmlns:a16="http://schemas.microsoft.com/office/drawing/2014/main" id="{06E00E4E-4D72-47F0-AB6D-0402A162CDB0}"/>
              </a:ext>
            </a:extLst>
          </p:cNvPr>
          <p:cNvSpPr>
            <a:spLocks noGrp="1"/>
          </p:cNvSpPr>
          <p:nvPr>
            <p:ph type="sldNum" sz="quarter" idx="12"/>
          </p:nvPr>
        </p:nvSpPr>
        <p:spPr/>
        <p:txBody>
          <a:bodyPr/>
          <a:lstStyle/>
          <a:p>
            <a:fld id="{CF856BB3-76D9-4B5D-995C-68FA1768510B}" type="slidenum">
              <a:rPr lang="en-US" altLang="zh-CN" smtClean="0"/>
              <a:pPr/>
              <a:t>63</a:t>
            </a:fld>
            <a:endParaRPr lang="en-US" altLang="zh-CN"/>
          </a:p>
        </p:txBody>
      </p:sp>
    </p:spTree>
    <p:extLst>
      <p:ext uri="{BB962C8B-B14F-4D97-AF65-F5344CB8AC3E}">
        <p14:creationId xmlns:p14="http://schemas.microsoft.com/office/powerpoint/2010/main" val="332208440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CD20896-EDFD-4EB6-ADF5-61E337C89975}"/>
              </a:ext>
            </a:extLst>
          </p:cNvPr>
          <p:cNvSpPr>
            <a:spLocks noGrp="1"/>
          </p:cNvSpPr>
          <p:nvPr>
            <p:ph type="title"/>
          </p:nvPr>
        </p:nvSpPr>
        <p:spPr/>
        <p:txBody>
          <a:bodyPr/>
          <a:lstStyle/>
          <a:p>
            <a:r>
              <a:rPr lang="en-US" altLang="zh-CN" dirty="0"/>
              <a:t>4.9</a:t>
            </a:r>
            <a:r>
              <a:rPr lang="zh-CN" altLang="en-US" dirty="0"/>
              <a:t>可变</a:t>
            </a:r>
            <a:r>
              <a:rPr lang="zh-CN" altLang="en-US" dirty="0">
                <a:latin typeface="Times New Roman" panose="02020603050405020304" pitchFamily="18" charset="0"/>
                <a:cs typeface="Times New Roman" panose="02020603050405020304" pitchFamily="18" charset="0"/>
              </a:rPr>
              <a:t>学习率</a:t>
            </a:r>
            <a:r>
              <a:rPr lang="zh-CN" altLang="en-US" dirty="0"/>
              <a:t>对模型性能的影响</a:t>
            </a:r>
          </a:p>
        </p:txBody>
      </p:sp>
      <p:sp>
        <p:nvSpPr>
          <p:cNvPr id="3" name="内容占位符 2">
            <a:extLst>
              <a:ext uri="{FF2B5EF4-FFF2-40B4-BE49-F238E27FC236}">
                <a16:creationId xmlns:a16="http://schemas.microsoft.com/office/drawing/2014/main" id="{74B9246F-0FE8-4D5E-97B1-BE5C4A2EDE76}"/>
              </a:ext>
            </a:extLst>
          </p:cNvPr>
          <p:cNvSpPr>
            <a:spLocks noGrp="1"/>
          </p:cNvSpPr>
          <p:nvPr>
            <p:ph idx="1"/>
          </p:nvPr>
        </p:nvSpPr>
        <p:spPr/>
        <p:txBody>
          <a:bodyPr/>
          <a:lstStyle/>
          <a:p>
            <a:pPr marL="0" indent="0" algn="ctr">
              <a:lnSpc>
                <a:spcPct val="150000"/>
              </a:lnSpc>
              <a:buNone/>
            </a:pPr>
            <a:endParaRPr lang="en-US" altLang="zh-CN" dirty="0">
              <a:effectLst/>
              <a:cs typeface="Times New Roman" panose="02020603050405020304" pitchFamily="18" charset="0"/>
            </a:endParaRPr>
          </a:p>
          <a:p>
            <a:pPr marL="0" indent="0" algn="ctr">
              <a:lnSpc>
                <a:spcPct val="150000"/>
              </a:lnSpc>
              <a:buNone/>
            </a:pPr>
            <a:endParaRPr lang="en-US" altLang="zh-CN" dirty="0">
              <a:cs typeface="Times New Roman" panose="02020603050405020304" pitchFamily="18" charset="0"/>
            </a:endParaRPr>
          </a:p>
          <a:p>
            <a:pPr marL="0" indent="0" algn="ctr">
              <a:lnSpc>
                <a:spcPct val="150000"/>
              </a:lnSpc>
              <a:buNone/>
            </a:pPr>
            <a:endParaRPr lang="en-US" altLang="zh-CN" dirty="0">
              <a:effectLst/>
              <a:cs typeface="Times New Roman" panose="02020603050405020304" pitchFamily="18" charset="0"/>
            </a:endParaRPr>
          </a:p>
          <a:p>
            <a:pPr marL="0" indent="0" algn="ctr">
              <a:lnSpc>
                <a:spcPct val="150000"/>
              </a:lnSpc>
              <a:buNone/>
            </a:pPr>
            <a:endParaRPr lang="en-US" altLang="zh-CN" dirty="0">
              <a:cs typeface="Times New Roman" panose="02020603050405020304" pitchFamily="18" charset="0"/>
            </a:endParaRPr>
          </a:p>
          <a:p>
            <a:pPr marL="0" indent="0" algn="ctr">
              <a:lnSpc>
                <a:spcPct val="150000"/>
              </a:lnSpc>
              <a:buNone/>
            </a:pPr>
            <a:endParaRPr lang="en-US" altLang="zh-CN" dirty="0">
              <a:effectLst/>
              <a:cs typeface="Times New Roman" panose="02020603050405020304" pitchFamily="18" charset="0"/>
            </a:endParaRPr>
          </a:p>
          <a:p>
            <a:pPr marL="0" indent="0" algn="ctr">
              <a:lnSpc>
                <a:spcPct val="150000"/>
              </a:lnSpc>
              <a:buNone/>
            </a:pPr>
            <a:endParaRPr lang="en-US" altLang="zh-CN" dirty="0">
              <a:cs typeface="Times New Roman" panose="02020603050405020304" pitchFamily="18" charset="0"/>
            </a:endParaRPr>
          </a:p>
          <a:p>
            <a:pPr marL="0" indent="0" algn="ctr">
              <a:lnSpc>
                <a:spcPct val="150000"/>
              </a:lnSpc>
              <a:buNone/>
            </a:pPr>
            <a:endParaRPr lang="en-US" altLang="zh-CN" dirty="0">
              <a:effectLst/>
              <a:cs typeface="Times New Roman" panose="02020603050405020304" pitchFamily="18" charset="0"/>
            </a:endParaRPr>
          </a:p>
          <a:p>
            <a:pPr marL="0" indent="0" algn="ctr">
              <a:lnSpc>
                <a:spcPct val="150000"/>
              </a:lnSpc>
              <a:buNone/>
            </a:pPr>
            <a:r>
              <a:rPr lang="zh-CN" altLang="zh-CN" dirty="0">
                <a:effectLst/>
                <a:cs typeface="Times New Roman" panose="02020603050405020304" pitchFamily="18" charset="0"/>
              </a:rPr>
              <a:t>图</a:t>
            </a:r>
            <a:r>
              <a:rPr lang="en-US" altLang="zh-CN" dirty="0">
                <a:effectLst/>
                <a:cs typeface="Times New Roman" panose="02020603050405020304" pitchFamily="18" charset="0"/>
              </a:rPr>
              <a:t>33.</a:t>
            </a:r>
            <a:r>
              <a:rPr lang="zh-CN" altLang="en-US" dirty="0">
                <a:effectLst/>
                <a:cs typeface="Times New Roman" panose="02020603050405020304" pitchFamily="18" charset="0"/>
              </a:rPr>
              <a:t>衰变学习率对于模型性能的影响</a:t>
            </a:r>
            <a:endParaRPr lang="en-US" altLang="zh-CN" dirty="0">
              <a:effectLst/>
              <a:cs typeface="Times New Roman" panose="02020603050405020304" pitchFamily="18" charset="0"/>
            </a:endParaRPr>
          </a:p>
        </p:txBody>
      </p:sp>
      <p:sp>
        <p:nvSpPr>
          <p:cNvPr id="4" name="日期占位符 3">
            <a:extLst>
              <a:ext uri="{FF2B5EF4-FFF2-40B4-BE49-F238E27FC236}">
                <a16:creationId xmlns:a16="http://schemas.microsoft.com/office/drawing/2014/main" id="{D88F6FF0-235F-4F78-85D9-AF5D8171F044}"/>
              </a:ext>
            </a:extLst>
          </p:cNvPr>
          <p:cNvSpPr>
            <a:spLocks noGrp="1"/>
          </p:cNvSpPr>
          <p:nvPr>
            <p:ph type="dt" sz="half" idx="10"/>
          </p:nvPr>
        </p:nvSpPr>
        <p:spPr/>
        <p:txBody>
          <a:bodyPr/>
          <a:lstStyle/>
          <a:p>
            <a:fld id="{315BB34A-6131-4109-8499-25816707CCF8}" type="datetime1">
              <a:rPr lang="en-US" altLang="zh-CN" smtClean="0"/>
              <a:t>4/21/2023</a:t>
            </a:fld>
            <a:endParaRPr lang="en-US" altLang="zh-CN"/>
          </a:p>
        </p:txBody>
      </p:sp>
      <p:sp>
        <p:nvSpPr>
          <p:cNvPr id="5" name="页脚占位符 4">
            <a:extLst>
              <a:ext uri="{FF2B5EF4-FFF2-40B4-BE49-F238E27FC236}">
                <a16:creationId xmlns:a16="http://schemas.microsoft.com/office/drawing/2014/main" id="{D12F282E-28F2-4E06-9B68-8BB13A141CA0}"/>
              </a:ext>
            </a:extLst>
          </p:cNvPr>
          <p:cNvSpPr>
            <a:spLocks noGrp="1"/>
          </p:cNvSpPr>
          <p:nvPr>
            <p:ph type="ftr" sz="quarter" idx="11"/>
          </p:nvPr>
        </p:nvSpPr>
        <p:spPr/>
        <p:txBody>
          <a:bodyPr/>
          <a:lstStyle/>
          <a:p>
            <a:r>
              <a:rPr lang="zh-CN" altLang="en-US"/>
              <a:t>合肥学院 人工智能与大数据学院</a:t>
            </a:r>
            <a:endParaRPr lang="en-US" altLang="zh-CN" dirty="0"/>
          </a:p>
        </p:txBody>
      </p:sp>
      <p:sp>
        <p:nvSpPr>
          <p:cNvPr id="6" name="灯片编号占位符 5">
            <a:extLst>
              <a:ext uri="{FF2B5EF4-FFF2-40B4-BE49-F238E27FC236}">
                <a16:creationId xmlns:a16="http://schemas.microsoft.com/office/drawing/2014/main" id="{06E00E4E-4D72-47F0-AB6D-0402A162CDB0}"/>
              </a:ext>
            </a:extLst>
          </p:cNvPr>
          <p:cNvSpPr>
            <a:spLocks noGrp="1"/>
          </p:cNvSpPr>
          <p:nvPr>
            <p:ph type="sldNum" sz="quarter" idx="12"/>
          </p:nvPr>
        </p:nvSpPr>
        <p:spPr/>
        <p:txBody>
          <a:bodyPr/>
          <a:lstStyle/>
          <a:p>
            <a:fld id="{CF856BB3-76D9-4B5D-995C-68FA1768510B}" type="slidenum">
              <a:rPr lang="en-US" altLang="zh-CN" smtClean="0"/>
              <a:pPr/>
              <a:t>64</a:t>
            </a:fld>
            <a:endParaRPr lang="en-US" altLang="zh-CN"/>
          </a:p>
        </p:txBody>
      </p:sp>
      <p:pic>
        <p:nvPicPr>
          <p:cNvPr id="8" name="图形 7">
            <a:extLst>
              <a:ext uri="{FF2B5EF4-FFF2-40B4-BE49-F238E27FC236}">
                <a16:creationId xmlns:a16="http://schemas.microsoft.com/office/drawing/2014/main" id="{4DEA6DB6-5381-4412-A097-48FA2EA1098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881187" y="1395412"/>
            <a:ext cx="8429625" cy="4067175"/>
          </a:xfrm>
          <a:prstGeom prst="rect">
            <a:avLst/>
          </a:prstGeom>
        </p:spPr>
      </p:pic>
    </p:spTree>
    <p:extLst>
      <p:ext uri="{BB962C8B-B14F-4D97-AF65-F5344CB8AC3E}">
        <p14:creationId xmlns:p14="http://schemas.microsoft.com/office/powerpoint/2010/main" val="200560939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CD20896-EDFD-4EB6-ADF5-61E337C89975}"/>
              </a:ext>
            </a:extLst>
          </p:cNvPr>
          <p:cNvSpPr>
            <a:spLocks noGrp="1"/>
          </p:cNvSpPr>
          <p:nvPr>
            <p:ph type="title"/>
          </p:nvPr>
        </p:nvSpPr>
        <p:spPr/>
        <p:txBody>
          <a:bodyPr/>
          <a:lstStyle/>
          <a:p>
            <a:r>
              <a:rPr lang="en-US" altLang="zh-CN" dirty="0"/>
              <a:t>4.10</a:t>
            </a:r>
            <a:r>
              <a:rPr lang="zh-CN" altLang="en-US" dirty="0"/>
              <a:t>将</a:t>
            </a:r>
            <a:r>
              <a:rPr lang="en-US" altLang="zh-CN" dirty="0">
                <a:latin typeface="Times New Roman" panose="02020603050405020304" pitchFamily="18" charset="0"/>
                <a:cs typeface="Times New Roman" panose="02020603050405020304" pitchFamily="18" charset="0"/>
              </a:rPr>
              <a:t>CNN</a:t>
            </a:r>
            <a:r>
              <a:rPr lang="zh-CN" altLang="en-US" dirty="0"/>
              <a:t>模型作为特征提取器</a:t>
            </a:r>
          </a:p>
        </p:txBody>
      </p:sp>
      <p:sp>
        <p:nvSpPr>
          <p:cNvPr id="3" name="内容占位符 2">
            <a:extLst>
              <a:ext uri="{FF2B5EF4-FFF2-40B4-BE49-F238E27FC236}">
                <a16:creationId xmlns:a16="http://schemas.microsoft.com/office/drawing/2014/main" id="{74B9246F-0FE8-4D5E-97B1-BE5C4A2EDE76}"/>
              </a:ext>
            </a:extLst>
          </p:cNvPr>
          <p:cNvSpPr>
            <a:spLocks noGrp="1"/>
          </p:cNvSpPr>
          <p:nvPr>
            <p:ph idx="1"/>
          </p:nvPr>
        </p:nvSpPr>
        <p:spPr/>
        <p:txBody>
          <a:bodyPr>
            <a:noAutofit/>
          </a:bodyPr>
          <a:lstStyle/>
          <a:p>
            <a:pPr>
              <a:lnSpc>
                <a:spcPct val="150000"/>
              </a:lnSpc>
            </a:pPr>
            <a:r>
              <a:rPr lang="zh-CN" altLang="en-US" b="1" dirty="0">
                <a:solidFill>
                  <a:srgbClr val="0070C0"/>
                </a:solidFill>
                <a:cs typeface="Times New Roman" panose="02020603050405020304" pitchFamily="18" charset="0"/>
              </a:rPr>
              <a:t>卷积神经网络可以作为一个特征提取器</a:t>
            </a:r>
            <a:r>
              <a:rPr lang="zh-CN" altLang="en-US" dirty="0">
                <a:cs typeface="Times New Roman" panose="02020603050405020304" pitchFamily="18" charset="0"/>
              </a:rPr>
              <a:t>，利用</a:t>
            </a:r>
            <a:r>
              <a:rPr lang="zh-CN" altLang="en-US" b="1" dirty="0">
                <a:solidFill>
                  <a:srgbClr val="0070C0"/>
                </a:solidFill>
                <a:cs typeface="Times New Roman" panose="02020603050405020304" pitchFamily="18" charset="0"/>
              </a:rPr>
              <a:t>经过预训练的</a:t>
            </a:r>
            <a:r>
              <a:rPr lang="en-US" altLang="zh-CN" b="1" dirty="0">
                <a:solidFill>
                  <a:srgbClr val="0070C0"/>
                </a:solidFill>
                <a:latin typeface="Times New Roman" panose="02020603050405020304" pitchFamily="18" charset="0"/>
                <a:cs typeface="Times New Roman" panose="02020603050405020304" pitchFamily="18" charset="0"/>
              </a:rPr>
              <a:t>CNN</a:t>
            </a:r>
            <a:r>
              <a:rPr lang="zh-CN" altLang="en-US" b="1" dirty="0">
                <a:solidFill>
                  <a:srgbClr val="0070C0"/>
                </a:solidFill>
                <a:cs typeface="Times New Roman" panose="02020603050405020304" pitchFamily="18" charset="0"/>
              </a:rPr>
              <a:t>模型</a:t>
            </a:r>
            <a:r>
              <a:rPr lang="zh-CN" altLang="en-US" dirty="0">
                <a:cs typeface="Times New Roman" panose="02020603050405020304" pitchFamily="18" charset="0"/>
              </a:rPr>
              <a:t>对训练集数据进行特征提取，将提取的特征输入到支持向量机中去训练模型，最后利用测试数据集在训练好的模型中进行测试，模型结构如图</a:t>
            </a:r>
            <a:r>
              <a:rPr lang="en-US" altLang="zh-CN" dirty="0">
                <a:cs typeface="Times New Roman" panose="02020603050405020304" pitchFamily="18" charset="0"/>
              </a:rPr>
              <a:t>34.</a:t>
            </a:r>
          </a:p>
          <a:p>
            <a:pPr marL="0" indent="0">
              <a:lnSpc>
                <a:spcPct val="150000"/>
              </a:lnSpc>
              <a:buNone/>
            </a:pPr>
            <a:endParaRPr lang="en-US" altLang="zh-CN" dirty="0">
              <a:cs typeface="Times New Roman" panose="02020603050405020304" pitchFamily="18" charset="0"/>
            </a:endParaRPr>
          </a:p>
          <a:p>
            <a:pPr marL="0" indent="0">
              <a:lnSpc>
                <a:spcPct val="150000"/>
              </a:lnSpc>
              <a:buNone/>
            </a:pPr>
            <a:endParaRPr lang="en-US" altLang="zh-CN" dirty="0">
              <a:cs typeface="Times New Roman" panose="02020603050405020304" pitchFamily="18" charset="0"/>
            </a:endParaRPr>
          </a:p>
          <a:p>
            <a:pPr marL="0" indent="0">
              <a:lnSpc>
                <a:spcPct val="150000"/>
              </a:lnSpc>
              <a:buNone/>
            </a:pPr>
            <a:endParaRPr lang="en-US" altLang="zh-CN" dirty="0">
              <a:cs typeface="Times New Roman" panose="02020603050405020304" pitchFamily="18" charset="0"/>
            </a:endParaRPr>
          </a:p>
          <a:p>
            <a:pPr marL="0" indent="0">
              <a:lnSpc>
                <a:spcPct val="150000"/>
              </a:lnSpc>
              <a:buNone/>
            </a:pPr>
            <a:endParaRPr lang="en-US" altLang="zh-CN" dirty="0">
              <a:cs typeface="Times New Roman" panose="02020603050405020304" pitchFamily="18" charset="0"/>
            </a:endParaRPr>
          </a:p>
          <a:p>
            <a:pPr marL="0" indent="0">
              <a:lnSpc>
                <a:spcPct val="150000"/>
              </a:lnSpc>
              <a:buNone/>
            </a:pPr>
            <a:endParaRPr lang="en-US" altLang="zh-CN" dirty="0">
              <a:cs typeface="Times New Roman" panose="02020603050405020304" pitchFamily="18" charset="0"/>
            </a:endParaRPr>
          </a:p>
          <a:p>
            <a:pPr marL="0" indent="0" algn="ctr">
              <a:lnSpc>
                <a:spcPct val="150000"/>
              </a:lnSpc>
              <a:buNone/>
            </a:pPr>
            <a:r>
              <a:rPr lang="zh-CN" altLang="en-US" dirty="0">
                <a:cs typeface="Times New Roman" panose="02020603050405020304" pitchFamily="18" charset="0"/>
              </a:rPr>
              <a:t>图</a:t>
            </a:r>
            <a:r>
              <a:rPr lang="en-US" altLang="zh-CN" dirty="0">
                <a:cs typeface="Times New Roman" panose="02020603050405020304" pitchFamily="18" charset="0"/>
              </a:rPr>
              <a:t>34.</a:t>
            </a:r>
            <a:r>
              <a:rPr lang="en-US" altLang="zh-CN" dirty="0">
                <a:latin typeface="Times New Roman" panose="02020603050405020304" pitchFamily="18" charset="0"/>
                <a:cs typeface="Times New Roman" panose="02020603050405020304" pitchFamily="18" charset="0"/>
              </a:rPr>
              <a:t>CNN+SVM</a:t>
            </a:r>
            <a:r>
              <a:rPr lang="zh-CN" altLang="en-US" dirty="0">
                <a:cs typeface="Times New Roman" panose="02020603050405020304" pitchFamily="18" charset="0"/>
              </a:rPr>
              <a:t>模型结构图</a:t>
            </a:r>
            <a:endParaRPr lang="en-US" altLang="zh-CN" dirty="0">
              <a:cs typeface="Times New Roman" panose="02020603050405020304" pitchFamily="18" charset="0"/>
            </a:endParaRPr>
          </a:p>
        </p:txBody>
      </p:sp>
      <p:sp>
        <p:nvSpPr>
          <p:cNvPr id="4" name="日期占位符 3">
            <a:extLst>
              <a:ext uri="{FF2B5EF4-FFF2-40B4-BE49-F238E27FC236}">
                <a16:creationId xmlns:a16="http://schemas.microsoft.com/office/drawing/2014/main" id="{D88F6FF0-235F-4F78-85D9-AF5D8171F044}"/>
              </a:ext>
            </a:extLst>
          </p:cNvPr>
          <p:cNvSpPr>
            <a:spLocks noGrp="1"/>
          </p:cNvSpPr>
          <p:nvPr>
            <p:ph type="dt" sz="half" idx="10"/>
          </p:nvPr>
        </p:nvSpPr>
        <p:spPr/>
        <p:txBody>
          <a:bodyPr/>
          <a:lstStyle/>
          <a:p>
            <a:fld id="{315BB34A-6131-4109-8499-25816707CCF8}" type="datetime1">
              <a:rPr lang="en-US" altLang="zh-CN" smtClean="0"/>
              <a:t>4/21/2023</a:t>
            </a:fld>
            <a:endParaRPr lang="en-US" altLang="zh-CN"/>
          </a:p>
        </p:txBody>
      </p:sp>
      <p:sp>
        <p:nvSpPr>
          <p:cNvPr id="5" name="页脚占位符 4">
            <a:extLst>
              <a:ext uri="{FF2B5EF4-FFF2-40B4-BE49-F238E27FC236}">
                <a16:creationId xmlns:a16="http://schemas.microsoft.com/office/drawing/2014/main" id="{D12F282E-28F2-4E06-9B68-8BB13A141CA0}"/>
              </a:ext>
            </a:extLst>
          </p:cNvPr>
          <p:cNvSpPr>
            <a:spLocks noGrp="1"/>
          </p:cNvSpPr>
          <p:nvPr>
            <p:ph type="ftr" sz="quarter" idx="11"/>
          </p:nvPr>
        </p:nvSpPr>
        <p:spPr/>
        <p:txBody>
          <a:bodyPr/>
          <a:lstStyle/>
          <a:p>
            <a:r>
              <a:rPr lang="zh-CN" altLang="en-US"/>
              <a:t>合肥学院 人工智能与大数据学院</a:t>
            </a:r>
            <a:endParaRPr lang="en-US" altLang="zh-CN" dirty="0"/>
          </a:p>
        </p:txBody>
      </p:sp>
      <p:sp>
        <p:nvSpPr>
          <p:cNvPr id="6" name="灯片编号占位符 5">
            <a:extLst>
              <a:ext uri="{FF2B5EF4-FFF2-40B4-BE49-F238E27FC236}">
                <a16:creationId xmlns:a16="http://schemas.microsoft.com/office/drawing/2014/main" id="{06E00E4E-4D72-47F0-AB6D-0402A162CDB0}"/>
              </a:ext>
            </a:extLst>
          </p:cNvPr>
          <p:cNvSpPr>
            <a:spLocks noGrp="1"/>
          </p:cNvSpPr>
          <p:nvPr>
            <p:ph type="sldNum" sz="quarter" idx="12"/>
          </p:nvPr>
        </p:nvSpPr>
        <p:spPr/>
        <p:txBody>
          <a:bodyPr/>
          <a:lstStyle/>
          <a:p>
            <a:fld id="{CF856BB3-76D9-4B5D-995C-68FA1768510B}" type="slidenum">
              <a:rPr lang="en-US" altLang="zh-CN" smtClean="0"/>
              <a:pPr/>
              <a:t>65</a:t>
            </a:fld>
            <a:endParaRPr lang="en-US" altLang="zh-CN" dirty="0"/>
          </a:p>
        </p:txBody>
      </p:sp>
      <p:graphicFrame>
        <p:nvGraphicFramePr>
          <p:cNvPr id="7" name="对象 6">
            <a:extLst>
              <a:ext uri="{FF2B5EF4-FFF2-40B4-BE49-F238E27FC236}">
                <a16:creationId xmlns:a16="http://schemas.microsoft.com/office/drawing/2014/main" id="{8FBAB5BA-2CC9-47AC-911A-83E7D85A4D6F}"/>
              </a:ext>
            </a:extLst>
          </p:cNvPr>
          <p:cNvGraphicFramePr>
            <a:graphicFrameLocks noChangeAspect="1"/>
          </p:cNvGraphicFramePr>
          <p:nvPr>
            <p:extLst>
              <p:ext uri="{D42A27DB-BD31-4B8C-83A1-F6EECF244321}">
                <p14:modId xmlns:p14="http://schemas.microsoft.com/office/powerpoint/2010/main" val="3243887563"/>
              </p:ext>
            </p:extLst>
          </p:nvPr>
        </p:nvGraphicFramePr>
        <p:xfrm>
          <a:off x="2832089" y="2745588"/>
          <a:ext cx="6574085" cy="3130930"/>
        </p:xfrm>
        <a:graphic>
          <a:graphicData uri="http://schemas.openxmlformats.org/presentationml/2006/ole">
            <mc:AlternateContent xmlns:mc="http://schemas.openxmlformats.org/markup-compatibility/2006">
              <mc:Choice xmlns:v="urn:schemas-microsoft-com:vml" Requires="v">
                <p:oleObj name="Visio" r:id="rId2" imgW="7219769" imgH="3438499" progId="Visio.Drawing.15">
                  <p:embed/>
                </p:oleObj>
              </mc:Choice>
              <mc:Fallback>
                <p:oleObj name="Visio" r:id="rId2" imgW="7219769" imgH="3438499" progId="Visio.Drawing.15">
                  <p:embed/>
                  <p:pic>
                    <p:nvPicPr>
                      <p:cNvPr id="0" name=""/>
                      <p:cNvPicPr/>
                      <p:nvPr/>
                    </p:nvPicPr>
                    <p:blipFill>
                      <a:blip r:embed="rId3"/>
                      <a:stretch>
                        <a:fillRect/>
                      </a:stretch>
                    </p:blipFill>
                    <p:spPr>
                      <a:xfrm>
                        <a:off x="2832089" y="2745588"/>
                        <a:ext cx="6574085" cy="3130930"/>
                      </a:xfrm>
                      <a:prstGeom prst="rect">
                        <a:avLst/>
                      </a:prstGeom>
                    </p:spPr>
                  </p:pic>
                </p:oleObj>
              </mc:Fallback>
            </mc:AlternateContent>
          </a:graphicData>
        </a:graphic>
      </p:graphicFrame>
    </p:spTree>
    <p:extLst>
      <p:ext uri="{BB962C8B-B14F-4D97-AF65-F5344CB8AC3E}">
        <p14:creationId xmlns:p14="http://schemas.microsoft.com/office/powerpoint/2010/main" val="14484311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CD20896-EDFD-4EB6-ADF5-61E337C89975}"/>
              </a:ext>
            </a:extLst>
          </p:cNvPr>
          <p:cNvSpPr>
            <a:spLocks noGrp="1"/>
          </p:cNvSpPr>
          <p:nvPr>
            <p:ph type="title"/>
          </p:nvPr>
        </p:nvSpPr>
        <p:spPr/>
        <p:txBody>
          <a:bodyPr/>
          <a:lstStyle/>
          <a:p>
            <a:r>
              <a:rPr lang="en-US" altLang="zh-CN" dirty="0"/>
              <a:t>4.10</a:t>
            </a:r>
            <a:r>
              <a:rPr lang="zh-CN" altLang="en-US" dirty="0"/>
              <a:t>将</a:t>
            </a:r>
            <a:r>
              <a:rPr lang="en-US" altLang="zh-CN" dirty="0">
                <a:latin typeface="Times New Roman" panose="02020603050405020304" pitchFamily="18" charset="0"/>
                <a:cs typeface="Times New Roman" panose="02020603050405020304" pitchFamily="18" charset="0"/>
              </a:rPr>
              <a:t>CNN</a:t>
            </a:r>
            <a:r>
              <a:rPr lang="zh-CN" altLang="en-US" dirty="0"/>
              <a:t>模型作为特征提取器</a:t>
            </a:r>
          </a:p>
        </p:txBody>
      </p:sp>
      <p:sp>
        <p:nvSpPr>
          <p:cNvPr id="3" name="内容占位符 2">
            <a:extLst>
              <a:ext uri="{FF2B5EF4-FFF2-40B4-BE49-F238E27FC236}">
                <a16:creationId xmlns:a16="http://schemas.microsoft.com/office/drawing/2014/main" id="{74B9246F-0FE8-4D5E-97B1-BE5C4A2EDE76}"/>
              </a:ext>
            </a:extLst>
          </p:cNvPr>
          <p:cNvSpPr>
            <a:spLocks noGrp="1"/>
          </p:cNvSpPr>
          <p:nvPr>
            <p:ph idx="1"/>
          </p:nvPr>
        </p:nvSpPr>
        <p:spPr/>
        <p:txBody>
          <a:bodyPr>
            <a:noAutofit/>
          </a:bodyPr>
          <a:lstStyle/>
          <a:p>
            <a:pPr>
              <a:lnSpc>
                <a:spcPct val="150000"/>
              </a:lnSpc>
            </a:pPr>
            <a:r>
              <a:rPr lang="zh-CN" altLang="en-US" dirty="0">
                <a:cs typeface="Times New Roman" panose="02020603050405020304" pitchFamily="18" charset="0"/>
              </a:rPr>
              <a:t>支持向量机（</a:t>
            </a:r>
            <a:r>
              <a:rPr lang="en-US" altLang="zh-CN" dirty="0">
                <a:latin typeface="Times New Roman" panose="02020603050405020304" pitchFamily="18" charset="0"/>
                <a:cs typeface="Times New Roman" panose="02020603050405020304" pitchFamily="18" charset="0"/>
              </a:rPr>
              <a:t>Support Vector Machine</a:t>
            </a:r>
            <a:r>
              <a:rPr lang="zh-CN" altLang="en-US" dirty="0">
                <a:cs typeface="Times New Roman" panose="02020603050405020304" pitchFamily="18" charset="0"/>
              </a:rPr>
              <a:t>，</a:t>
            </a:r>
            <a:r>
              <a:rPr lang="en-US" altLang="zh-CN" dirty="0">
                <a:latin typeface="Times New Roman" panose="02020603050405020304" pitchFamily="18" charset="0"/>
                <a:cs typeface="Times New Roman" panose="02020603050405020304" pitchFamily="18" charset="0"/>
              </a:rPr>
              <a:t>SVM</a:t>
            </a:r>
            <a:r>
              <a:rPr lang="zh-CN" altLang="en-US" dirty="0">
                <a:cs typeface="Times New Roman" panose="02020603050405020304" pitchFamily="18" charset="0"/>
              </a:rPr>
              <a:t>）：</a:t>
            </a:r>
            <a:r>
              <a:rPr lang="zh-CN" altLang="zh-CN" dirty="0">
                <a:effectLst/>
                <a:ea typeface="宋体" panose="02010600030101010101" pitchFamily="2" charset="-122"/>
                <a:cs typeface="Times New Roman" panose="02020603050405020304" pitchFamily="18" charset="0"/>
              </a:rPr>
              <a:t>是一种</a:t>
            </a:r>
            <a:r>
              <a:rPr lang="zh-CN" altLang="zh-CN" b="1" dirty="0">
                <a:solidFill>
                  <a:srgbClr val="0070C0"/>
                </a:solidFill>
                <a:effectLst/>
                <a:ea typeface="宋体" panose="02010600030101010101" pitchFamily="2" charset="-122"/>
                <a:cs typeface="Times New Roman" panose="02020603050405020304" pitchFamily="18" charset="0"/>
              </a:rPr>
              <a:t>监督学习</a:t>
            </a:r>
            <a:r>
              <a:rPr lang="zh-CN" altLang="zh-CN" dirty="0">
                <a:effectLst/>
                <a:ea typeface="宋体" panose="02010600030101010101" pitchFamily="2" charset="-122"/>
                <a:cs typeface="Times New Roman" panose="02020603050405020304" pitchFamily="18" charset="0"/>
              </a:rPr>
              <a:t>算法，可用于分类，回归和异常检测。</a:t>
            </a:r>
            <a:r>
              <a:rPr lang="zh-CN" altLang="en-US" dirty="0">
                <a:effectLst/>
                <a:ea typeface="宋体" panose="02010600030101010101" pitchFamily="2" charset="-122"/>
                <a:cs typeface="Times New Roman" panose="02020603050405020304" pitchFamily="18" charset="0"/>
              </a:rPr>
              <a:t>二</a:t>
            </a:r>
            <a:r>
              <a:rPr lang="zh-CN" altLang="zh-CN" dirty="0">
                <a:effectLst/>
                <a:ea typeface="宋体" panose="02010600030101010101" pitchFamily="2" charset="-122"/>
                <a:cs typeface="Times New Roman" panose="02020603050405020304" pitchFamily="18" charset="0"/>
              </a:rPr>
              <a:t>分类任务中，对于线性可分的二维空间样本，</a:t>
            </a:r>
            <a:r>
              <a:rPr lang="zh-CN" altLang="zh-CN" b="1" dirty="0">
                <a:solidFill>
                  <a:srgbClr val="0070C0"/>
                </a:solidFill>
                <a:effectLst/>
                <a:ea typeface="宋体" panose="02010600030101010101" pitchFamily="2" charset="-122"/>
                <a:cs typeface="Times New Roman" panose="02020603050405020304" pitchFamily="18" charset="0"/>
              </a:rPr>
              <a:t>从感官上</a:t>
            </a:r>
            <a:r>
              <a:rPr lang="zh-CN" altLang="zh-CN" dirty="0">
                <a:effectLst/>
                <a:ea typeface="宋体" panose="02010600030101010101" pitchFamily="2" charset="-122"/>
                <a:cs typeface="Times New Roman" panose="02020603050405020304" pitchFamily="18" charset="0"/>
              </a:rPr>
              <a:t>即要找到一条直线将两类点分开，同时要求对于训练样本局部扰动的“容忍”性更好；</a:t>
            </a:r>
            <a:r>
              <a:rPr lang="zh-CN" altLang="zh-CN" b="1" dirty="0">
                <a:solidFill>
                  <a:srgbClr val="0070C0"/>
                </a:solidFill>
                <a:effectLst/>
                <a:ea typeface="宋体" panose="02010600030101010101" pitchFamily="2" charset="-122"/>
                <a:cs typeface="Times New Roman" panose="02020603050405020304" pitchFamily="18" charset="0"/>
              </a:rPr>
              <a:t>从理论上</a:t>
            </a:r>
            <a:r>
              <a:rPr lang="zh-CN" altLang="zh-CN" dirty="0">
                <a:effectLst/>
                <a:ea typeface="宋体" panose="02010600030101010101" pitchFamily="2" charset="-122"/>
                <a:cs typeface="Times New Roman" panose="02020603050405020304" pitchFamily="18" charset="0"/>
              </a:rPr>
              <a:t>即要找到两个</a:t>
            </a:r>
            <a:r>
              <a:rPr lang="zh-CN" altLang="zh-CN" b="1" dirty="0">
                <a:solidFill>
                  <a:srgbClr val="0070C0"/>
                </a:solidFill>
                <a:effectLst/>
                <a:ea typeface="宋体" panose="02010600030101010101" pitchFamily="2" charset="-122"/>
                <a:cs typeface="Times New Roman" panose="02020603050405020304" pitchFamily="18" charset="0"/>
              </a:rPr>
              <a:t>异类支持向量</a:t>
            </a:r>
            <a:r>
              <a:rPr lang="zh-CN" altLang="zh-CN" dirty="0">
                <a:effectLst/>
                <a:ea typeface="宋体" panose="02010600030101010101" pitchFamily="2" charset="-122"/>
                <a:cs typeface="Times New Roman" panose="02020603050405020304" pitchFamily="18" charset="0"/>
              </a:rPr>
              <a:t>到超平面的距离之和最大。</a:t>
            </a:r>
            <a:r>
              <a:rPr lang="zh-CN" altLang="en-US" dirty="0">
                <a:effectLst/>
                <a:ea typeface="宋体" panose="02010600030101010101" pitchFamily="2" charset="-122"/>
                <a:cs typeface="Times New Roman" panose="02020603050405020304" pitchFamily="18" charset="0"/>
              </a:rPr>
              <a:t>可以构造多个二分类的支持向量机以解决多分类问题。</a:t>
            </a:r>
            <a:r>
              <a:rPr lang="zh-CN" altLang="zh-CN" dirty="0">
                <a:effectLst/>
                <a:ea typeface="宋体" panose="02010600030101010101" pitchFamily="2" charset="-122"/>
                <a:cs typeface="Times New Roman" panose="02020603050405020304" pitchFamily="18" charset="0"/>
              </a:rPr>
              <a:t>对于线性不可分的训练样本，无法找到一条直线将其正确分类，于是利用</a:t>
            </a:r>
            <a:r>
              <a:rPr lang="zh-CN" altLang="zh-CN" b="1" dirty="0">
                <a:solidFill>
                  <a:srgbClr val="0070C0"/>
                </a:solidFill>
                <a:effectLst/>
                <a:ea typeface="宋体" panose="02010600030101010101" pitchFamily="2" charset="-122"/>
                <a:cs typeface="Times New Roman" panose="02020603050405020304" pitchFamily="18" charset="0"/>
              </a:rPr>
              <a:t>核函数</a:t>
            </a:r>
            <a:r>
              <a:rPr lang="zh-CN" altLang="zh-CN" dirty="0">
                <a:effectLst/>
                <a:ea typeface="宋体" panose="02010600030101010101" pitchFamily="2" charset="-122"/>
                <a:cs typeface="Times New Roman" panose="02020603050405020304" pitchFamily="18" charset="0"/>
              </a:rPr>
              <a:t>将样本映射到高维空间中，使样本能在此空间找到一个超平面将其正确分类。</a:t>
            </a:r>
            <a:endParaRPr lang="en-US" altLang="zh-CN" dirty="0">
              <a:cs typeface="Times New Roman" panose="02020603050405020304" pitchFamily="18" charset="0"/>
            </a:endParaRPr>
          </a:p>
          <a:p>
            <a:pPr>
              <a:lnSpc>
                <a:spcPct val="150000"/>
              </a:lnSpc>
            </a:pPr>
            <a:r>
              <a:rPr lang="zh-CN" altLang="en-US" dirty="0">
                <a:cs typeface="Times New Roman" panose="02020603050405020304" pitchFamily="18" charset="0"/>
              </a:rPr>
              <a:t>支持向量机的核函数选择线性核函数（</a:t>
            </a:r>
            <a:r>
              <a:rPr lang="en-US" altLang="zh-CN" dirty="0">
                <a:latin typeface="Times New Roman" panose="02020603050405020304" pitchFamily="18" charset="0"/>
                <a:cs typeface="Times New Roman" panose="02020603050405020304" pitchFamily="18" charset="0"/>
              </a:rPr>
              <a:t>Linear</a:t>
            </a:r>
            <a:r>
              <a:rPr lang="zh-CN" altLang="en-US" dirty="0">
                <a:cs typeface="Times New Roman" panose="02020603050405020304" pitchFamily="18" charset="0"/>
              </a:rPr>
              <a:t>），惩罚系数</a:t>
            </a:r>
            <a:r>
              <a:rPr lang="en-US" altLang="zh-CN" dirty="0">
                <a:latin typeface="Times New Roman" panose="02020603050405020304" pitchFamily="18" charset="0"/>
                <a:cs typeface="Times New Roman" panose="02020603050405020304" pitchFamily="18" charset="0"/>
              </a:rPr>
              <a:t>C</a:t>
            </a:r>
            <a:r>
              <a:rPr lang="zh-CN" altLang="en-US" dirty="0">
                <a:cs typeface="Times New Roman" panose="02020603050405020304" pitchFamily="18" charset="0"/>
              </a:rPr>
              <a:t>为</a:t>
            </a:r>
            <a:r>
              <a:rPr lang="en-US" altLang="zh-CN" dirty="0">
                <a:cs typeface="Times New Roman" panose="02020603050405020304" pitchFamily="18" charset="0"/>
              </a:rPr>
              <a:t>1.</a:t>
            </a:r>
          </a:p>
          <a:p>
            <a:pPr marL="0" indent="0" algn="ctr">
              <a:lnSpc>
                <a:spcPct val="150000"/>
              </a:lnSpc>
              <a:buNone/>
            </a:pPr>
            <a:r>
              <a:rPr lang="zh-CN" altLang="en-US" dirty="0">
                <a:cs typeface="Times New Roman" panose="02020603050405020304" pitchFamily="18" charset="0"/>
              </a:rPr>
              <a:t>表</a:t>
            </a:r>
            <a:r>
              <a:rPr lang="en-US" altLang="zh-CN" dirty="0">
                <a:cs typeface="Times New Roman" panose="02020603050405020304" pitchFamily="18" charset="0"/>
              </a:rPr>
              <a:t>4.</a:t>
            </a:r>
            <a:r>
              <a:rPr lang="zh-CN" altLang="en-US" dirty="0">
                <a:cs typeface="Times New Roman" panose="02020603050405020304" pitchFamily="18" charset="0"/>
              </a:rPr>
              <a:t>不同方法在</a:t>
            </a:r>
            <a:r>
              <a:rPr lang="en-US" altLang="zh-CN" dirty="0">
                <a:latin typeface="Times New Roman" panose="02020603050405020304" pitchFamily="18" charset="0"/>
                <a:cs typeface="Times New Roman" panose="02020603050405020304" pitchFamily="18" charset="0"/>
              </a:rPr>
              <a:t>MNIST</a:t>
            </a:r>
            <a:r>
              <a:rPr lang="zh-CN" altLang="en-US" dirty="0">
                <a:cs typeface="Times New Roman" panose="02020603050405020304" pitchFamily="18" charset="0"/>
              </a:rPr>
              <a:t>上的识别率对比</a:t>
            </a:r>
            <a:endParaRPr lang="en-US" altLang="zh-CN" dirty="0">
              <a:cs typeface="Times New Roman" panose="02020603050405020304" pitchFamily="18" charset="0"/>
            </a:endParaRPr>
          </a:p>
        </p:txBody>
      </p:sp>
      <p:sp>
        <p:nvSpPr>
          <p:cNvPr id="4" name="日期占位符 3">
            <a:extLst>
              <a:ext uri="{FF2B5EF4-FFF2-40B4-BE49-F238E27FC236}">
                <a16:creationId xmlns:a16="http://schemas.microsoft.com/office/drawing/2014/main" id="{D88F6FF0-235F-4F78-85D9-AF5D8171F044}"/>
              </a:ext>
            </a:extLst>
          </p:cNvPr>
          <p:cNvSpPr>
            <a:spLocks noGrp="1"/>
          </p:cNvSpPr>
          <p:nvPr>
            <p:ph type="dt" sz="half" idx="10"/>
          </p:nvPr>
        </p:nvSpPr>
        <p:spPr/>
        <p:txBody>
          <a:bodyPr/>
          <a:lstStyle/>
          <a:p>
            <a:fld id="{315BB34A-6131-4109-8499-25816707CCF8}" type="datetime1">
              <a:rPr lang="en-US" altLang="zh-CN" smtClean="0"/>
              <a:t>4/21/2023</a:t>
            </a:fld>
            <a:endParaRPr lang="en-US" altLang="zh-CN"/>
          </a:p>
        </p:txBody>
      </p:sp>
      <p:sp>
        <p:nvSpPr>
          <p:cNvPr id="5" name="页脚占位符 4">
            <a:extLst>
              <a:ext uri="{FF2B5EF4-FFF2-40B4-BE49-F238E27FC236}">
                <a16:creationId xmlns:a16="http://schemas.microsoft.com/office/drawing/2014/main" id="{D12F282E-28F2-4E06-9B68-8BB13A141CA0}"/>
              </a:ext>
            </a:extLst>
          </p:cNvPr>
          <p:cNvSpPr>
            <a:spLocks noGrp="1"/>
          </p:cNvSpPr>
          <p:nvPr>
            <p:ph type="ftr" sz="quarter" idx="11"/>
          </p:nvPr>
        </p:nvSpPr>
        <p:spPr/>
        <p:txBody>
          <a:bodyPr/>
          <a:lstStyle/>
          <a:p>
            <a:r>
              <a:rPr lang="zh-CN" altLang="en-US"/>
              <a:t>合肥学院 人工智能与大数据学院</a:t>
            </a:r>
            <a:endParaRPr lang="en-US" altLang="zh-CN" dirty="0"/>
          </a:p>
        </p:txBody>
      </p:sp>
      <p:sp>
        <p:nvSpPr>
          <p:cNvPr id="6" name="灯片编号占位符 5">
            <a:extLst>
              <a:ext uri="{FF2B5EF4-FFF2-40B4-BE49-F238E27FC236}">
                <a16:creationId xmlns:a16="http://schemas.microsoft.com/office/drawing/2014/main" id="{06E00E4E-4D72-47F0-AB6D-0402A162CDB0}"/>
              </a:ext>
            </a:extLst>
          </p:cNvPr>
          <p:cNvSpPr>
            <a:spLocks noGrp="1"/>
          </p:cNvSpPr>
          <p:nvPr>
            <p:ph type="sldNum" sz="quarter" idx="12"/>
          </p:nvPr>
        </p:nvSpPr>
        <p:spPr/>
        <p:txBody>
          <a:bodyPr/>
          <a:lstStyle/>
          <a:p>
            <a:fld id="{CF856BB3-76D9-4B5D-995C-68FA1768510B}" type="slidenum">
              <a:rPr lang="en-US" altLang="zh-CN" smtClean="0"/>
              <a:pPr/>
              <a:t>66</a:t>
            </a:fld>
            <a:endParaRPr lang="en-US" altLang="zh-CN"/>
          </a:p>
        </p:txBody>
      </p:sp>
      <p:graphicFrame>
        <p:nvGraphicFramePr>
          <p:cNvPr id="10" name="表格 10">
            <a:extLst>
              <a:ext uri="{FF2B5EF4-FFF2-40B4-BE49-F238E27FC236}">
                <a16:creationId xmlns:a16="http://schemas.microsoft.com/office/drawing/2014/main" id="{B7E9AC13-577D-46F4-9E69-0D17A31480E8}"/>
              </a:ext>
            </a:extLst>
          </p:cNvPr>
          <p:cNvGraphicFramePr>
            <a:graphicFrameLocks noGrp="1"/>
          </p:cNvGraphicFramePr>
          <p:nvPr>
            <p:extLst>
              <p:ext uri="{D42A27DB-BD31-4B8C-83A1-F6EECF244321}">
                <p14:modId xmlns:p14="http://schemas.microsoft.com/office/powerpoint/2010/main" val="3017244971"/>
              </p:ext>
            </p:extLst>
          </p:nvPr>
        </p:nvGraphicFramePr>
        <p:xfrm>
          <a:off x="2500765" y="5385359"/>
          <a:ext cx="7190470" cy="1112520"/>
        </p:xfrm>
        <a:graphic>
          <a:graphicData uri="http://schemas.openxmlformats.org/drawingml/2006/table">
            <a:tbl>
              <a:tblPr firstRow="1" bandRow="1">
                <a:tableStyleId>{5C22544A-7EE6-4342-B048-85BDC9FD1C3A}</a:tableStyleId>
              </a:tblPr>
              <a:tblGrid>
                <a:gridCol w="1438094">
                  <a:extLst>
                    <a:ext uri="{9D8B030D-6E8A-4147-A177-3AD203B41FA5}">
                      <a16:colId xmlns:a16="http://schemas.microsoft.com/office/drawing/2014/main" val="849129848"/>
                    </a:ext>
                  </a:extLst>
                </a:gridCol>
                <a:gridCol w="1438094">
                  <a:extLst>
                    <a:ext uri="{9D8B030D-6E8A-4147-A177-3AD203B41FA5}">
                      <a16:colId xmlns:a16="http://schemas.microsoft.com/office/drawing/2014/main" val="1752141832"/>
                    </a:ext>
                  </a:extLst>
                </a:gridCol>
                <a:gridCol w="1438094">
                  <a:extLst>
                    <a:ext uri="{9D8B030D-6E8A-4147-A177-3AD203B41FA5}">
                      <a16:colId xmlns:a16="http://schemas.microsoft.com/office/drawing/2014/main" val="2730943063"/>
                    </a:ext>
                  </a:extLst>
                </a:gridCol>
                <a:gridCol w="1438094">
                  <a:extLst>
                    <a:ext uri="{9D8B030D-6E8A-4147-A177-3AD203B41FA5}">
                      <a16:colId xmlns:a16="http://schemas.microsoft.com/office/drawing/2014/main" val="2898746744"/>
                    </a:ext>
                  </a:extLst>
                </a:gridCol>
                <a:gridCol w="1438094">
                  <a:extLst>
                    <a:ext uri="{9D8B030D-6E8A-4147-A177-3AD203B41FA5}">
                      <a16:colId xmlns:a16="http://schemas.microsoft.com/office/drawing/2014/main" val="3806275345"/>
                    </a:ext>
                  </a:extLst>
                </a:gridCol>
              </a:tblGrid>
              <a:tr h="370840">
                <a:tc>
                  <a:txBody>
                    <a:bodyPr/>
                    <a:lstStyle/>
                    <a:p>
                      <a:pPr algn="ctr"/>
                      <a:r>
                        <a:rPr lang="zh-CN" altLang="en-US" sz="1800" b="0" dirty="0">
                          <a:solidFill>
                            <a:schemeClr val="tx1"/>
                          </a:solidFill>
                          <a:latin typeface="宋体" panose="02010600030101010101" pitchFamily="2" charset="-122"/>
                          <a:ea typeface="宋体" panose="02010600030101010101" pitchFamily="2" charset="-122"/>
                        </a:rPr>
                        <a:t>方法</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CN" sz="1800" b="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Precision</a:t>
                      </a:r>
                      <a:endParaRPr lang="zh-CN" altLang="en-US" sz="1800" b="0" dirty="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latinLnBrk="0" hangingPunct="1"/>
                      <a:r>
                        <a:rPr lang="en-US" altLang="zh-CN" sz="1800" b="0" kern="12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Recall</a:t>
                      </a:r>
                      <a:endParaRPr lang="zh-CN" altLang="en-US" sz="1800" b="0" kern="12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latinLnBrk="0" hangingPunct="1"/>
                      <a:r>
                        <a:rPr lang="en-US" altLang="zh-CN" sz="1800" b="0" kern="12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F1</a:t>
                      </a:r>
                      <a:endParaRPr lang="zh-CN" altLang="en-US" sz="1800" b="0" kern="12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CN" b="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Accuracy</a:t>
                      </a:r>
                      <a:endParaRPr lang="zh-CN" altLang="en-US" b="0" dirty="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54733196"/>
                  </a:ext>
                </a:extLst>
              </a:tr>
              <a:tr h="370840">
                <a:tc>
                  <a:txBody>
                    <a:bodyPr/>
                    <a:lstStyle/>
                    <a:p>
                      <a:pPr marL="0" algn="ctr" defTabSz="914400" rtl="0" eaLnBrk="1" latinLnBrk="0" hangingPunct="1"/>
                      <a:r>
                        <a:rPr lang="en-US" altLang="zh-CN" sz="1800" b="0" kern="12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CNN</a:t>
                      </a:r>
                      <a:endParaRPr lang="zh-CN" altLang="en-US" sz="1800" b="0" kern="12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latinLnBrk="0" hangingPunct="1"/>
                      <a:r>
                        <a:rPr lang="en-US" altLang="zh-CN" sz="1800" b="0" kern="12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0.9748</a:t>
                      </a:r>
                      <a:endParaRPr lang="zh-CN" altLang="en-US" sz="1800" b="0" kern="12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latinLnBrk="0" hangingPunct="1"/>
                      <a:r>
                        <a:rPr lang="en-US" altLang="zh-CN" sz="1800" b="0" kern="12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0.9747</a:t>
                      </a:r>
                      <a:endParaRPr lang="zh-CN" altLang="en-US" sz="1800" b="0" kern="12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latinLnBrk="0" hangingPunct="1"/>
                      <a:r>
                        <a:rPr lang="en-US" altLang="zh-CN" sz="1800" b="0" kern="12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0.9847</a:t>
                      </a:r>
                      <a:endParaRPr lang="zh-CN" altLang="en-US" sz="1800" b="0" kern="12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800" kern="1200" dirty="0">
                          <a:solidFill>
                            <a:schemeClr val="dk1"/>
                          </a:solidFill>
                          <a:latin typeface="Times New Roman" panose="02020603050405020304" pitchFamily="18" charset="0"/>
                          <a:ea typeface="宋体" panose="02010600030101010101" pitchFamily="2" charset="-122"/>
                          <a:cs typeface="Times New Roman" panose="02020603050405020304" pitchFamily="18" charset="0"/>
                        </a:rPr>
                        <a:t>0.9847</a:t>
                      </a:r>
                      <a:endParaRPr lang="zh-CN" altLang="en-US" sz="1800" kern="1200" dirty="0">
                        <a:solidFill>
                          <a:schemeClr val="dk1"/>
                        </a:solidFill>
                        <a:latin typeface="Times New Roman" panose="02020603050405020304" pitchFamily="18" charset="0"/>
                        <a:ea typeface="宋体" panose="02010600030101010101" pitchFamily="2" charset="-122"/>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59517092"/>
                  </a:ext>
                </a:extLst>
              </a:tr>
              <a:tr h="370840">
                <a:tc>
                  <a:txBody>
                    <a:bodyPr/>
                    <a:lstStyle/>
                    <a:p>
                      <a:pPr marL="0" algn="ctr" defTabSz="914400" rtl="0" eaLnBrk="1" latinLnBrk="0" hangingPunct="1"/>
                      <a:r>
                        <a:rPr lang="en-US" altLang="zh-CN" sz="1800" b="0" kern="12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CNN+SVM</a:t>
                      </a:r>
                      <a:endParaRPr lang="zh-CN" altLang="en-US" sz="1800" b="0" kern="12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latinLnBrk="0" hangingPunct="1"/>
                      <a:r>
                        <a:rPr lang="en-US" altLang="zh-CN" sz="1800" b="0" kern="12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0.9888</a:t>
                      </a:r>
                      <a:endParaRPr lang="zh-CN" altLang="en-US" sz="1800" b="0" kern="12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latinLnBrk="0" hangingPunct="1"/>
                      <a:r>
                        <a:rPr lang="en-US" altLang="zh-CN" sz="1800" b="0" kern="12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0.9889</a:t>
                      </a:r>
                      <a:endParaRPr lang="zh-CN" altLang="en-US" sz="1800" b="0" kern="12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latinLnBrk="0" hangingPunct="1"/>
                      <a:r>
                        <a:rPr lang="en-US" altLang="zh-CN" sz="1800" b="0" kern="12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0.9888</a:t>
                      </a:r>
                      <a:endParaRPr lang="zh-CN" altLang="en-US" sz="1800" b="0" kern="12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800" kern="1200" dirty="0">
                          <a:solidFill>
                            <a:schemeClr val="dk1"/>
                          </a:solidFill>
                          <a:latin typeface="Times New Roman" panose="02020603050405020304" pitchFamily="18" charset="0"/>
                          <a:ea typeface="宋体" panose="02010600030101010101" pitchFamily="2" charset="-122"/>
                          <a:cs typeface="Times New Roman" panose="02020603050405020304" pitchFamily="18" charset="0"/>
                        </a:rPr>
                        <a:t>0.9890</a:t>
                      </a:r>
                      <a:endParaRPr lang="zh-CN" altLang="en-US" sz="1800" kern="1200" dirty="0">
                        <a:solidFill>
                          <a:schemeClr val="dk1"/>
                        </a:solidFill>
                        <a:latin typeface="Times New Roman" panose="02020603050405020304" pitchFamily="18" charset="0"/>
                        <a:ea typeface="宋体" panose="02010600030101010101" pitchFamily="2" charset="-122"/>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00019249"/>
                  </a:ext>
                </a:extLst>
              </a:tr>
            </a:tbl>
          </a:graphicData>
        </a:graphic>
      </p:graphicFrame>
    </p:spTree>
    <p:extLst>
      <p:ext uri="{BB962C8B-B14F-4D97-AF65-F5344CB8AC3E}">
        <p14:creationId xmlns:p14="http://schemas.microsoft.com/office/powerpoint/2010/main" val="74385700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CD20896-EDFD-4EB6-ADF5-61E337C89975}"/>
              </a:ext>
            </a:extLst>
          </p:cNvPr>
          <p:cNvSpPr>
            <a:spLocks noGrp="1"/>
          </p:cNvSpPr>
          <p:nvPr>
            <p:ph type="title"/>
          </p:nvPr>
        </p:nvSpPr>
        <p:spPr/>
        <p:txBody>
          <a:bodyPr/>
          <a:lstStyle/>
          <a:p>
            <a:r>
              <a:rPr lang="en-US" altLang="zh-CN" dirty="0"/>
              <a:t>5</a:t>
            </a:r>
            <a:r>
              <a:rPr lang="zh-CN" altLang="en-US" dirty="0"/>
              <a:t>总结与展望</a:t>
            </a:r>
          </a:p>
        </p:txBody>
      </p:sp>
      <p:sp>
        <p:nvSpPr>
          <p:cNvPr id="3" name="内容占位符 2">
            <a:extLst>
              <a:ext uri="{FF2B5EF4-FFF2-40B4-BE49-F238E27FC236}">
                <a16:creationId xmlns:a16="http://schemas.microsoft.com/office/drawing/2014/main" id="{74B9246F-0FE8-4D5E-97B1-BE5C4A2EDE76}"/>
              </a:ext>
            </a:extLst>
          </p:cNvPr>
          <p:cNvSpPr>
            <a:spLocks noGrp="1"/>
          </p:cNvSpPr>
          <p:nvPr>
            <p:ph idx="1"/>
          </p:nvPr>
        </p:nvSpPr>
        <p:spPr/>
        <p:txBody>
          <a:bodyPr>
            <a:normAutofit/>
          </a:bodyPr>
          <a:lstStyle/>
          <a:p>
            <a:pPr marL="0" indent="0">
              <a:lnSpc>
                <a:spcPct val="150000"/>
              </a:lnSpc>
              <a:buNone/>
            </a:pPr>
            <a:r>
              <a:rPr lang="zh-CN" altLang="en-US" dirty="0"/>
              <a:t>实验相关的建议：</a:t>
            </a:r>
            <a:endParaRPr lang="en-US" altLang="zh-CN" dirty="0"/>
          </a:p>
          <a:p>
            <a:pPr lvl="1">
              <a:lnSpc>
                <a:spcPct val="150000"/>
              </a:lnSpc>
            </a:pPr>
            <a:r>
              <a:rPr lang="zh-CN" altLang="en-US" sz="2000" dirty="0"/>
              <a:t>先预设整个模型的框架，代码运行的逻辑及流程，然后</a:t>
            </a:r>
            <a:r>
              <a:rPr lang="zh-CN" altLang="en-US" sz="2000" b="1" dirty="0">
                <a:solidFill>
                  <a:srgbClr val="0070C0"/>
                </a:solidFill>
              </a:rPr>
              <a:t>分模块一步一步构建代码</a:t>
            </a:r>
            <a:r>
              <a:rPr lang="zh-CN" altLang="en-US" sz="2000" dirty="0"/>
              <a:t>。</a:t>
            </a:r>
            <a:endParaRPr lang="en-US" altLang="zh-CN" sz="2000" dirty="0"/>
          </a:p>
          <a:p>
            <a:pPr lvl="1">
              <a:lnSpc>
                <a:spcPct val="150000"/>
              </a:lnSpc>
            </a:pPr>
            <a:r>
              <a:rPr lang="zh-CN" altLang="en-US" sz="2000" dirty="0"/>
              <a:t>每完成一个模块的代码就要进行测试，检验一下是否符合预期。不要等代码完整写完再进行测试，不然修改</a:t>
            </a:r>
            <a:r>
              <a:rPr lang="en-US" altLang="zh-CN" sz="2000" dirty="0">
                <a:latin typeface="Times New Roman" panose="02020603050405020304" pitchFamily="18" charset="0"/>
                <a:cs typeface="Times New Roman" panose="02020603050405020304" pitchFamily="18" charset="0"/>
              </a:rPr>
              <a:t>bug</a:t>
            </a:r>
            <a:r>
              <a:rPr lang="zh-CN" altLang="en-US" sz="2000" dirty="0"/>
              <a:t>的工作量很大且体验感很差。</a:t>
            </a:r>
            <a:endParaRPr lang="en-US" altLang="zh-CN" sz="2000" dirty="0"/>
          </a:p>
          <a:p>
            <a:pPr lvl="1">
              <a:lnSpc>
                <a:spcPct val="150000"/>
              </a:lnSpc>
            </a:pPr>
            <a:r>
              <a:rPr lang="zh-CN" altLang="en-US" sz="2000" dirty="0"/>
              <a:t>可以利用小规模的数据集对代码进行测试，以此提高效率。</a:t>
            </a:r>
            <a:endParaRPr lang="en-US" altLang="zh-CN" sz="2000" dirty="0"/>
          </a:p>
          <a:p>
            <a:pPr lvl="1">
              <a:lnSpc>
                <a:spcPct val="150000"/>
              </a:lnSpc>
            </a:pPr>
            <a:r>
              <a:rPr lang="zh-CN" altLang="en-US" sz="2000" dirty="0"/>
              <a:t>每个模块尽量</a:t>
            </a:r>
            <a:r>
              <a:rPr lang="zh-CN" altLang="en-US" sz="2000" b="1" dirty="0">
                <a:solidFill>
                  <a:srgbClr val="0070C0"/>
                </a:solidFill>
              </a:rPr>
              <a:t>封装成函数</a:t>
            </a:r>
            <a:r>
              <a:rPr lang="zh-CN" altLang="en-US" sz="2000" dirty="0"/>
              <a:t>的形式，不仅方便调用，而且逻辑结构清晰，也便于后期回顾。</a:t>
            </a:r>
            <a:endParaRPr lang="en-US" altLang="zh-CN" sz="2000" dirty="0"/>
          </a:p>
          <a:p>
            <a:pPr lvl="1">
              <a:lnSpc>
                <a:spcPct val="150000"/>
              </a:lnSpc>
            </a:pPr>
            <a:r>
              <a:rPr lang="zh-CN" altLang="en-US" sz="2000" dirty="0"/>
              <a:t>要写</a:t>
            </a:r>
            <a:r>
              <a:rPr lang="zh-CN" altLang="en-US" sz="2000" b="1" dirty="0">
                <a:solidFill>
                  <a:srgbClr val="0070C0"/>
                </a:solidFill>
              </a:rPr>
              <a:t>代码注释</a:t>
            </a:r>
            <a:r>
              <a:rPr lang="zh-CN" altLang="en-US" sz="2000" dirty="0"/>
              <a:t>，大到算法逻辑的简单描述，小到具体某行代码或者某个参数的含义。</a:t>
            </a:r>
            <a:endParaRPr lang="en-US" altLang="zh-CN" sz="2000" dirty="0"/>
          </a:p>
          <a:p>
            <a:pPr lvl="1">
              <a:lnSpc>
                <a:spcPct val="150000"/>
              </a:lnSpc>
            </a:pPr>
            <a:r>
              <a:rPr lang="zh-CN" altLang="en-US" sz="2000" dirty="0"/>
              <a:t>编写代码从</a:t>
            </a:r>
            <a:r>
              <a:rPr lang="zh-CN" altLang="en-US" sz="2000" b="1" dirty="0">
                <a:solidFill>
                  <a:srgbClr val="0070C0"/>
                </a:solidFill>
              </a:rPr>
              <a:t>模仿</a:t>
            </a:r>
            <a:r>
              <a:rPr lang="zh-CN" altLang="en-US" sz="2000" dirty="0"/>
              <a:t>开始，在网上搜集能运行的、主体逻辑正确的的代码，然后进行模仿。注意要搜集多份资料，比较不同写法的优缺点，最后取各家之长，</a:t>
            </a:r>
            <a:r>
              <a:rPr lang="zh-CN" altLang="en-US" sz="2000" b="1" dirty="0">
                <a:solidFill>
                  <a:srgbClr val="0070C0"/>
                </a:solidFill>
              </a:rPr>
              <a:t>融会贯通</a:t>
            </a:r>
            <a:r>
              <a:rPr lang="zh-CN" altLang="en-US" sz="2000" dirty="0"/>
              <a:t>地变成自己的代码。</a:t>
            </a:r>
            <a:endParaRPr lang="en-US" altLang="zh-CN" sz="2000" dirty="0"/>
          </a:p>
        </p:txBody>
      </p:sp>
      <p:sp>
        <p:nvSpPr>
          <p:cNvPr id="4" name="日期占位符 3">
            <a:extLst>
              <a:ext uri="{FF2B5EF4-FFF2-40B4-BE49-F238E27FC236}">
                <a16:creationId xmlns:a16="http://schemas.microsoft.com/office/drawing/2014/main" id="{D88F6FF0-235F-4F78-85D9-AF5D8171F044}"/>
              </a:ext>
            </a:extLst>
          </p:cNvPr>
          <p:cNvSpPr>
            <a:spLocks noGrp="1"/>
          </p:cNvSpPr>
          <p:nvPr>
            <p:ph type="dt" sz="half" idx="10"/>
          </p:nvPr>
        </p:nvSpPr>
        <p:spPr/>
        <p:txBody>
          <a:bodyPr/>
          <a:lstStyle/>
          <a:p>
            <a:fld id="{315BB34A-6131-4109-8499-25816707CCF8}" type="datetime1">
              <a:rPr lang="en-US" altLang="zh-CN" smtClean="0"/>
              <a:t>4/21/2023</a:t>
            </a:fld>
            <a:endParaRPr lang="en-US" altLang="zh-CN"/>
          </a:p>
        </p:txBody>
      </p:sp>
      <p:sp>
        <p:nvSpPr>
          <p:cNvPr id="5" name="页脚占位符 4">
            <a:extLst>
              <a:ext uri="{FF2B5EF4-FFF2-40B4-BE49-F238E27FC236}">
                <a16:creationId xmlns:a16="http://schemas.microsoft.com/office/drawing/2014/main" id="{D12F282E-28F2-4E06-9B68-8BB13A141CA0}"/>
              </a:ext>
            </a:extLst>
          </p:cNvPr>
          <p:cNvSpPr>
            <a:spLocks noGrp="1"/>
          </p:cNvSpPr>
          <p:nvPr>
            <p:ph type="ftr" sz="quarter" idx="11"/>
          </p:nvPr>
        </p:nvSpPr>
        <p:spPr/>
        <p:txBody>
          <a:bodyPr/>
          <a:lstStyle/>
          <a:p>
            <a:r>
              <a:rPr lang="zh-CN" altLang="en-US" dirty="0"/>
              <a:t>合肥学院 人工智能与大数据学院</a:t>
            </a:r>
            <a:endParaRPr lang="en-US" altLang="zh-CN" dirty="0"/>
          </a:p>
        </p:txBody>
      </p:sp>
      <p:sp>
        <p:nvSpPr>
          <p:cNvPr id="6" name="灯片编号占位符 5">
            <a:extLst>
              <a:ext uri="{FF2B5EF4-FFF2-40B4-BE49-F238E27FC236}">
                <a16:creationId xmlns:a16="http://schemas.microsoft.com/office/drawing/2014/main" id="{06E00E4E-4D72-47F0-AB6D-0402A162CDB0}"/>
              </a:ext>
            </a:extLst>
          </p:cNvPr>
          <p:cNvSpPr>
            <a:spLocks noGrp="1"/>
          </p:cNvSpPr>
          <p:nvPr>
            <p:ph type="sldNum" sz="quarter" idx="12"/>
          </p:nvPr>
        </p:nvSpPr>
        <p:spPr/>
        <p:txBody>
          <a:bodyPr/>
          <a:lstStyle/>
          <a:p>
            <a:fld id="{CF856BB3-76D9-4B5D-995C-68FA1768510B}" type="slidenum">
              <a:rPr lang="en-US" altLang="zh-CN" smtClean="0"/>
              <a:pPr/>
              <a:t>67</a:t>
            </a:fld>
            <a:endParaRPr lang="en-US" altLang="zh-CN"/>
          </a:p>
        </p:txBody>
      </p:sp>
    </p:spTree>
    <p:extLst>
      <p:ext uri="{BB962C8B-B14F-4D97-AF65-F5344CB8AC3E}">
        <p14:creationId xmlns:p14="http://schemas.microsoft.com/office/powerpoint/2010/main" val="358303851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CD20896-EDFD-4EB6-ADF5-61E337C89975}"/>
              </a:ext>
            </a:extLst>
          </p:cNvPr>
          <p:cNvSpPr>
            <a:spLocks noGrp="1"/>
          </p:cNvSpPr>
          <p:nvPr>
            <p:ph type="title"/>
          </p:nvPr>
        </p:nvSpPr>
        <p:spPr/>
        <p:txBody>
          <a:bodyPr/>
          <a:lstStyle/>
          <a:p>
            <a:r>
              <a:rPr lang="en-US" altLang="zh-CN" dirty="0"/>
              <a:t>5</a:t>
            </a:r>
            <a:r>
              <a:rPr lang="zh-CN" altLang="en-US" dirty="0"/>
              <a:t>总结与展望</a:t>
            </a:r>
          </a:p>
        </p:txBody>
      </p:sp>
      <p:sp>
        <p:nvSpPr>
          <p:cNvPr id="3" name="内容占位符 2">
            <a:extLst>
              <a:ext uri="{FF2B5EF4-FFF2-40B4-BE49-F238E27FC236}">
                <a16:creationId xmlns:a16="http://schemas.microsoft.com/office/drawing/2014/main" id="{74B9246F-0FE8-4D5E-97B1-BE5C4A2EDE76}"/>
              </a:ext>
            </a:extLst>
          </p:cNvPr>
          <p:cNvSpPr>
            <a:spLocks noGrp="1"/>
          </p:cNvSpPr>
          <p:nvPr>
            <p:ph idx="1"/>
          </p:nvPr>
        </p:nvSpPr>
        <p:spPr/>
        <p:txBody>
          <a:bodyPr>
            <a:normAutofit/>
          </a:bodyPr>
          <a:lstStyle/>
          <a:p>
            <a:pPr marL="0" indent="0">
              <a:lnSpc>
                <a:spcPct val="150000"/>
              </a:lnSpc>
              <a:buNone/>
            </a:pPr>
            <a:r>
              <a:rPr lang="zh-CN" altLang="en-US" dirty="0"/>
              <a:t>读论文的建议：</a:t>
            </a:r>
            <a:endParaRPr lang="en-US" altLang="zh-CN" dirty="0"/>
          </a:p>
          <a:p>
            <a:pPr lvl="1">
              <a:lnSpc>
                <a:spcPct val="150000"/>
              </a:lnSpc>
            </a:pPr>
            <a:r>
              <a:rPr lang="zh-CN" altLang="en-US" dirty="0"/>
              <a:t>从事某一方向的研究，首先要阅读</a:t>
            </a:r>
            <a:r>
              <a:rPr lang="zh-CN" altLang="en-US" b="1" dirty="0">
                <a:solidFill>
                  <a:srgbClr val="0070C0"/>
                </a:solidFill>
              </a:rPr>
              <a:t>综述类论文</a:t>
            </a:r>
            <a:r>
              <a:rPr lang="zh-CN" altLang="en-US" dirty="0"/>
              <a:t>。了解本领域的主流模型，数据集以及业内最佳（</a:t>
            </a:r>
            <a:r>
              <a:rPr lang="en-US" altLang="zh-CN" dirty="0">
                <a:latin typeface="Times New Roman" panose="02020603050405020304" pitchFamily="18" charset="0"/>
                <a:cs typeface="Times New Roman" panose="02020603050405020304" pitchFamily="18" charset="0"/>
              </a:rPr>
              <a:t>State of the arts</a:t>
            </a:r>
            <a:r>
              <a:rPr lang="zh-CN" altLang="en-US" dirty="0">
                <a:latin typeface="Times New Roman" panose="02020603050405020304" pitchFamily="18" charset="0"/>
                <a:cs typeface="Times New Roman" panose="02020603050405020304" pitchFamily="18" charset="0"/>
              </a:rPr>
              <a:t>，</a:t>
            </a:r>
            <a:r>
              <a:rPr lang="en-US" altLang="zh-CN" dirty="0">
                <a:latin typeface="Times New Roman" panose="02020603050405020304" pitchFamily="18" charset="0"/>
                <a:cs typeface="Times New Roman" panose="02020603050405020304" pitchFamily="18" charset="0"/>
              </a:rPr>
              <a:t>Sota</a:t>
            </a:r>
            <a:r>
              <a:rPr lang="zh-CN" altLang="en-US" dirty="0"/>
              <a:t>）。</a:t>
            </a:r>
            <a:endParaRPr lang="en-US" altLang="zh-CN" dirty="0"/>
          </a:p>
          <a:p>
            <a:pPr lvl="1">
              <a:lnSpc>
                <a:spcPct val="150000"/>
              </a:lnSpc>
            </a:pPr>
            <a:r>
              <a:rPr lang="zh-CN" altLang="en-US" dirty="0"/>
              <a:t>按照时间顺序，整理出</a:t>
            </a:r>
            <a:r>
              <a:rPr lang="zh-CN" altLang="en-US" b="1" dirty="0">
                <a:solidFill>
                  <a:srgbClr val="0070C0"/>
                </a:solidFill>
              </a:rPr>
              <a:t>顶刊顶会</a:t>
            </a:r>
            <a:r>
              <a:rPr lang="zh-CN" altLang="en-US" dirty="0"/>
              <a:t>中的文章，</a:t>
            </a:r>
            <a:r>
              <a:rPr lang="zh-CN" altLang="en-US" b="1" dirty="0">
                <a:solidFill>
                  <a:srgbClr val="0070C0"/>
                </a:solidFill>
              </a:rPr>
              <a:t>理清方法模型的推进方向</a:t>
            </a:r>
            <a:r>
              <a:rPr lang="zh-CN" altLang="en-US" dirty="0"/>
              <a:t>。这样有助于寻找创新点。</a:t>
            </a:r>
            <a:endParaRPr lang="en-US" altLang="zh-CN" dirty="0"/>
          </a:p>
          <a:p>
            <a:pPr lvl="1">
              <a:lnSpc>
                <a:spcPct val="150000"/>
              </a:lnSpc>
            </a:pPr>
            <a:r>
              <a:rPr lang="zh-CN" altLang="en-US" b="1" dirty="0">
                <a:solidFill>
                  <a:srgbClr val="0070C0"/>
                </a:solidFill>
              </a:rPr>
              <a:t>顶会文章</a:t>
            </a:r>
            <a:r>
              <a:rPr lang="zh-CN" altLang="en-US" dirty="0"/>
              <a:t>主要学习</a:t>
            </a:r>
            <a:r>
              <a:rPr lang="zh-CN" altLang="en-US" b="1" dirty="0">
                <a:solidFill>
                  <a:srgbClr val="0070C0"/>
                </a:solidFill>
              </a:rPr>
              <a:t>创新的思路。</a:t>
            </a:r>
            <a:endParaRPr lang="en-US" altLang="zh-CN" b="1" dirty="0">
              <a:solidFill>
                <a:srgbClr val="0070C0"/>
              </a:solidFill>
            </a:endParaRPr>
          </a:p>
          <a:p>
            <a:pPr lvl="1">
              <a:lnSpc>
                <a:spcPct val="150000"/>
              </a:lnSpc>
            </a:pPr>
            <a:r>
              <a:rPr lang="zh-CN" altLang="en-US" b="1" dirty="0">
                <a:solidFill>
                  <a:srgbClr val="0070C0"/>
                </a:solidFill>
              </a:rPr>
              <a:t>顶刊文章</a:t>
            </a:r>
            <a:r>
              <a:rPr lang="zh-CN" altLang="en-US" dirty="0"/>
              <a:t>主要学习其中的</a:t>
            </a:r>
            <a:r>
              <a:rPr lang="zh-CN" altLang="en-US" b="1" dirty="0">
                <a:solidFill>
                  <a:srgbClr val="0070C0"/>
                </a:solidFill>
              </a:rPr>
              <a:t>写作技巧（高级词汇、长短句的结合、专有名词、绘图等）和逻辑（文章整体框架、段落设置、消融实验的设置、实验分析等）</a:t>
            </a:r>
            <a:r>
              <a:rPr lang="zh-CN" altLang="en-US" dirty="0"/>
              <a:t>。</a:t>
            </a:r>
            <a:endParaRPr lang="en-US" altLang="zh-CN" dirty="0"/>
          </a:p>
          <a:p>
            <a:pPr lvl="1">
              <a:lnSpc>
                <a:spcPct val="150000"/>
              </a:lnSpc>
            </a:pPr>
            <a:r>
              <a:rPr lang="zh-CN" altLang="en-US" dirty="0"/>
              <a:t>除了本研究领域相关的论文，还可以阅读其他领域的优秀论文，有助于</a:t>
            </a:r>
            <a:r>
              <a:rPr lang="zh-CN" altLang="en-US" b="1" dirty="0">
                <a:solidFill>
                  <a:srgbClr val="0070C0"/>
                </a:solidFill>
              </a:rPr>
              <a:t>拓展思路</a:t>
            </a:r>
            <a:r>
              <a:rPr lang="zh-CN" altLang="en-US" dirty="0"/>
              <a:t>。</a:t>
            </a:r>
            <a:endParaRPr lang="en-US" altLang="zh-CN" dirty="0"/>
          </a:p>
          <a:p>
            <a:pPr lvl="1">
              <a:lnSpc>
                <a:spcPct val="150000"/>
              </a:lnSpc>
            </a:pPr>
            <a:r>
              <a:rPr lang="zh-CN" altLang="en-US" dirty="0"/>
              <a:t>阅读论文时要做</a:t>
            </a:r>
            <a:r>
              <a:rPr lang="zh-CN" altLang="en-US" b="1" dirty="0">
                <a:solidFill>
                  <a:srgbClr val="0070C0"/>
                </a:solidFill>
              </a:rPr>
              <a:t>笔记</a:t>
            </a:r>
            <a:r>
              <a:rPr lang="zh-CN" altLang="en-US" dirty="0"/>
              <a:t>。</a:t>
            </a:r>
            <a:endParaRPr lang="en-US" altLang="zh-CN" dirty="0"/>
          </a:p>
        </p:txBody>
      </p:sp>
      <p:sp>
        <p:nvSpPr>
          <p:cNvPr id="4" name="日期占位符 3">
            <a:extLst>
              <a:ext uri="{FF2B5EF4-FFF2-40B4-BE49-F238E27FC236}">
                <a16:creationId xmlns:a16="http://schemas.microsoft.com/office/drawing/2014/main" id="{D88F6FF0-235F-4F78-85D9-AF5D8171F044}"/>
              </a:ext>
            </a:extLst>
          </p:cNvPr>
          <p:cNvSpPr>
            <a:spLocks noGrp="1"/>
          </p:cNvSpPr>
          <p:nvPr>
            <p:ph type="dt" sz="half" idx="10"/>
          </p:nvPr>
        </p:nvSpPr>
        <p:spPr/>
        <p:txBody>
          <a:bodyPr/>
          <a:lstStyle/>
          <a:p>
            <a:fld id="{315BB34A-6131-4109-8499-25816707CCF8}" type="datetime1">
              <a:rPr lang="en-US" altLang="zh-CN" smtClean="0"/>
              <a:t>4/21/2023</a:t>
            </a:fld>
            <a:endParaRPr lang="en-US" altLang="zh-CN"/>
          </a:p>
        </p:txBody>
      </p:sp>
      <p:sp>
        <p:nvSpPr>
          <p:cNvPr id="5" name="页脚占位符 4">
            <a:extLst>
              <a:ext uri="{FF2B5EF4-FFF2-40B4-BE49-F238E27FC236}">
                <a16:creationId xmlns:a16="http://schemas.microsoft.com/office/drawing/2014/main" id="{D12F282E-28F2-4E06-9B68-8BB13A141CA0}"/>
              </a:ext>
            </a:extLst>
          </p:cNvPr>
          <p:cNvSpPr>
            <a:spLocks noGrp="1"/>
          </p:cNvSpPr>
          <p:nvPr>
            <p:ph type="ftr" sz="quarter" idx="11"/>
          </p:nvPr>
        </p:nvSpPr>
        <p:spPr/>
        <p:txBody>
          <a:bodyPr/>
          <a:lstStyle/>
          <a:p>
            <a:r>
              <a:rPr lang="zh-CN" altLang="en-US" dirty="0"/>
              <a:t>合肥学院 人工智能与大数据学院</a:t>
            </a:r>
            <a:endParaRPr lang="en-US" altLang="zh-CN" dirty="0"/>
          </a:p>
        </p:txBody>
      </p:sp>
      <p:sp>
        <p:nvSpPr>
          <p:cNvPr id="6" name="灯片编号占位符 5">
            <a:extLst>
              <a:ext uri="{FF2B5EF4-FFF2-40B4-BE49-F238E27FC236}">
                <a16:creationId xmlns:a16="http://schemas.microsoft.com/office/drawing/2014/main" id="{06E00E4E-4D72-47F0-AB6D-0402A162CDB0}"/>
              </a:ext>
            </a:extLst>
          </p:cNvPr>
          <p:cNvSpPr>
            <a:spLocks noGrp="1"/>
          </p:cNvSpPr>
          <p:nvPr>
            <p:ph type="sldNum" sz="quarter" idx="12"/>
          </p:nvPr>
        </p:nvSpPr>
        <p:spPr/>
        <p:txBody>
          <a:bodyPr/>
          <a:lstStyle/>
          <a:p>
            <a:fld id="{CF856BB3-76D9-4B5D-995C-68FA1768510B}" type="slidenum">
              <a:rPr lang="en-US" altLang="zh-CN" smtClean="0"/>
              <a:pPr/>
              <a:t>68</a:t>
            </a:fld>
            <a:endParaRPr lang="en-US" altLang="zh-CN"/>
          </a:p>
        </p:txBody>
      </p:sp>
    </p:spTree>
    <p:extLst>
      <p:ext uri="{BB962C8B-B14F-4D97-AF65-F5344CB8AC3E}">
        <p14:creationId xmlns:p14="http://schemas.microsoft.com/office/powerpoint/2010/main" val="185471133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CD20896-EDFD-4EB6-ADF5-61E337C89975}"/>
              </a:ext>
            </a:extLst>
          </p:cNvPr>
          <p:cNvSpPr>
            <a:spLocks noGrp="1"/>
          </p:cNvSpPr>
          <p:nvPr>
            <p:ph type="title"/>
          </p:nvPr>
        </p:nvSpPr>
        <p:spPr/>
        <p:txBody>
          <a:bodyPr/>
          <a:lstStyle/>
          <a:p>
            <a:r>
              <a:rPr lang="en-US" altLang="zh-CN" dirty="0"/>
              <a:t>5</a:t>
            </a:r>
            <a:r>
              <a:rPr lang="zh-CN" altLang="en-US" dirty="0"/>
              <a:t>总结与展望</a:t>
            </a:r>
          </a:p>
        </p:txBody>
      </p:sp>
      <p:sp>
        <p:nvSpPr>
          <p:cNvPr id="3" name="内容占位符 2">
            <a:extLst>
              <a:ext uri="{FF2B5EF4-FFF2-40B4-BE49-F238E27FC236}">
                <a16:creationId xmlns:a16="http://schemas.microsoft.com/office/drawing/2014/main" id="{74B9246F-0FE8-4D5E-97B1-BE5C4A2EDE76}"/>
              </a:ext>
            </a:extLst>
          </p:cNvPr>
          <p:cNvSpPr>
            <a:spLocks noGrp="1"/>
          </p:cNvSpPr>
          <p:nvPr>
            <p:ph idx="1"/>
          </p:nvPr>
        </p:nvSpPr>
        <p:spPr/>
        <p:txBody>
          <a:bodyPr>
            <a:normAutofit/>
          </a:bodyPr>
          <a:lstStyle/>
          <a:p>
            <a:pPr marL="0" indent="0" algn="just">
              <a:lnSpc>
                <a:spcPct val="150000"/>
              </a:lnSpc>
              <a:buNone/>
            </a:pPr>
            <a:r>
              <a:rPr lang="zh-CN" altLang="en-US" sz="2000" dirty="0"/>
              <a:t>总结与展望：卷积神经网络是计算机视觉的主流方法，随着时间的发展，网络的结构也不断更新。例如</a:t>
            </a:r>
            <a:r>
              <a:rPr lang="en-US" altLang="zh-CN" sz="2000" b="1" dirty="0">
                <a:solidFill>
                  <a:srgbClr val="0070C0"/>
                </a:solidFill>
                <a:latin typeface="Times New Roman" panose="02020603050405020304" pitchFamily="18" charset="0"/>
                <a:cs typeface="Times New Roman" panose="02020603050405020304" pitchFamily="18" charset="0"/>
              </a:rPr>
              <a:t>GoogleNet</a:t>
            </a:r>
            <a:r>
              <a:rPr lang="zh-CN" altLang="en-US" sz="2000" b="1" dirty="0">
                <a:solidFill>
                  <a:srgbClr val="0070C0"/>
                </a:solidFill>
                <a:latin typeface="Times New Roman" panose="02020603050405020304" pitchFamily="18" charset="0"/>
                <a:cs typeface="Times New Roman" panose="02020603050405020304" pitchFamily="18" charset="0"/>
              </a:rPr>
              <a:t>、</a:t>
            </a:r>
            <a:r>
              <a:rPr lang="en-US" altLang="zh-CN" sz="2000" b="1" dirty="0">
                <a:solidFill>
                  <a:srgbClr val="0070C0"/>
                </a:solidFill>
                <a:latin typeface="Times New Roman" panose="02020603050405020304" pitchFamily="18" charset="0"/>
                <a:cs typeface="Times New Roman" panose="02020603050405020304" pitchFamily="18" charset="0"/>
              </a:rPr>
              <a:t>Inception</a:t>
            </a:r>
            <a:r>
              <a:rPr lang="zh-CN" altLang="en-US" sz="2000" b="1" dirty="0">
                <a:solidFill>
                  <a:srgbClr val="0070C0"/>
                </a:solidFill>
                <a:latin typeface="Times New Roman" panose="02020603050405020304" pitchFamily="18" charset="0"/>
                <a:cs typeface="Times New Roman" panose="02020603050405020304" pitchFamily="18" charset="0"/>
              </a:rPr>
              <a:t>、</a:t>
            </a:r>
            <a:r>
              <a:rPr lang="en-US" altLang="zh-CN" sz="2000" b="1" dirty="0">
                <a:solidFill>
                  <a:srgbClr val="0070C0"/>
                </a:solidFill>
                <a:latin typeface="Times New Roman" panose="02020603050405020304" pitchFamily="18" charset="0"/>
                <a:cs typeface="Times New Roman" panose="02020603050405020304" pitchFamily="18" charset="0"/>
              </a:rPr>
              <a:t>ResNet</a:t>
            </a:r>
            <a:r>
              <a:rPr lang="zh-CN" altLang="en-US" dirty="0"/>
              <a:t>等。随着</a:t>
            </a:r>
            <a:r>
              <a:rPr lang="en-US" altLang="zh-CN" dirty="0">
                <a:latin typeface="Times New Roman" panose="02020603050405020304" pitchFamily="18" charset="0"/>
                <a:cs typeface="Times New Roman" panose="02020603050405020304" pitchFamily="18" charset="0"/>
              </a:rPr>
              <a:t>Transformer</a:t>
            </a:r>
            <a:r>
              <a:rPr lang="zh-CN" altLang="en-US" dirty="0">
                <a:latin typeface="Times New Roman" panose="02020603050405020304" pitchFamily="18" charset="0"/>
                <a:cs typeface="Times New Roman" panose="02020603050405020304" pitchFamily="18" charset="0"/>
              </a:rPr>
              <a:t>在自然语言处理领域的大放异彩，研究者也将</a:t>
            </a:r>
            <a:r>
              <a:rPr lang="en-US" altLang="zh-CN" dirty="0">
                <a:latin typeface="Times New Roman" panose="02020603050405020304" pitchFamily="18" charset="0"/>
                <a:cs typeface="Times New Roman" panose="02020603050405020304" pitchFamily="18" charset="0"/>
              </a:rPr>
              <a:t>Transformer</a:t>
            </a:r>
            <a:r>
              <a:rPr lang="zh-CN" altLang="en-US" dirty="0">
                <a:latin typeface="Times New Roman" panose="02020603050405020304" pitchFamily="18" charset="0"/>
                <a:cs typeface="Times New Roman" panose="02020603050405020304" pitchFamily="18" charset="0"/>
              </a:rPr>
              <a:t>应用于计算机视觉，即</a:t>
            </a:r>
            <a:r>
              <a:rPr lang="en-US" altLang="zh-CN" b="1" dirty="0">
                <a:solidFill>
                  <a:srgbClr val="0070C0"/>
                </a:solidFill>
                <a:latin typeface="Times New Roman" panose="02020603050405020304" pitchFamily="18" charset="0"/>
                <a:cs typeface="Times New Roman" panose="02020603050405020304" pitchFamily="18" charset="0"/>
              </a:rPr>
              <a:t>Vision Transformer</a:t>
            </a:r>
            <a:r>
              <a:rPr lang="zh-CN" altLang="en-US" b="1" dirty="0">
                <a:solidFill>
                  <a:srgbClr val="0070C0"/>
                </a:solidFill>
                <a:latin typeface="Times New Roman" panose="02020603050405020304" pitchFamily="18" charset="0"/>
                <a:cs typeface="Times New Roman" panose="02020603050405020304" pitchFamily="18" charset="0"/>
              </a:rPr>
              <a:t>（</a:t>
            </a:r>
            <a:r>
              <a:rPr lang="en-US" altLang="zh-CN" b="1" dirty="0">
                <a:solidFill>
                  <a:srgbClr val="0070C0"/>
                </a:solidFill>
                <a:latin typeface="Times New Roman" panose="02020603050405020304" pitchFamily="18" charset="0"/>
                <a:cs typeface="Times New Roman" panose="02020603050405020304" pitchFamily="18" charset="0"/>
              </a:rPr>
              <a:t>ViT</a:t>
            </a:r>
            <a:r>
              <a:rPr lang="zh-CN" altLang="en-US" b="1" dirty="0">
                <a:solidFill>
                  <a:srgbClr val="0070C0"/>
                </a:solidFill>
                <a:latin typeface="Times New Roman" panose="02020603050405020304" pitchFamily="18" charset="0"/>
                <a:cs typeface="Times New Roman" panose="02020603050405020304" pitchFamily="18" charset="0"/>
              </a:rPr>
              <a:t>）</a:t>
            </a:r>
            <a:r>
              <a:rPr lang="zh-CN" altLang="en-US" dirty="0">
                <a:latin typeface="Times New Roman" panose="02020603050405020304" pitchFamily="18" charset="0"/>
                <a:cs typeface="Times New Roman" panose="02020603050405020304" pitchFamily="18" charset="0"/>
              </a:rPr>
              <a:t>。此外，</a:t>
            </a:r>
            <a:r>
              <a:rPr lang="zh-CN" altLang="en-US" b="1" dirty="0">
                <a:solidFill>
                  <a:srgbClr val="0070C0"/>
                </a:solidFill>
                <a:latin typeface="Times New Roman" panose="02020603050405020304" pitchFamily="18" charset="0"/>
                <a:cs typeface="Times New Roman" panose="02020603050405020304" pitchFamily="18" charset="0"/>
              </a:rPr>
              <a:t>图神经网络（</a:t>
            </a:r>
            <a:r>
              <a:rPr lang="en-US" altLang="zh-CN" b="1" dirty="0">
                <a:solidFill>
                  <a:srgbClr val="0070C0"/>
                </a:solidFill>
                <a:latin typeface="Times New Roman" panose="02020603050405020304" pitchFamily="18" charset="0"/>
                <a:cs typeface="Times New Roman" panose="02020603050405020304" pitchFamily="18" charset="0"/>
              </a:rPr>
              <a:t>Graph Neural Network</a:t>
            </a:r>
            <a:r>
              <a:rPr lang="zh-CN" altLang="en-US" b="1" dirty="0">
                <a:solidFill>
                  <a:srgbClr val="0070C0"/>
                </a:solidFill>
                <a:latin typeface="Times New Roman" panose="02020603050405020304" pitchFamily="18" charset="0"/>
                <a:cs typeface="Times New Roman" panose="02020603050405020304" pitchFamily="18" charset="0"/>
              </a:rPr>
              <a:t>，</a:t>
            </a:r>
            <a:r>
              <a:rPr lang="en-US" altLang="zh-CN" b="1" dirty="0">
                <a:solidFill>
                  <a:srgbClr val="0070C0"/>
                </a:solidFill>
                <a:latin typeface="Times New Roman" panose="02020603050405020304" pitchFamily="18" charset="0"/>
                <a:cs typeface="Times New Roman" panose="02020603050405020304" pitchFamily="18" charset="0"/>
              </a:rPr>
              <a:t>GNN</a:t>
            </a:r>
            <a:r>
              <a:rPr lang="zh-CN" altLang="en-US" b="1" dirty="0">
                <a:solidFill>
                  <a:srgbClr val="0070C0"/>
                </a:solidFill>
                <a:latin typeface="Times New Roman" panose="02020603050405020304" pitchFamily="18" charset="0"/>
                <a:cs typeface="Times New Roman" panose="02020603050405020304" pitchFamily="18" charset="0"/>
              </a:rPr>
              <a:t>）</a:t>
            </a:r>
            <a:r>
              <a:rPr lang="zh-CN" altLang="en-US" dirty="0">
                <a:latin typeface="Times New Roman" panose="02020603050405020304" pitchFamily="18" charset="0"/>
                <a:cs typeface="Times New Roman" panose="02020603050405020304" pitchFamily="18" charset="0"/>
              </a:rPr>
              <a:t>在处理非欧几里得数据时展现出极佳的性能。</a:t>
            </a:r>
            <a:endParaRPr lang="en-US" altLang="zh-CN" dirty="0">
              <a:latin typeface="Times New Roman" panose="02020603050405020304" pitchFamily="18" charset="0"/>
              <a:cs typeface="Times New Roman" panose="02020603050405020304" pitchFamily="18" charset="0"/>
            </a:endParaRPr>
          </a:p>
          <a:p>
            <a:pPr marL="0" indent="0">
              <a:lnSpc>
                <a:spcPct val="150000"/>
              </a:lnSpc>
              <a:buNone/>
            </a:pPr>
            <a:endParaRPr lang="en-US" altLang="zh-CN" sz="2000" dirty="0"/>
          </a:p>
          <a:p>
            <a:pPr lvl="1">
              <a:lnSpc>
                <a:spcPct val="150000"/>
              </a:lnSpc>
            </a:pPr>
            <a:endParaRPr lang="en-US" altLang="zh-CN" dirty="0"/>
          </a:p>
        </p:txBody>
      </p:sp>
      <p:sp>
        <p:nvSpPr>
          <p:cNvPr id="4" name="日期占位符 3">
            <a:extLst>
              <a:ext uri="{FF2B5EF4-FFF2-40B4-BE49-F238E27FC236}">
                <a16:creationId xmlns:a16="http://schemas.microsoft.com/office/drawing/2014/main" id="{D88F6FF0-235F-4F78-85D9-AF5D8171F044}"/>
              </a:ext>
            </a:extLst>
          </p:cNvPr>
          <p:cNvSpPr>
            <a:spLocks noGrp="1"/>
          </p:cNvSpPr>
          <p:nvPr>
            <p:ph type="dt" sz="half" idx="10"/>
          </p:nvPr>
        </p:nvSpPr>
        <p:spPr/>
        <p:txBody>
          <a:bodyPr/>
          <a:lstStyle/>
          <a:p>
            <a:fld id="{315BB34A-6131-4109-8499-25816707CCF8}" type="datetime1">
              <a:rPr lang="en-US" altLang="zh-CN" smtClean="0"/>
              <a:t>4/21/2023</a:t>
            </a:fld>
            <a:endParaRPr lang="en-US" altLang="zh-CN"/>
          </a:p>
        </p:txBody>
      </p:sp>
      <p:sp>
        <p:nvSpPr>
          <p:cNvPr id="5" name="页脚占位符 4">
            <a:extLst>
              <a:ext uri="{FF2B5EF4-FFF2-40B4-BE49-F238E27FC236}">
                <a16:creationId xmlns:a16="http://schemas.microsoft.com/office/drawing/2014/main" id="{D12F282E-28F2-4E06-9B68-8BB13A141CA0}"/>
              </a:ext>
            </a:extLst>
          </p:cNvPr>
          <p:cNvSpPr>
            <a:spLocks noGrp="1"/>
          </p:cNvSpPr>
          <p:nvPr>
            <p:ph type="ftr" sz="quarter" idx="11"/>
          </p:nvPr>
        </p:nvSpPr>
        <p:spPr/>
        <p:txBody>
          <a:bodyPr/>
          <a:lstStyle/>
          <a:p>
            <a:r>
              <a:rPr lang="zh-CN" altLang="en-US" dirty="0"/>
              <a:t>合肥学院 人工智能与大数据学院</a:t>
            </a:r>
            <a:endParaRPr lang="en-US" altLang="zh-CN" dirty="0"/>
          </a:p>
        </p:txBody>
      </p:sp>
      <p:sp>
        <p:nvSpPr>
          <p:cNvPr id="6" name="灯片编号占位符 5">
            <a:extLst>
              <a:ext uri="{FF2B5EF4-FFF2-40B4-BE49-F238E27FC236}">
                <a16:creationId xmlns:a16="http://schemas.microsoft.com/office/drawing/2014/main" id="{06E00E4E-4D72-47F0-AB6D-0402A162CDB0}"/>
              </a:ext>
            </a:extLst>
          </p:cNvPr>
          <p:cNvSpPr>
            <a:spLocks noGrp="1"/>
          </p:cNvSpPr>
          <p:nvPr>
            <p:ph type="sldNum" sz="quarter" idx="12"/>
          </p:nvPr>
        </p:nvSpPr>
        <p:spPr/>
        <p:txBody>
          <a:bodyPr/>
          <a:lstStyle/>
          <a:p>
            <a:fld id="{CF856BB3-76D9-4B5D-995C-68FA1768510B}" type="slidenum">
              <a:rPr lang="en-US" altLang="zh-CN" smtClean="0"/>
              <a:pPr/>
              <a:t>69</a:t>
            </a:fld>
            <a:endParaRPr lang="en-US" altLang="zh-CN"/>
          </a:p>
        </p:txBody>
      </p:sp>
    </p:spTree>
    <p:extLst>
      <p:ext uri="{BB962C8B-B14F-4D97-AF65-F5344CB8AC3E}">
        <p14:creationId xmlns:p14="http://schemas.microsoft.com/office/powerpoint/2010/main" val="11046468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677D519-D11C-45D2-BEEA-44790DF4B09D}"/>
              </a:ext>
            </a:extLst>
          </p:cNvPr>
          <p:cNvSpPr>
            <a:spLocks noGrp="1"/>
          </p:cNvSpPr>
          <p:nvPr>
            <p:ph type="title"/>
          </p:nvPr>
        </p:nvSpPr>
        <p:spPr/>
        <p:txBody>
          <a:bodyPr/>
          <a:lstStyle/>
          <a:p>
            <a:r>
              <a:rPr lang="en-US" altLang="zh-CN" dirty="0"/>
              <a:t>1.3</a:t>
            </a:r>
            <a:r>
              <a:rPr lang="zh-CN" altLang="en-US" dirty="0"/>
              <a:t>多层感知机</a:t>
            </a:r>
          </a:p>
        </p:txBody>
      </p:sp>
      <p:sp>
        <p:nvSpPr>
          <p:cNvPr id="3" name="内容占位符 2">
            <a:extLst>
              <a:ext uri="{FF2B5EF4-FFF2-40B4-BE49-F238E27FC236}">
                <a16:creationId xmlns:a16="http://schemas.microsoft.com/office/drawing/2014/main" id="{1CBCC666-7C65-4DCC-8224-2B880DF24F68}"/>
              </a:ext>
            </a:extLst>
          </p:cNvPr>
          <p:cNvSpPr>
            <a:spLocks noGrp="1"/>
          </p:cNvSpPr>
          <p:nvPr>
            <p:ph idx="1"/>
          </p:nvPr>
        </p:nvSpPr>
        <p:spPr/>
        <p:txBody>
          <a:bodyPr>
            <a:noAutofit/>
          </a:bodyPr>
          <a:lstStyle/>
          <a:p>
            <a:pPr>
              <a:lnSpc>
                <a:spcPct val="150000"/>
              </a:lnSpc>
            </a:pPr>
            <a:r>
              <a:rPr lang="zh-CN" altLang="en-US" dirty="0"/>
              <a:t>想要解决非线性问题，就要考虑使用</a:t>
            </a:r>
            <a:r>
              <a:rPr lang="zh-CN" altLang="en-US" b="1" dirty="0">
                <a:solidFill>
                  <a:srgbClr val="0070C0"/>
                </a:solidFill>
              </a:rPr>
              <a:t>多层神经元结构</a:t>
            </a:r>
            <a:r>
              <a:rPr lang="zh-CN" altLang="en-US" dirty="0"/>
              <a:t>。</a:t>
            </a:r>
            <a:endParaRPr lang="en-US" altLang="zh-CN" dirty="0"/>
          </a:p>
          <a:p>
            <a:pPr>
              <a:lnSpc>
                <a:spcPct val="150000"/>
              </a:lnSpc>
            </a:pPr>
            <a:r>
              <a:rPr lang="zh-CN" altLang="en-US" dirty="0"/>
              <a:t>在感知机的输入层和输出层之间添加一层神经元，被称为隐层，</a:t>
            </a:r>
            <a:r>
              <a:rPr lang="zh-CN" altLang="en-US" b="1" dirty="0">
                <a:solidFill>
                  <a:srgbClr val="0070C0"/>
                </a:solidFill>
              </a:rPr>
              <a:t>此时隐层和输出层都是具有激活函数的功能神经元</a:t>
            </a:r>
            <a:r>
              <a:rPr lang="zh-CN" altLang="en-US" dirty="0"/>
              <a:t>。这样的结构被称为多层感知机，也称多层网络，网络结构如图</a:t>
            </a:r>
            <a:r>
              <a:rPr lang="en-US" altLang="zh-CN" dirty="0"/>
              <a:t>4.</a:t>
            </a:r>
          </a:p>
          <a:p>
            <a:pPr marL="0" indent="0">
              <a:lnSpc>
                <a:spcPct val="150000"/>
              </a:lnSpc>
              <a:buNone/>
            </a:pPr>
            <a:endParaRPr lang="en-US" altLang="zh-CN" dirty="0"/>
          </a:p>
          <a:p>
            <a:pPr marL="0" indent="0">
              <a:lnSpc>
                <a:spcPct val="150000"/>
              </a:lnSpc>
              <a:buNone/>
            </a:pPr>
            <a:endParaRPr lang="en-US" altLang="zh-CN" dirty="0"/>
          </a:p>
          <a:p>
            <a:pPr marL="0" indent="0">
              <a:lnSpc>
                <a:spcPct val="150000"/>
              </a:lnSpc>
              <a:buNone/>
            </a:pPr>
            <a:endParaRPr lang="en-US" altLang="zh-CN" dirty="0"/>
          </a:p>
          <a:p>
            <a:pPr marL="0" indent="0">
              <a:lnSpc>
                <a:spcPct val="150000"/>
              </a:lnSpc>
              <a:buNone/>
            </a:pPr>
            <a:endParaRPr lang="en-US" altLang="zh-CN" dirty="0"/>
          </a:p>
          <a:p>
            <a:pPr marL="0" indent="0" algn="ctr">
              <a:lnSpc>
                <a:spcPct val="150000"/>
              </a:lnSpc>
              <a:buNone/>
            </a:pPr>
            <a:endParaRPr lang="en-US" altLang="zh-CN" dirty="0"/>
          </a:p>
          <a:p>
            <a:pPr marL="0" indent="0" algn="ctr">
              <a:lnSpc>
                <a:spcPct val="150000"/>
              </a:lnSpc>
              <a:buNone/>
            </a:pPr>
            <a:r>
              <a:rPr lang="zh-CN" altLang="en-US" dirty="0"/>
              <a:t>图</a:t>
            </a:r>
            <a:r>
              <a:rPr lang="en-US" altLang="zh-CN" dirty="0"/>
              <a:t>4.</a:t>
            </a:r>
            <a:r>
              <a:rPr lang="zh-CN" altLang="en-US" dirty="0"/>
              <a:t>多层感知机</a:t>
            </a:r>
            <a:endParaRPr lang="en-US" altLang="zh-CN" dirty="0"/>
          </a:p>
        </p:txBody>
      </p:sp>
      <p:sp>
        <p:nvSpPr>
          <p:cNvPr id="4" name="日期占位符 3">
            <a:extLst>
              <a:ext uri="{FF2B5EF4-FFF2-40B4-BE49-F238E27FC236}">
                <a16:creationId xmlns:a16="http://schemas.microsoft.com/office/drawing/2014/main" id="{DB75EC85-60A8-4308-A03B-ACA1A65324F5}"/>
              </a:ext>
            </a:extLst>
          </p:cNvPr>
          <p:cNvSpPr>
            <a:spLocks noGrp="1"/>
          </p:cNvSpPr>
          <p:nvPr>
            <p:ph type="dt" sz="half" idx="10"/>
          </p:nvPr>
        </p:nvSpPr>
        <p:spPr/>
        <p:txBody>
          <a:bodyPr/>
          <a:lstStyle/>
          <a:p>
            <a:fld id="{315BB34A-6131-4109-8499-25816707CCF8}" type="datetime1">
              <a:rPr lang="en-US" altLang="zh-CN" smtClean="0"/>
              <a:t>4/21/2023</a:t>
            </a:fld>
            <a:endParaRPr lang="en-US" altLang="zh-CN"/>
          </a:p>
        </p:txBody>
      </p:sp>
      <p:sp>
        <p:nvSpPr>
          <p:cNvPr id="5" name="页脚占位符 4">
            <a:extLst>
              <a:ext uri="{FF2B5EF4-FFF2-40B4-BE49-F238E27FC236}">
                <a16:creationId xmlns:a16="http://schemas.microsoft.com/office/drawing/2014/main" id="{BD2FACE4-CDFF-4D5D-BEA6-A93D039CB796}"/>
              </a:ext>
            </a:extLst>
          </p:cNvPr>
          <p:cNvSpPr>
            <a:spLocks noGrp="1"/>
          </p:cNvSpPr>
          <p:nvPr>
            <p:ph type="ftr" sz="quarter" idx="11"/>
          </p:nvPr>
        </p:nvSpPr>
        <p:spPr/>
        <p:txBody>
          <a:bodyPr/>
          <a:lstStyle/>
          <a:p>
            <a:r>
              <a:rPr lang="zh-CN" altLang="en-US"/>
              <a:t>合肥学院 人工智能与大数据学院</a:t>
            </a:r>
            <a:endParaRPr lang="en-US" altLang="zh-CN" dirty="0"/>
          </a:p>
        </p:txBody>
      </p:sp>
      <p:sp>
        <p:nvSpPr>
          <p:cNvPr id="6" name="灯片编号占位符 5">
            <a:extLst>
              <a:ext uri="{FF2B5EF4-FFF2-40B4-BE49-F238E27FC236}">
                <a16:creationId xmlns:a16="http://schemas.microsoft.com/office/drawing/2014/main" id="{EE63A1C2-411D-4A8E-A83C-78F46B4E79B8}"/>
              </a:ext>
            </a:extLst>
          </p:cNvPr>
          <p:cNvSpPr>
            <a:spLocks noGrp="1"/>
          </p:cNvSpPr>
          <p:nvPr>
            <p:ph type="sldNum" sz="quarter" idx="12"/>
          </p:nvPr>
        </p:nvSpPr>
        <p:spPr/>
        <p:txBody>
          <a:bodyPr/>
          <a:lstStyle/>
          <a:p>
            <a:fld id="{CF856BB3-76D9-4B5D-995C-68FA1768510B}" type="slidenum">
              <a:rPr lang="en-US" altLang="zh-CN" smtClean="0"/>
              <a:pPr/>
              <a:t>7</a:t>
            </a:fld>
            <a:endParaRPr lang="en-US" altLang="zh-CN"/>
          </a:p>
        </p:txBody>
      </p:sp>
      <p:graphicFrame>
        <p:nvGraphicFramePr>
          <p:cNvPr id="9" name="对象 8">
            <a:extLst>
              <a:ext uri="{FF2B5EF4-FFF2-40B4-BE49-F238E27FC236}">
                <a16:creationId xmlns:a16="http://schemas.microsoft.com/office/drawing/2014/main" id="{9321C760-CB41-4380-A5BA-81710BE5A7AF}"/>
              </a:ext>
            </a:extLst>
          </p:cNvPr>
          <p:cNvGraphicFramePr>
            <a:graphicFrameLocks noChangeAspect="1"/>
          </p:cNvGraphicFramePr>
          <p:nvPr>
            <p:extLst>
              <p:ext uri="{D42A27DB-BD31-4B8C-83A1-F6EECF244321}">
                <p14:modId xmlns:p14="http://schemas.microsoft.com/office/powerpoint/2010/main" val="405197603"/>
              </p:ext>
            </p:extLst>
          </p:nvPr>
        </p:nvGraphicFramePr>
        <p:xfrm>
          <a:off x="3828369" y="2923461"/>
          <a:ext cx="4581525" cy="3105150"/>
        </p:xfrm>
        <a:graphic>
          <a:graphicData uri="http://schemas.openxmlformats.org/presentationml/2006/ole">
            <mc:AlternateContent xmlns:mc="http://schemas.openxmlformats.org/markup-compatibility/2006">
              <mc:Choice xmlns:v="urn:schemas-microsoft-com:vml" Requires="v">
                <p:oleObj name="Visio" r:id="rId2" imgW="4581370" imgH="3105214" progId="Visio.Drawing.15">
                  <p:embed/>
                </p:oleObj>
              </mc:Choice>
              <mc:Fallback>
                <p:oleObj name="Visio" r:id="rId2" imgW="4581370" imgH="3105214" progId="Visio.Drawing.15">
                  <p:embed/>
                  <p:pic>
                    <p:nvPicPr>
                      <p:cNvPr id="0" name=""/>
                      <p:cNvPicPr/>
                      <p:nvPr/>
                    </p:nvPicPr>
                    <p:blipFill>
                      <a:blip r:embed="rId3"/>
                      <a:stretch>
                        <a:fillRect/>
                      </a:stretch>
                    </p:blipFill>
                    <p:spPr>
                      <a:xfrm>
                        <a:off x="3828369" y="2923461"/>
                        <a:ext cx="4581525" cy="3105150"/>
                      </a:xfrm>
                      <a:prstGeom prst="rect">
                        <a:avLst/>
                      </a:prstGeom>
                    </p:spPr>
                  </p:pic>
                </p:oleObj>
              </mc:Fallback>
            </mc:AlternateContent>
          </a:graphicData>
        </a:graphic>
      </p:graphicFrame>
    </p:spTree>
    <p:extLst>
      <p:ext uri="{BB962C8B-B14F-4D97-AF65-F5344CB8AC3E}">
        <p14:creationId xmlns:p14="http://schemas.microsoft.com/office/powerpoint/2010/main" val="321624439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543802-B1EE-4238-8CC9-B6D688899185}"/>
              </a:ext>
            </a:extLst>
          </p:cNvPr>
          <p:cNvSpPr>
            <a:spLocks noGrp="1"/>
          </p:cNvSpPr>
          <p:nvPr>
            <p:ph type="ctrTitle"/>
          </p:nvPr>
        </p:nvSpPr>
        <p:spPr/>
        <p:txBody>
          <a:bodyPr>
            <a:normAutofit/>
          </a:bodyPr>
          <a:lstStyle/>
          <a:p>
            <a:r>
              <a:rPr lang="zh-CN" altLang="en-US"/>
              <a:t>感谢老师和同学们的聆听</a:t>
            </a:r>
            <a:endParaRPr lang="zh-CN" altLang="en-US" dirty="0"/>
          </a:p>
        </p:txBody>
      </p:sp>
      <p:sp>
        <p:nvSpPr>
          <p:cNvPr id="3" name="副标题 2">
            <a:extLst>
              <a:ext uri="{FF2B5EF4-FFF2-40B4-BE49-F238E27FC236}">
                <a16:creationId xmlns:a16="http://schemas.microsoft.com/office/drawing/2014/main" id="{C8D72D05-C1FA-4D91-A467-BECB219FBC16}"/>
              </a:ext>
            </a:extLst>
          </p:cNvPr>
          <p:cNvSpPr>
            <a:spLocks noGrp="1"/>
          </p:cNvSpPr>
          <p:nvPr>
            <p:ph type="subTitle" idx="1"/>
          </p:nvPr>
        </p:nvSpPr>
        <p:spPr/>
        <p:txBody>
          <a:bodyPr/>
          <a:lstStyle/>
          <a:p>
            <a:r>
              <a:rPr lang="zh-CN" altLang="en-US" dirty="0"/>
              <a:t>主讲：任放</a:t>
            </a:r>
            <a:endParaRPr lang="en-US" altLang="zh-CN" dirty="0"/>
          </a:p>
          <a:p>
            <a:r>
              <a:rPr lang="zh-CN" altLang="en-US" dirty="0"/>
              <a:t>年级与专业：</a:t>
            </a:r>
            <a:r>
              <a:rPr lang="en-US" altLang="zh-CN" dirty="0"/>
              <a:t>2021</a:t>
            </a:r>
            <a:r>
              <a:rPr lang="zh-CN" altLang="en-US" dirty="0"/>
              <a:t>级电子信息专硕</a:t>
            </a:r>
            <a:endParaRPr lang="en-US" altLang="zh-CN" dirty="0"/>
          </a:p>
          <a:p>
            <a:endParaRPr lang="en-US" altLang="zh-CN" dirty="0">
              <a:solidFill>
                <a:schemeClr val="tx1"/>
              </a:solidFill>
            </a:endParaRPr>
          </a:p>
        </p:txBody>
      </p:sp>
      <p:sp>
        <p:nvSpPr>
          <p:cNvPr id="4" name="日期占位符 3">
            <a:extLst>
              <a:ext uri="{FF2B5EF4-FFF2-40B4-BE49-F238E27FC236}">
                <a16:creationId xmlns:a16="http://schemas.microsoft.com/office/drawing/2014/main" id="{A5369DE4-E9A9-47B7-AD8E-34EC36C8FA9E}"/>
              </a:ext>
            </a:extLst>
          </p:cNvPr>
          <p:cNvSpPr>
            <a:spLocks noGrp="1"/>
          </p:cNvSpPr>
          <p:nvPr>
            <p:ph type="dt" sz="half" idx="10"/>
          </p:nvPr>
        </p:nvSpPr>
        <p:spPr/>
        <p:txBody>
          <a:bodyPr/>
          <a:lstStyle/>
          <a:p>
            <a:fld id="{F353EB93-3C47-44F0-83BA-7D614E1999E2}" type="datetime1">
              <a:rPr lang="en-US" altLang="zh-CN" smtClean="0"/>
              <a:t>4/21/2023</a:t>
            </a:fld>
            <a:endParaRPr lang="zh-CN" altLang="en-US"/>
          </a:p>
        </p:txBody>
      </p:sp>
      <p:sp>
        <p:nvSpPr>
          <p:cNvPr id="6" name="灯片编号占位符 5">
            <a:extLst>
              <a:ext uri="{FF2B5EF4-FFF2-40B4-BE49-F238E27FC236}">
                <a16:creationId xmlns:a16="http://schemas.microsoft.com/office/drawing/2014/main" id="{9218A59E-FFCD-4DED-A8CE-42C81CB9963E}"/>
              </a:ext>
            </a:extLst>
          </p:cNvPr>
          <p:cNvSpPr>
            <a:spLocks noGrp="1"/>
          </p:cNvSpPr>
          <p:nvPr>
            <p:ph type="sldNum" sz="quarter" idx="12"/>
          </p:nvPr>
        </p:nvSpPr>
        <p:spPr/>
        <p:txBody>
          <a:bodyPr/>
          <a:lstStyle/>
          <a:p>
            <a:fld id="{CF856BB3-76D9-4B5D-995C-68FA1768510B}" type="slidenum">
              <a:rPr lang="zh-CN" altLang="en-US" smtClean="0"/>
              <a:t>70</a:t>
            </a:fld>
            <a:endParaRPr lang="zh-CN" altLang="en-US"/>
          </a:p>
        </p:txBody>
      </p:sp>
      <p:sp>
        <p:nvSpPr>
          <p:cNvPr id="8" name="页脚占位符 7">
            <a:extLst>
              <a:ext uri="{FF2B5EF4-FFF2-40B4-BE49-F238E27FC236}">
                <a16:creationId xmlns:a16="http://schemas.microsoft.com/office/drawing/2014/main" id="{91F35623-818C-4048-A6F0-60D84DFF88E9}"/>
              </a:ext>
            </a:extLst>
          </p:cNvPr>
          <p:cNvSpPr>
            <a:spLocks noGrp="1"/>
          </p:cNvSpPr>
          <p:nvPr>
            <p:ph type="ftr" sz="quarter" idx="11"/>
          </p:nvPr>
        </p:nvSpPr>
        <p:spPr/>
        <p:txBody>
          <a:bodyPr/>
          <a:lstStyle/>
          <a:p>
            <a:r>
              <a:rPr lang="zh-CN" altLang="en-US"/>
              <a:t>合肥学院 人工智能与大数据学院</a:t>
            </a:r>
            <a:endParaRPr lang="en-US" altLang="zh-CN" dirty="0"/>
          </a:p>
        </p:txBody>
      </p:sp>
    </p:spTree>
    <p:extLst>
      <p:ext uri="{BB962C8B-B14F-4D97-AF65-F5344CB8AC3E}">
        <p14:creationId xmlns:p14="http://schemas.microsoft.com/office/powerpoint/2010/main" val="19536842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677D519-D11C-45D2-BEEA-44790DF4B09D}"/>
              </a:ext>
            </a:extLst>
          </p:cNvPr>
          <p:cNvSpPr>
            <a:spLocks noGrp="1"/>
          </p:cNvSpPr>
          <p:nvPr>
            <p:ph type="title"/>
          </p:nvPr>
        </p:nvSpPr>
        <p:spPr/>
        <p:txBody>
          <a:bodyPr/>
          <a:lstStyle/>
          <a:p>
            <a:r>
              <a:rPr lang="en-US" altLang="zh-CN" dirty="0"/>
              <a:t>1.3</a:t>
            </a:r>
            <a:r>
              <a:rPr lang="zh-CN" altLang="en-US" dirty="0"/>
              <a:t>多层感知机</a:t>
            </a:r>
          </a:p>
        </p:txBody>
      </p:sp>
      <mc:AlternateContent xmlns:mc="http://schemas.openxmlformats.org/markup-compatibility/2006" xmlns:a14="http://schemas.microsoft.com/office/drawing/2010/main">
        <mc:Choice Requires="a14">
          <p:sp>
            <p:nvSpPr>
              <p:cNvPr id="3" name="内容占位符 2">
                <a:extLst>
                  <a:ext uri="{FF2B5EF4-FFF2-40B4-BE49-F238E27FC236}">
                    <a16:creationId xmlns:a16="http://schemas.microsoft.com/office/drawing/2014/main" id="{1CBCC666-7C65-4DCC-8224-2B880DF24F68}"/>
                  </a:ext>
                </a:extLst>
              </p:cNvPr>
              <p:cNvSpPr>
                <a:spLocks noGrp="1"/>
              </p:cNvSpPr>
              <p:nvPr>
                <p:ph idx="1"/>
              </p:nvPr>
            </p:nvSpPr>
            <p:spPr/>
            <p:txBody>
              <a:bodyPr>
                <a:noAutofit/>
              </a:bodyPr>
              <a:lstStyle/>
              <a:p>
                <a:pPr>
                  <a:lnSpc>
                    <a:spcPct val="150000"/>
                  </a:lnSpc>
                </a:pPr>
                <a:r>
                  <a:rPr lang="zh-CN" altLang="en-US" dirty="0"/>
                  <a:t>多层网络的训练主要使用误差反向传播算法（</a:t>
                </a:r>
                <a:r>
                  <a:rPr lang="en-US" altLang="zh-CN" dirty="0" err="1">
                    <a:latin typeface="Times New Roman" panose="02020603050405020304" pitchFamily="18" charset="0"/>
                    <a:cs typeface="Times New Roman" panose="02020603050405020304" pitchFamily="18" charset="0"/>
                  </a:rPr>
                  <a:t>errorBackPropagation</a:t>
                </a:r>
                <a:r>
                  <a:rPr lang="zh-CN" altLang="en-US" dirty="0"/>
                  <a:t>，</a:t>
                </a:r>
                <a:r>
                  <a:rPr lang="en-US" altLang="zh-CN" dirty="0">
                    <a:latin typeface="Times New Roman" panose="02020603050405020304" pitchFamily="18" charset="0"/>
                    <a:cs typeface="Times New Roman" panose="02020603050405020304" pitchFamily="18" charset="0"/>
                  </a:rPr>
                  <a:t>BP</a:t>
                </a:r>
                <a:r>
                  <a:rPr lang="zh-CN" altLang="en-US" dirty="0"/>
                  <a:t>）。</a:t>
                </a:r>
                <a:endParaRPr lang="en-US" altLang="zh-CN" dirty="0"/>
              </a:p>
              <a:p>
                <a:pPr>
                  <a:lnSpc>
                    <a:spcPct val="150000"/>
                  </a:lnSpc>
                </a:pPr>
                <a:r>
                  <a:rPr lang="zh-CN" altLang="en-US" kern="100" dirty="0">
                    <a:effectLst/>
                    <a:latin typeface="等线" panose="02010600030101010101" pitchFamily="2" charset="-122"/>
                    <a:ea typeface="宋体" panose="02010600030101010101" pitchFamily="2" charset="-122"/>
                    <a:cs typeface="Times New Roman" panose="02020603050405020304" pitchFamily="18" charset="0"/>
                  </a:rPr>
                  <a:t>算法流程：</a:t>
                </a:r>
                <a:r>
                  <a:rPr lang="zh-CN" altLang="zh-CN" kern="100" dirty="0">
                    <a:effectLst/>
                    <a:latin typeface="等线" panose="02010600030101010101" pitchFamily="2" charset="-122"/>
                    <a:ea typeface="宋体" panose="02010600030101010101" pitchFamily="2" charset="-122"/>
                    <a:cs typeface="Times New Roman" panose="02020603050405020304" pitchFamily="18" charset="0"/>
                  </a:rPr>
                  <a:t>数据从输</a:t>
                </a:r>
                <a:r>
                  <a:rPr lang="zh-CN" altLang="en-US" kern="100" dirty="0">
                    <a:effectLst/>
                    <a:latin typeface="等线" panose="02010600030101010101" pitchFamily="2" charset="-122"/>
                    <a:ea typeface="宋体" panose="02010600030101010101" pitchFamily="2" charset="-122"/>
                    <a:cs typeface="Times New Roman" panose="02020603050405020304" pitchFamily="18" charset="0"/>
                  </a:rPr>
                  <a:t>入</a:t>
                </a:r>
                <a:r>
                  <a:rPr lang="zh-CN" altLang="zh-CN" kern="100" dirty="0">
                    <a:effectLst/>
                    <a:latin typeface="等线" panose="02010600030101010101" pitchFamily="2" charset="-122"/>
                    <a:ea typeface="宋体" panose="02010600030101010101" pitchFamily="2" charset="-122"/>
                    <a:cs typeface="Times New Roman" panose="02020603050405020304" pitchFamily="18" charset="0"/>
                  </a:rPr>
                  <a:t>层输入，</a:t>
                </a:r>
                <a:r>
                  <a:rPr lang="zh-CN" altLang="zh-CN" b="1" kern="100" dirty="0">
                    <a:solidFill>
                      <a:srgbClr val="0070C0"/>
                    </a:solidFill>
                    <a:effectLst/>
                    <a:latin typeface="等线" panose="02010600030101010101" pitchFamily="2" charset="-122"/>
                    <a:ea typeface="宋体" panose="02010600030101010101" pitchFamily="2" charset="-122"/>
                    <a:cs typeface="Times New Roman" panose="02020603050405020304" pitchFamily="18" charset="0"/>
                  </a:rPr>
                  <a:t>向前传播</a:t>
                </a:r>
                <a:r>
                  <a:rPr lang="zh-CN" altLang="zh-CN" kern="100" dirty="0">
                    <a:effectLst/>
                    <a:latin typeface="等线" panose="02010600030101010101" pitchFamily="2" charset="-122"/>
                    <a:ea typeface="宋体" panose="02010600030101010101" pitchFamily="2" charset="-122"/>
                    <a:cs typeface="Times New Roman" panose="02020603050405020304" pitchFamily="18" charset="0"/>
                  </a:rPr>
                  <a:t>经过隐层，从输出层输出预测值，计算预测值与真实值的误差。</a:t>
                </a:r>
                <a:r>
                  <a:rPr lang="zh-CN" altLang="zh-CN" b="1" kern="100" dirty="0">
                    <a:solidFill>
                      <a:srgbClr val="0070C0"/>
                    </a:solidFill>
                    <a:effectLst/>
                    <a:latin typeface="等线" panose="02010600030101010101" pitchFamily="2" charset="-122"/>
                    <a:ea typeface="宋体" panose="02010600030101010101" pitchFamily="2" charset="-122"/>
                    <a:cs typeface="Times New Roman" panose="02020603050405020304" pitchFamily="18" charset="0"/>
                  </a:rPr>
                  <a:t>将误差反向传播</a:t>
                </a:r>
                <a:r>
                  <a:rPr lang="zh-CN" altLang="zh-CN" kern="100" dirty="0">
                    <a:effectLst/>
                    <a:latin typeface="等线" panose="02010600030101010101" pitchFamily="2" charset="-122"/>
                    <a:ea typeface="宋体" panose="02010600030101010101" pitchFamily="2" charset="-122"/>
                    <a:cs typeface="Times New Roman" panose="02020603050405020304" pitchFamily="18" charset="0"/>
                  </a:rPr>
                  <a:t>到隐层，根据隐层神经元的误差对权值和阈值进行调整，该迭代过程循环进行，直至达到某种结束条件</a:t>
                </a:r>
                <a:r>
                  <a:rPr lang="zh-CN" altLang="en-US" kern="100" dirty="0">
                    <a:effectLst/>
                    <a:latin typeface="等线" panose="02010600030101010101" pitchFamily="2" charset="-122"/>
                    <a:ea typeface="宋体" panose="02010600030101010101" pitchFamily="2" charset="-122"/>
                    <a:cs typeface="Times New Roman" panose="02020603050405020304" pitchFamily="18" charset="0"/>
                  </a:rPr>
                  <a:t>（</a:t>
                </a:r>
                <a:r>
                  <a:rPr lang="zh-CN" altLang="zh-CN" b="1" kern="100" dirty="0">
                    <a:solidFill>
                      <a:srgbClr val="0070C0"/>
                    </a:solidFill>
                    <a:effectLst/>
                    <a:latin typeface="等线" panose="02010600030101010101" pitchFamily="2" charset="-122"/>
                    <a:ea typeface="宋体" panose="02010600030101010101" pitchFamily="2" charset="-122"/>
                    <a:cs typeface="Times New Roman" panose="02020603050405020304" pitchFamily="18" charset="0"/>
                  </a:rPr>
                  <a:t>例如误差</a:t>
                </a:r>
                <a:r>
                  <a:rPr lang="zh-CN" altLang="en-US" b="1" kern="100" dirty="0">
                    <a:solidFill>
                      <a:srgbClr val="0070C0"/>
                    </a:solidFill>
                    <a:effectLst/>
                    <a:latin typeface="等线" panose="02010600030101010101" pitchFamily="2" charset="-122"/>
                    <a:ea typeface="宋体" panose="02010600030101010101" pitchFamily="2" charset="-122"/>
                    <a:cs typeface="Times New Roman" panose="02020603050405020304" pitchFamily="18" charset="0"/>
                  </a:rPr>
                  <a:t>收敛到</a:t>
                </a:r>
                <a:r>
                  <a:rPr lang="zh-CN" altLang="en-US" b="1" kern="100" dirty="0">
                    <a:solidFill>
                      <a:srgbClr val="0070C0"/>
                    </a:solidFill>
                    <a:latin typeface="等线" panose="02010600030101010101" pitchFamily="2" charset="-122"/>
                    <a:cs typeface="Times New Roman" panose="02020603050405020304" pitchFamily="18" charset="0"/>
                  </a:rPr>
                  <a:t>某一数</a:t>
                </a:r>
                <a:r>
                  <a:rPr lang="zh-CN" altLang="zh-CN" b="1" kern="100" dirty="0">
                    <a:solidFill>
                      <a:srgbClr val="0070C0"/>
                    </a:solidFill>
                    <a:effectLst/>
                    <a:latin typeface="等线" panose="02010600030101010101" pitchFamily="2" charset="-122"/>
                    <a:ea typeface="宋体" panose="02010600030101010101" pitchFamily="2" charset="-122"/>
                    <a:cs typeface="Times New Roman" panose="02020603050405020304" pitchFamily="18" charset="0"/>
                  </a:rPr>
                  <a:t>值或者规定了循环迭代次数等</a:t>
                </a:r>
                <a:r>
                  <a:rPr lang="zh-CN" altLang="en-US" kern="100" dirty="0">
                    <a:effectLst/>
                    <a:latin typeface="等线" panose="02010600030101010101" pitchFamily="2" charset="-122"/>
                    <a:ea typeface="宋体" panose="02010600030101010101" pitchFamily="2" charset="-122"/>
                    <a:cs typeface="Times New Roman" panose="02020603050405020304" pitchFamily="18" charset="0"/>
                  </a:rPr>
                  <a:t>）</a:t>
                </a:r>
                <a:r>
                  <a:rPr lang="zh-CN" altLang="zh-CN" kern="100" dirty="0">
                    <a:effectLst/>
                    <a:latin typeface="等线" panose="02010600030101010101" pitchFamily="2" charset="-122"/>
                    <a:ea typeface="宋体" panose="02010600030101010101" pitchFamily="2" charset="-122"/>
                    <a:cs typeface="Times New Roman" panose="02020603050405020304" pitchFamily="18" charset="0"/>
                  </a:rPr>
                  <a:t>。</a:t>
                </a:r>
                <a:endParaRPr lang="en-US" altLang="zh-CN" dirty="0"/>
              </a:p>
              <a:p>
                <a:pPr>
                  <a:lnSpc>
                    <a:spcPct val="150000"/>
                  </a:lnSpc>
                </a:pPr>
                <a:r>
                  <a:rPr lang="zh-CN" altLang="zh-CN" kern="100" dirty="0">
                    <a:effectLst/>
                    <a:latin typeface="等线" panose="02010600030101010101" pitchFamily="2" charset="-122"/>
                    <a:ea typeface="宋体" panose="02010600030101010101" pitchFamily="2" charset="-122"/>
                    <a:cs typeface="Times New Roman" panose="02020603050405020304" pitchFamily="18" charset="0"/>
                  </a:rPr>
                  <a:t>假设输入层有</a:t>
                </a:r>
                <a:r>
                  <a:rPr lang="en-US" altLang="zh-CN" kern="100" dirty="0">
                    <a:effectLst/>
                    <a:latin typeface="Times New Roman" panose="02020603050405020304" pitchFamily="18" charset="0"/>
                    <a:cs typeface="Times New Roman" panose="02020603050405020304" pitchFamily="18" charset="0"/>
                  </a:rPr>
                  <a:t>d</a:t>
                </a:r>
                <a:r>
                  <a:rPr lang="zh-CN" altLang="zh-CN" kern="100" dirty="0">
                    <a:effectLst/>
                    <a:latin typeface="等线" panose="02010600030101010101" pitchFamily="2" charset="-122"/>
                    <a:ea typeface="宋体" panose="02010600030101010101" pitchFamily="2" charset="-122"/>
                    <a:cs typeface="Times New Roman" panose="02020603050405020304" pitchFamily="18" charset="0"/>
                  </a:rPr>
                  <a:t>个神经元（样例有</a:t>
                </a:r>
                <a:r>
                  <a:rPr lang="en-US" altLang="zh-CN" kern="100" dirty="0">
                    <a:effectLst/>
                    <a:latin typeface="Times New Roman" panose="02020603050405020304" pitchFamily="18" charset="0"/>
                    <a:cs typeface="Times New Roman" panose="02020603050405020304" pitchFamily="18" charset="0"/>
                  </a:rPr>
                  <a:t>n</a:t>
                </a:r>
                <a:r>
                  <a:rPr lang="zh-CN" altLang="zh-CN" kern="100" dirty="0">
                    <a:effectLst/>
                    <a:latin typeface="等线" panose="02010600030101010101" pitchFamily="2" charset="-122"/>
                    <a:ea typeface="宋体" panose="02010600030101010101" pitchFamily="2" charset="-122"/>
                    <a:cs typeface="Times New Roman" panose="02020603050405020304" pitchFamily="18" charset="0"/>
                  </a:rPr>
                  <a:t>个属性则输入层有</a:t>
                </a:r>
                <a:r>
                  <a:rPr lang="en-US" altLang="zh-CN" kern="100" dirty="0">
                    <a:latin typeface="Times New Roman" panose="02020603050405020304" pitchFamily="18" charset="0"/>
                    <a:cs typeface="Times New Roman" panose="02020603050405020304" pitchFamily="18" charset="0"/>
                  </a:rPr>
                  <a:t>n</a:t>
                </a:r>
                <a:r>
                  <a:rPr lang="zh-CN" altLang="zh-CN" kern="100" dirty="0">
                    <a:effectLst/>
                    <a:latin typeface="等线" panose="02010600030101010101" pitchFamily="2" charset="-122"/>
                    <a:ea typeface="宋体" panose="02010600030101010101" pitchFamily="2" charset="-122"/>
                    <a:cs typeface="Times New Roman" panose="02020603050405020304" pitchFamily="18" charset="0"/>
                  </a:rPr>
                  <a:t>个神经元），隐层有</a:t>
                </a:r>
                <a:r>
                  <a:rPr lang="en-US" altLang="zh-CN" kern="100" dirty="0">
                    <a:latin typeface="Times New Roman" panose="02020603050405020304" pitchFamily="18" charset="0"/>
                    <a:cs typeface="Times New Roman" panose="02020603050405020304" pitchFamily="18" charset="0"/>
                  </a:rPr>
                  <a:t>q</a:t>
                </a:r>
                <a:r>
                  <a:rPr lang="zh-CN" altLang="zh-CN" kern="100" dirty="0">
                    <a:effectLst/>
                    <a:latin typeface="等线" panose="02010600030101010101" pitchFamily="2" charset="-122"/>
                    <a:ea typeface="宋体" panose="02010600030101010101" pitchFamily="2" charset="-122"/>
                    <a:cs typeface="Times New Roman" panose="02020603050405020304" pitchFamily="18" charset="0"/>
                  </a:rPr>
                  <a:t>个神经元（</a:t>
                </a:r>
                <a:r>
                  <a:rPr lang="en-US" altLang="zh-CN" kern="100" dirty="0">
                    <a:latin typeface="Times New Roman" panose="02020603050405020304" pitchFamily="18" charset="0"/>
                    <a:cs typeface="Times New Roman" panose="02020603050405020304" pitchFamily="18" charset="0"/>
                  </a:rPr>
                  <a:t>m</a:t>
                </a:r>
                <a:r>
                  <a:rPr lang="zh-CN" altLang="zh-CN" kern="100" dirty="0">
                    <a:effectLst/>
                    <a:latin typeface="等线" panose="02010600030101010101" pitchFamily="2" charset="-122"/>
                    <a:ea typeface="宋体" panose="02010600030101010101" pitchFamily="2" charset="-122"/>
                    <a:cs typeface="Times New Roman" panose="02020603050405020304" pitchFamily="18" charset="0"/>
                  </a:rPr>
                  <a:t>个隐层神经元则有</a:t>
                </a:r>
                <a:r>
                  <a:rPr lang="en-US" altLang="zh-CN" kern="100" dirty="0">
                    <a:latin typeface="Times New Roman" panose="02020603050405020304" pitchFamily="18" charset="0"/>
                    <a:cs typeface="Times New Roman" panose="02020603050405020304" pitchFamily="18" charset="0"/>
                  </a:rPr>
                  <a:t>m</a:t>
                </a:r>
                <a:r>
                  <a:rPr lang="zh-CN" altLang="zh-CN" kern="100" dirty="0">
                    <a:effectLst/>
                    <a:latin typeface="等线" panose="02010600030101010101" pitchFamily="2" charset="-122"/>
                    <a:ea typeface="宋体" panose="02010600030101010101" pitchFamily="2" charset="-122"/>
                    <a:cs typeface="Times New Roman" panose="02020603050405020304" pitchFamily="18" charset="0"/>
                  </a:rPr>
                  <a:t>个隐层神经元阈值），输出层有</a:t>
                </a:r>
                <a:r>
                  <a:rPr lang="en-US" altLang="zh-CN" kern="100" dirty="0">
                    <a:latin typeface="Times New Roman" panose="02020603050405020304" pitchFamily="18" charset="0"/>
                    <a:cs typeface="Times New Roman" panose="02020603050405020304" pitchFamily="18" charset="0"/>
                  </a:rPr>
                  <a:t>l</a:t>
                </a:r>
                <a:r>
                  <a:rPr lang="zh-CN" altLang="zh-CN" kern="100" dirty="0">
                    <a:effectLst/>
                    <a:latin typeface="等线" panose="02010600030101010101" pitchFamily="2" charset="-122"/>
                    <a:ea typeface="宋体" panose="02010600030101010101" pitchFamily="2" charset="-122"/>
                    <a:cs typeface="Times New Roman" panose="02020603050405020304" pitchFamily="18" charset="0"/>
                  </a:rPr>
                  <a:t>个神经元（对于分类问题，输出层的神经元个数为类别的数量）。其中输出层第</a:t>
                </a:r>
                <a:r>
                  <a:rPr lang="en-US" altLang="zh-CN" kern="100" dirty="0">
                    <a:latin typeface="Times New Roman" panose="02020603050405020304" pitchFamily="18" charset="0"/>
                    <a:cs typeface="Times New Roman" panose="02020603050405020304" pitchFamily="18" charset="0"/>
                  </a:rPr>
                  <a:t>j</a:t>
                </a:r>
                <a:r>
                  <a:rPr lang="zh-CN" altLang="zh-CN" kern="100" dirty="0">
                    <a:effectLst/>
                    <a:latin typeface="等线" panose="02010600030101010101" pitchFamily="2" charset="-122"/>
                    <a:ea typeface="宋体" panose="02010600030101010101" pitchFamily="2" charset="-122"/>
                    <a:cs typeface="Times New Roman" panose="02020603050405020304" pitchFamily="18" charset="0"/>
                  </a:rPr>
                  <a:t>个神经元的阈值为</a:t>
                </a:r>
                <a14:m>
                  <m:oMath xmlns:m="http://schemas.openxmlformats.org/officeDocument/2006/math">
                    <m:sSub>
                      <m:sSubPr>
                        <m:ctrlPr>
                          <a:rPr lang="zh-CN" altLang="zh-CN" i="1" kern="100">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i="1" kern="100">
                            <a:effectLst/>
                            <a:latin typeface="Cambria Math" panose="02040503050406030204" pitchFamily="18" charset="0"/>
                            <a:ea typeface="宋体" panose="02010600030101010101" pitchFamily="2" charset="-122"/>
                            <a:cs typeface="Times New Roman" panose="02020603050405020304" pitchFamily="18" charset="0"/>
                          </a:rPr>
                          <m:t>𝜃</m:t>
                        </m:r>
                      </m:e>
                      <m:sub>
                        <m:r>
                          <a:rPr lang="en-US" altLang="zh-CN" i="1" kern="100">
                            <a:effectLst/>
                            <a:latin typeface="Cambria Math" panose="02040503050406030204" pitchFamily="18" charset="0"/>
                            <a:ea typeface="宋体" panose="02010600030101010101" pitchFamily="2" charset="-122"/>
                            <a:cs typeface="Times New Roman" panose="02020603050405020304" pitchFamily="18" charset="0"/>
                          </a:rPr>
                          <m:t>𝑗</m:t>
                        </m:r>
                      </m:sub>
                    </m:sSub>
                  </m:oMath>
                </a14:m>
                <a:r>
                  <a:rPr lang="zh-CN" altLang="zh-CN" kern="100" dirty="0">
                    <a:effectLst/>
                    <a:latin typeface="等线" panose="02010600030101010101" pitchFamily="2" charset="-122"/>
                    <a:ea typeface="宋体" panose="02010600030101010101" pitchFamily="2" charset="-122"/>
                    <a:cs typeface="Times New Roman" panose="02020603050405020304" pitchFamily="18" charset="0"/>
                  </a:rPr>
                  <a:t>，隐层第</a:t>
                </a:r>
                <a:r>
                  <a:rPr lang="en-US" altLang="zh-CN" kern="100" dirty="0">
                    <a:latin typeface="Times New Roman" panose="02020603050405020304" pitchFamily="18" charset="0"/>
                    <a:cs typeface="Times New Roman" panose="02020603050405020304" pitchFamily="18" charset="0"/>
                  </a:rPr>
                  <a:t>h</a:t>
                </a:r>
                <a:r>
                  <a:rPr lang="zh-CN" altLang="zh-CN" kern="100" dirty="0">
                    <a:effectLst/>
                    <a:latin typeface="等线" panose="02010600030101010101" pitchFamily="2" charset="-122"/>
                    <a:ea typeface="宋体" panose="02010600030101010101" pitchFamily="2" charset="-122"/>
                    <a:cs typeface="Times New Roman" panose="02020603050405020304" pitchFamily="18" charset="0"/>
                  </a:rPr>
                  <a:t>个神经元的阈值为</a:t>
                </a:r>
                <a14:m>
                  <m:oMath xmlns:m="http://schemas.openxmlformats.org/officeDocument/2006/math">
                    <m:sSub>
                      <m:sSubPr>
                        <m:ctrlPr>
                          <a:rPr lang="zh-CN" altLang="zh-CN" i="1" kern="100">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i="1" kern="100">
                            <a:effectLst/>
                            <a:latin typeface="Cambria Math" panose="02040503050406030204" pitchFamily="18" charset="0"/>
                            <a:ea typeface="宋体" panose="02010600030101010101" pitchFamily="2" charset="-122"/>
                            <a:cs typeface="Times New Roman" panose="02020603050405020304" pitchFamily="18" charset="0"/>
                          </a:rPr>
                          <m:t>𝛾</m:t>
                        </m:r>
                      </m:e>
                      <m:sub>
                        <m:r>
                          <m:rPr>
                            <m:sty m:val="p"/>
                          </m:rPr>
                          <a:rPr lang="en-US" altLang="zh-CN" kern="100">
                            <a:effectLst/>
                            <a:latin typeface="Cambria Math" panose="02040503050406030204" pitchFamily="18" charset="0"/>
                            <a:ea typeface="MS Gothic" panose="020B0609070205080204" pitchFamily="49" charset="-128"/>
                            <a:cs typeface="MS Gothic" panose="020B0609070205080204" pitchFamily="49" charset="-128"/>
                          </a:rPr>
                          <m:t>h</m:t>
                        </m:r>
                      </m:sub>
                    </m:sSub>
                  </m:oMath>
                </a14:m>
                <a:r>
                  <a:rPr lang="zh-CN" altLang="zh-CN" kern="100" dirty="0">
                    <a:effectLst/>
                    <a:latin typeface="等线" panose="02010600030101010101" pitchFamily="2" charset="-122"/>
                    <a:ea typeface="宋体" panose="02010600030101010101" pitchFamily="2" charset="-122"/>
                    <a:cs typeface="Times New Roman" panose="02020603050405020304" pitchFamily="18" charset="0"/>
                  </a:rPr>
                  <a:t>，输入层第</a:t>
                </a:r>
                <a:r>
                  <a:rPr lang="en-US" altLang="zh-CN" kern="100" dirty="0" err="1">
                    <a:latin typeface="Times New Roman" panose="02020603050405020304" pitchFamily="18" charset="0"/>
                    <a:cs typeface="Times New Roman" panose="02020603050405020304" pitchFamily="18" charset="0"/>
                  </a:rPr>
                  <a:t>i</a:t>
                </a:r>
                <a:r>
                  <a:rPr lang="zh-CN" altLang="zh-CN" kern="100" dirty="0">
                    <a:effectLst/>
                    <a:latin typeface="等线" panose="02010600030101010101" pitchFamily="2" charset="-122"/>
                    <a:ea typeface="宋体" panose="02010600030101010101" pitchFamily="2" charset="-122"/>
                    <a:cs typeface="Times New Roman" panose="02020603050405020304" pitchFamily="18" charset="0"/>
                  </a:rPr>
                  <a:t>个神经元与隐层第</a:t>
                </a:r>
                <a:r>
                  <a:rPr lang="en-US" altLang="zh-CN" kern="100" dirty="0">
                    <a:latin typeface="Times New Roman" panose="02020603050405020304" pitchFamily="18" charset="0"/>
                    <a:cs typeface="Times New Roman" panose="02020603050405020304" pitchFamily="18" charset="0"/>
                  </a:rPr>
                  <a:t>h</a:t>
                </a:r>
                <a:r>
                  <a:rPr lang="zh-CN" altLang="zh-CN" kern="100" dirty="0">
                    <a:effectLst/>
                    <a:latin typeface="等线" panose="02010600030101010101" pitchFamily="2" charset="-122"/>
                    <a:ea typeface="宋体" panose="02010600030101010101" pitchFamily="2" charset="-122"/>
                    <a:cs typeface="Times New Roman" panose="02020603050405020304" pitchFamily="18" charset="0"/>
                  </a:rPr>
                  <a:t>个神经元之间的连接权值为</a:t>
                </a:r>
                <a14:m>
                  <m:oMath xmlns:m="http://schemas.openxmlformats.org/officeDocument/2006/math">
                    <m:sSub>
                      <m:sSubPr>
                        <m:ctrlPr>
                          <a:rPr lang="zh-CN" altLang="zh-CN" i="1" kern="100">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i="1" kern="100">
                            <a:effectLst/>
                            <a:latin typeface="Cambria Math" panose="02040503050406030204" pitchFamily="18" charset="0"/>
                            <a:ea typeface="宋体" panose="02010600030101010101" pitchFamily="2" charset="-122"/>
                            <a:cs typeface="Times New Roman" panose="02020603050405020304" pitchFamily="18" charset="0"/>
                          </a:rPr>
                          <m:t>𝑣</m:t>
                        </m:r>
                      </m:e>
                      <m:sub>
                        <m:r>
                          <a:rPr lang="en-US" altLang="zh-CN" i="1" kern="100">
                            <a:effectLst/>
                            <a:latin typeface="Cambria Math" panose="02040503050406030204" pitchFamily="18" charset="0"/>
                            <a:ea typeface="宋体" panose="02010600030101010101" pitchFamily="2" charset="-122"/>
                            <a:cs typeface="Times New Roman" panose="02020603050405020304" pitchFamily="18" charset="0"/>
                          </a:rPr>
                          <m:t>𝑖h</m:t>
                        </m:r>
                      </m:sub>
                    </m:sSub>
                  </m:oMath>
                </a14:m>
                <a:r>
                  <a:rPr lang="zh-CN" altLang="zh-CN" kern="100" dirty="0">
                    <a:effectLst/>
                    <a:latin typeface="等线" panose="02010600030101010101" pitchFamily="2" charset="-122"/>
                    <a:ea typeface="宋体" panose="02010600030101010101" pitchFamily="2" charset="-122"/>
                    <a:cs typeface="Times New Roman" panose="02020603050405020304" pitchFamily="18" charset="0"/>
                  </a:rPr>
                  <a:t>，隐层第</a:t>
                </a:r>
                <a:r>
                  <a:rPr lang="en-US" altLang="zh-CN" kern="100" dirty="0">
                    <a:latin typeface="Times New Roman" panose="02020603050405020304" pitchFamily="18" charset="0"/>
                    <a:cs typeface="Times New Roman" panose="02020603050405020304" pitchFamily="18" charset="0"/>
                  </a:rPr>
                  <a:t>h</a:t>
                </a:r>
                <a:r>
                  <a:rPr lang="zh-CN" altLang="zh-CN" kern="100" dirty="0">
                    <a:effectLst/>
                    <a:latin typeface="等线" panose="02010600030101010101" pitchFamily="2" charset="-122"/>
                    <a:ea typeface="宋体" panose="02010600030101010101" pitchFamily="2" charset="-122"/>
                    <a:cs typeface="Times New Roman" panose="02020603050405020304" pitchFamily="18" charset="0"/>
                  </a:rPr>
                  <a:t>个神经元与输出层第</a:t>
                </a:r>
                <a:r>
                  <a:rPr lang="en-US" altLang="zh-CN" kern="100" dirty="0">
                    <a:latin typeface="Times New Roman" panose="02020603050405020304" pitchFamily="18" charset="0"/>
                    <a:cs typeface="Times New Roman" panose="02020603050405020304" pitchFamily="18" charset="0"/>
                  </a:rPr>
                  <a:t>j</a:t>
                </a:r>
                <a:r>
                  <a:rPr lang="zh-CN" altLang="zh-CN" kern="100" dirty="0">
                    <a:effectLst/>
                    <a:latin typeface="等线" panose="02010600030101010101" pitchFamily="2" charset="-122"/>
                    <a:ea typeface="宋体" panose="02010600030101010101" pitchFamily="2" charset="-122"/>
                    <a:cs typeface="Times New Roman" panose="02020603050405020304" pitchFamily="18" charset="0"/>
                  </a:rPr>
                  <a:t>个神经元之间的连接权值为</a:t>
                </a:r>
                <a14:m>
                  <m:oMath xmlns:m="http://schemas.openxmlformats.org/officeDocument/2006/math">
                    <m:sSub>
                      <m:sSubPr>
                        <m:ctrlPr>
                          <a:rPr lang="zh-CN" altLang="zh-CN" i="1" kern="100">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i="1" kern="100">
                            <a:effectLst/>
                            <a:latin typeface="Cambria Math" panose="02040503050406030204" pitchFamily="18" charset="0"/>
                            <a:ea typeface="宋体" panose="02010600030101010101" pitchFamily="2" charset="-122"/>
                            <a:cs typeface="Times New Roman" panose="02020603050405020304" pitchFamily="18" charset="0"/>
                          </a:rPr>
                          <m:t>𝑤</m:t>
                        </m:r>
                      </m:e>
                      <m:sub>
                        <m:r>
                          <a:rPr lang="en-US" altLang="zh-CN" i="1" kern="100">
                            <a:effectLst/>
                            <a:latin typeface="Cambria Math" panose="02040503050406030204" pitchFamily="18" charset="0"/>
                            <a:ea typeface="宋体" panose="02010600030101010101" pitchFamily="2" charset="-122"/>
                            <a:cs typeface="Times New Roman" panose="02020603050405020304" pitchFamily="18" charset="0"/>
                          </a:rPr>
                          <m:t>h𝑗</m:t>
                        </m:r>
                      </m:sub>
                    </m:sSub>
                  </m:oMath>
                </a14:m>
                <a:r>
                  <a:rPr lang="zh-CN" altLang="zh-CN" kern="100" dirty="0">
                    <a:effectLst/>
                    <a:latin typeface="等线" panose="02010600030101010101" pitchFamily="2" charset="-122"/>
                    <a:ea typeface="宋体" panose="02010600030101010101" pitchFamily="2" charset="-122"/>
                    <a:cs typeface="Times New Roman" panose="02020603050405020304" pitchFamily="18" charset="0"/>
                  </a:rPr>
                  <a:t>。记隐层第</a:t>
                </a:r>
                <a:r>
                  <a:rPr lang="en-US" altLang="zh-CN" kern="100" dirty="0">
                    <a:latin typeface="Times New Roman" panose="02020603050405020304" pitchFamily="18" charset="0"/>
                    <a:cs typeface="Times New Roman" panose="02020603050405020304" pitchFamily="18" charset="0"/>
                  </a:rPr>
                  <a:t>h</a:t>
                </a:r>
                <a:r>
                  <a:rPr lang="zh-CN" altLang="zh-CN" kern="100" dirty="0">
                    <a:effectLst/>
                    <a:latin typeface="等线" panose="02010600030101010101" pitchFamily="2" charset="-122"/>
                    <a:ea typeface="宋体" panose="02010600030101010101" pitchFamily="2" charset="-122"/>
                    <a:cs typeface="Times New Roman" panose="02020603050405020304" pitchFamily="18" charset="0"/>
                  </a:rPr>
                  <a:t>个神经元接收到的输入为</a:t>
                </a:r>
                <a14:m>
                  <m:oMath xmlns:m="http://schemas.openxmlformats.org/officeDocument/2006/math">
                    <m:sSub>
                      <m:sSubPr>
                        <m:ctrlPr>
                          <a:rPr lang="zh-CN" altLang="zh-CN" i="1" kern="100">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i="1" kern="100">
                            <a:effectLst/>
                            <a:latin typeface="Cambria Math" panose="02040503050406030204" pitchFamily="18" charset="0"/>
                            <a:ea typeface="宋体" panose="02010600030101010101" pitchFamily="2" charset="-122"/>
                            <a:cs typeface="Times New Roman" panose="02020603050405020304" pitchFamily="18" charset="0"/>
                          </a:rPr>
                          <m:t>𝛼</m:t>
                        </m:r>
                      </m:e>
                      <m:sub>
                        <m:r>
                          <a:rPr lang="en-US" altLang="zh-CN" i="1" kern="100">
                            <a:effectLst/>
                            <a:latin typeface="Cambria Math" panose="02040503050406030204" pitchFamily="18" charset="0"/>
                            <a:ea typeface="宋体" panose="02010600030101010101" pitchFamily="2" charset="-122"/>
                            <a:cs typeface="Times New Roman" panose="02020603050405020304" pitchFamily="18" charset="0"/>
                          </a:rPr>
                          <m:t>h</m:t>
                        </m:r>
                      </m:sub>
                    </m:sSub>
                    <m:r>
                      <a:rPr lang="en-US" altLang="zh-CN" kern="100">
                        <a:effectLst/>
                        <a:latin typeface="Cambria Math" panose="02040503050406030204" pitchFamily="18" charset="0"/>
                        <a:ea typeface="宋体" panose="02010600030101010101" pitchFamily="2" charset="-122"/>
                        <a:cs typeface="Times New Roman" panose="02020603050405020304" pitchFamily="18" charset="0"/>
                      </a:rPr>
                      <m:t>=</m:t>
                    </m:r>
                    <m:nary>
                      <m:naryPr>
                        <m:chr m:val="∑"/>
                        <m:limLoc m:val="undOvr"/>
                        <m:ctrlPr>
                          <a:rPr lang="zh-CN" altLang="zh-CN" i="1" kern="100">
                            <a:effectLst/>
                            <a:latin typeface="Cambria Math" panose="02040503050406030204" pitchFamily="18" charset="0"/>
                            <a:ea typeface="Cambria Math" panose="02040503050406030204" pitchFamily="18" charset="0"/>
                            <a:cs typeface="Times New Roman" panose="02020603050405020304" pitchFamily="18" charset="0"/>
                          </a:rPr>
                        </m:ctrlPr>
                      </m:naryPr>
                      <m:sub>
                        <m:r>
                          <a:rPr lang="en-US" altLang="zh-CN" i="1" kern="100">
                            <a:effectLst/>
                            <a:latin typeface="Cambria Math" panose="02040503050406030204" pitchFamily="18" charset="0"/>
                            <a:ea typeface="宋体" panose="02010600030101010101" pitchFamily="2" charset="-122"/>
                            <a:cs typeface="Times New Roman" panose="02020603050405020304" pitchFamily="18" charset="0"/>
                          </a:rPr>
                          <m:t>𝑖</m:t>
                        </m:r>
                        <m:r>
                          <a:rPr lang="en-US" altLang="zh-CN" i="1" kern="100">
                            <a:effectLst/>
                            <a:latin typeface="Cambria Math" panose="02040503050406030204" pitchFamily="18" charset="0"/>
                            <a:ea typeface="宋体" panose="02010600030101010101" pitchFamily="2" charset="-122"/>
                            <a:cs typeface="Times New Roman" panose="02020603050405020304" pitchFamily="18" charset="0"/>
                          </a:rPr>
                          <m:t>=1</m:t>
                        </m:r>
                      </m:sub>
                      <m:sup>
                        <m:r>
                          <a:rPr lang="en-US" altLang="zh-CN" i="1" kern="100">
                            <a:effectLst/>
                            <a:latin typeface="Cambria Math" panose="02040503050406030204" pitchFamily="18" charset="0"/>
                            <a:ea typeface="宋体" panose="02010600030101010101" pitchFamily="2" charset="-122"/>
                            <a:cs typeface="Times New Roman" panose="02020603050405020304" pitchFamily="18" charset="0"/>
                          </a:rPr>
                          <m:t>𝑑</m:t>
                        </m:r>
                      </m:sup>
                      <m:e>
                        <m:sSub>
                          <m:sSubPr>
                            <m:ctrlPr>
                              <a:rPr lang="zh-CN" altLang="zh-CN" i="1" kern="100">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i="1" kern="100">
                                <a:effectLst/>
                                <a:latin typeface="Cambria Math" panose="02040503050406030204" pitchFamily="18" charset="0"/>
                                <a:ea typeface="宋体" panose="02010600030101010101" pitchFamily="2" charset="-122"/>
                                <a:cs typeface="Times New Roman" panose="02020603050405020304" pitchFamily="18" charset="0"/>
                              </a:rPr>
                              <m:t>𝑣</m:t>
                            </m:r>
                          </m:e>
                          <m:sub>
                            <m:r>
                              <a:rPr lang="en-US" altLang="zh-CN" i="1" kern="100">
                                <a:effectLst/>
                                <a:latin typeface="Cambria Math" panose="02040503050406030204" pitchFamily="18" charset="0"/>
                                <a:ea typeface="宋体" panose="02010600030101010101" pitchFamily="2" charset="-122"/>
                                <a:cs typeface="Times New Roman" panose="02020603050405020304" pitchFamily="18" charset="0"/>
                              </a:rPr>
                              <m:t>𝑖h</m:t>
                            </m:r>
                          </m:sub>
                        </m:sSub>
                        <m:sSub>
                          <m:sSubPr>
                            <m:ctrlPr>
                              <a:rPr lang="zh-CN" altLang="zh-CN" i="1" kern="100">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i="1" kern="100">
                                <a:effectLst/>
                                <a:latin typeface="Cambria Math" panose="02040503050406030204" pitchFamily="18" charset="0"/>
                                <a:ea typeface="宋体" panose="02010600030101010101" pitchFamily="2" charset="-122"/>
                                <a:cs typeface="Times New Roman" panose="02020603050405020304" pitchFamily="18" charset="0"/>
                              </a:rPr>
                              <m:t>𝑥</m:t>
                            </m:r>
                          </m:e>
                          <m:sub>
                            <m:r>
                              <a:rPr lang="en-US" altLang="zh-CN" i="1" kern="100">
                                <a:effectLst/>
                                <a:latin typeface="Cambria Math" panose="02040503050406030204" pitchFamily="18" charset="0"/>
                                <a:ea typeface="宋体" panose="02010600030101010101" pitchFamily="2" charset="-122"/>
                                <a:cs typeface="Times New Roman" panose="02020603050405020304" pitchFamily="18" charset="0"/>
                              </a:rPr>
                              <m:t>𝑖</m:t>
                            </m:r>
                          </m:sub>
                        </m:sSub>
                      </m:e>
                    </m:nary>
                  </m:oMath>
                </a14:m>
                <a:r>
                  <a:rPr lang="zh-CN" altLang="zh-CN" kern="100" dirty="0">
                    <a:effectLst/>
                    <a:latin typeface="等线" panose="02010600030101010101" pitchFamily="2" charset="-122"/>
                    <a:ea typeface="宋体" panose="02010600030101010101" pitchFamily="2" charset="-122"/>
                    <a:cs typeface="Times New Roman" panose="02020603050405020304" pitchFamily="18" charset="0"/>
                  </a:rPr>
                  <a:t>，输出层第</a:t>
                </a:r>
                <a:r>
                  <a:rPr lang="en-US" altLang="zh-CN" kern="100" dirty="0">
                    <a:latin typeface="Times New Roman" panose="02020603050405020304" pitchFamily="18" charset="0"/>
                    <a:cs typeface="Times New Roman" panose="02020603050405020304" pitchFamily="18" charset="0"/>
                  </a:rPr>
                  <a:t>j</a:t>
                </a:r>
                <a:r>
                  <a:rPr lang="zh-CN" altLang="zh-CN" kern="100" dirty="0">
                    <a:effectLst/>
                    <a:latin typeface="等线" panose="02010600030101010101" pitchFamily="2" charset="-122"/>
                    <a:ea typeface="宋体" panose="02010600030101010101" pitchFamily="2" charset="-122"/>
                    <a:cs typeface="Times New Roman" panose="02020603050405020304" pitchFamily="18" charset="0"/>
                  </a:rPr>
                  <a:t>个神经元接收到的输入为</a:t>
                </a:r>
                <a14:m>
                  <m:oMath xmlns:m="http://schemas.openxmlformats.org/officeDocument/2006/math">
                    <m:sSub>
                      <m:sSubPr>
                        <m:ctrlPr>
                          <a:rPr lang="zh-CN" altLang="zh-CN" i="1" kern="100">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i="1" kern="100">
                            <a:effectLst/>
                            <a:latin typeface="Cambria Math" panose="02040503050406030204" pitchFamily="18" charset="0"/>
                            <a:ea typeface="宋体" panose="02010600030101010101" pitchFamily="2" charset="-122"/>
                            <a:cs typeface="Times New Roman" panose="02020603050405020304" pitchFamily="18" charset="0"/>
                          </a:rPr>
                          <m:t>𝛽</m:t>
                        </m:r>
                      </m:e>
                      <m:sub>
                        <m:r>
                          <a:rPr lang="en-US" altLang="zh-CN" i="1" kern="100">
                            <a:effectLst/>
                            <a:latin typeface="Cambria Math" panose="02040503050406030204" pitchFamily="18" charset="0"/>
                            <a:ea typeface="宋体" panose="02010600030101010101" pitchFamily="2" charset="-122"/>
                            <a:cs typeface="Times New Roman" panose="02020603050405020304" pitchFamily="18" charset="0"/>
                          </a:rPr>
                          <m:t>𝑗</m:t>
                        </m:r>
                      </m:sub>
                    </m:sSub>
                    <m:r>
                      <a:rPr lang="en-US" altLang="zh-CN" i="1" kern="100">
                        <a:effectLst/>
                        <a:latin typeface="Cambria Math" panose="02040503050406030204" pitchFamily="18" charset="0"/>
                        <a:ea typeface="宋体" panose="02010600030101010101" pitchFamily="2" charset="-122"/>
                        <a:cs typeface="Times New Roman" panose="02020603050405020304" pitchFamily="18" charset="0"/>
                      </a:rPr>
                      <m:t>=</m:t>
                    </m:r>
                    <m:nary>
                      <m:naryPr>
                        <m:chr m:val="∑"/>
                        <m:limLoc m:val="undOvr"/>
                        <m:ctrlPr>
                          <a:rPr lang="zh-CN" altLang="zh-CN" i="1" kern="100">
                            <a:effectLst/>
                            <a:latin typeface="Cambria Math" panose="02040503050406030204" pitchFamily="18" charset="0"/>
                            <a:ea typeface="Cambria Math" panose="02040503050406030204" pitchFamily="18" charset="0"/>
                            <a:cs typeface="Times New Roman" panose="02020603050405020304" pitchFamily="18" charset="0"/>
                          </a:rPr>
                        </m:ctrlPr>
                      </m:naryPr>
                      <m:sub>
                        <m:r>
                          <a:rPr lang="en-US" altLang="zh-CN" i="1" kern="100">
                            <a:effectLst/>
                            <a:latin typeface="Cambria Math" panose="02040503050406030204" pitchFamily="18" charset="0"/>
                            <a:ea typeface="宋体" panose="02010600030101010101" pitchFamily="2" charset="-122"/>
                            <a:cs typeface="Times New Roman" panose="02020603050405020304" pitchFamily="18" charset="0"/>
                          </a:rPr>
                          <m:t>𝑗</m:t>
                        </m:r>
                        <m:r>
                          <a:rPr lang="en-US" altLang="zh-CN" i="1" kern="100">
                            <a:effectLst/>
                            <a:latin typeface="Cambria Math" panose="02040503050406030204" pitchFamily="18" charset="0"/>
                            <a:ea typeface="宋体" panose="02010600030101010101" pitchFamily="2" charset="-122"/>
                            <a:cs typeface="Times New Roman" panose="02020603050405020304" pitchFamily="18" charset="0"/>
                          </a:rPr>
                          <m:t>=1</m:t>
                        </m:r>
                      </m:sub>
                      <m:sup>
                        <m:r>
                          <a:rPr lang="en-US" altLang="zh-CN" i="1" kern="100">
                            <a:effectLst/>
                            <a:latin typeface="Cambria Math" panose="02040503050406030204" pitchFamily="18" charset="0"/>
                            <a:ea typeface="宋体" panose="02010600030101010101" pitchFamily="2" charset="-122"/>
                            <a:cs typeface="Times New Roman" panose="02020603050405020304" pitchFamily="18" charset="0"/>
                          </a:rPr>
                          <m:t>𝑞</m:t>
                        </m:r>
                      </m:sup>
                      <m:e>
                        <m:sSub>
                          <m:sSubPr>
                            <m:ctrlPr>
                              <a:rPr lang="zh-CN" altLang="zh-CN" i="1" kern="100">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i="1" kern="100">
                                <a:effectLst/>
                                <a:latin typeface="Cambria Math" panose="02040503050406030204" pitchFamily="18" charset="0"/>
                                <a:ea typeface="宋体" panose="02010600030101010101" pitchFamily="2" charset="-122"/>
                                <a:cs typeface="Times New Roman" panose="02020603050405020304" pitchFamily="18" charset="0"/>
                              </a:rPr>
                              <m:t>𝑤</m:t>
                            </m:r>
                          </m:e>
                          <m:sub>
                            <m:r>
                              <a:rPr lang="en-US" altLang="zh-CN" i="1" kern="100">
                                <a:effectLst/>
                                <a:latin typeface="Cambria Math" panose="02040503050406030204" pitchFamily="18" charset="0"/>
                                <a:ea typeface="宋体" panose="02010600030101010101" pitchFamily="2" charset="-122"/>
                                <a:cs typeface="Times New Roman" panose="02020603050405020304" pitchFamily="18" charset="0"/>
                              </a:rPr>
                              <m:t>h𝑗</m:t>
                            </m:r>
                          </m:sub>
                        </m:sSub>
                        <m:sSub>
                          <m:sSubPr>
                            <m:ctrlPr>
                              <a:rPr lang="zh-CN" altLang="zh-CN" i="1" kern="100">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i="1" kern="100">
                                <a:effectLst/>
                                <a:latin typeface="Cambria Math" panose="02040503050406030204" pitchFamily="18" charset="0"/>
                                <a:ea typeface="宋体" panose="02010600030101010101" pitchFamily="2" charset="-122"/>
                                <a:cs typeface="Times New Roman" panose="02020603050405020304" pitchFamily="18" charset="0"/>
                              </a:rPr>
                              <m:t>𝑏</m:t>
                            </m:r>
                          </m:e>
                          <m:sub>
                            <m:r>
                              <a:rPr lang="en-US" altLang="zh-CN" i="1" kern="100">
                                <a:effectLst/>
                                <a:latin typeface="Cambria Math" panose="02040503050406030204" pitchFamily="18" charset="0"/>
                                <a:ea typeface="宋体" panose="02010600030101010101" pitchFamily="2" charset="-122"/>
                                <a:cs typeface="Times New Roman" panose="02020603050405020304" pitchFamily="18" charset="0"/>
                              </a:rPr>
                              <m:t>h</m:t>
                            </m:r>
                          </m:sub>
                        </m:sSub>
                      </m:e>
                    </m:nary>
                  </m:oMath>
                </a14:m>
                <a:r>
                  <a:rPr lang="zh-CN" altLang="zh-CN" kern="100" dirty="0">
                    <a:effectLst/>
                    <a:latin typeface="等线" panose="02010600030101010101" pitchFamily="2" charset="-122"/>
                    <a:ea typeface="宋体" panose="02010600030101010101" pitchFamily="2" charset="-122"/>
                    <a:cs typeface="Times New Roman" panose="02020603050405020304" pitchFamily="18" charset="0"/>
                  </a:rPr>
                  <a:t>，</a:t>
                </a:r>
                <a14:m>
                  <m:oMath xmlns:m="http://schemas.openxmlformats.org/officeDocument/2006/math">
                    <m:sSub>
                      <m:sSubPr>
                        <m:ctrlPr>
                          <a:rPr lang="zh-CN" altLang="zh-CN" i="1" kern="100">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i="1" kern="100">
                            <a:effectLst/>
                            <a:latin typeface="Cambria Math" panose="02040503050406030204" pitchFamily="18" charset="0"/>
                            <a:ea typeface="宋体" panose="02010600030101010101" pitchFamily="2" charset="-122"/>
                            <a:cs typeface="Times New Roman" panose="02020603050405020304" pitchFamily="18" charset="0"/>
                          </a:rPr>
                          <m:t>𝑏</m:t>
                        </m:r>
                      </m:e>
                      <m:sub>
                        <m:r>
                          <a:rPr lang="en-US" altLang="zh-CN" i="1" kern="100">
                            <a:effectLst/>
                            <a:latin typeface="Cambria Math" panose="02040503050406030204" pitchFamily="18" charset="0"/>
                            <a:ea typeface="宋体" panose="02010600030101010101" pitchFamily="2" charset="-122"/>
                            <a:cs typeface="Times New Roman" panose="02020603050405020304" pitchFamily="18" charset="0"/>
                          </a:rPr>
                          <m:t>h</m:t>
                        </m:r>
                      </m:sub>
                    </m:sSub>
                  </m:oMath>
                </a14:m>
                <a:r>
                  <a:rPr lang="zh-CN" altLang="zh-CN" kern="100" dirty="0">
                    <a:effectLst/>
                    <a:latin typeface="等线" panose="02010600030101010101" pitchFamily="2" charset="-122"/>
                    <a:ea typeface="宋体" panose="02010600030101010101" pitchFamily="2" charset="-122"/>
                    <a:cs typeface="Times New Roman" panose="02020603050405020304" pitchFamily="18" charset="0"/>
                  </a:rPr>
                  <a:t>为隐层第</a:t>
                </a:r>
                <a:r>
                  <a:rPr lang="en-US" altLang="zh-CN" kern="100" dirty="0">
                    <a:latin typeface="Times New Roman" panose="02020603050405020304" pitchFamily="18" charset="0"/>
                    <a:cs typeface="Times New Roman" panose="02020603050405020304" pitchFamily="18" charset="0"/>
                  </a:rPr>
                  <a:t>h</a:t>
                </a:r>
                <a:r>
                  <a:rPr lang="zh-CN" altLang="zh-CN" kern="100" dirty="0">
                    <a:effectLst/>
                    <a:latin typeface="等线" panose="02010600030101010101" pitchFamily="2" charset="-122"/>
                    <a:ea typeface="宋体" panose="02010600030101010101" pitchFamily="2" charset="-122"/>
                    <a:cs typeface="Times New Roman" panose="02020603050405020304" pitchFamily="18" charset="0"/>
                  </a:rPr>
                  <a:t>个神经元的输出。</a:t>
                </a:r>
                <a:endParaRPr lang="en-US" altLang="zh-CN" kern="100" dirty="0">
                  <a:effectLst/>
                  <a:latin typeface="等线" panose="02010600030101010101" pitchFamily="2" charset="-122"/>
                  <a:ea typeface="宋体" panose="02010600030101010101" pitchFamily="2" charset="-122"/>
                  <a:cs typeface="Times New Roman" panose="02020603050405020304" pitchFamily="18" charset="0"/>
                </a:endParaRPr>
              </a:p>
            </p:txBody>
          </p:sp>
        </mc:Choice>
        <mc:Fallback xmlns="">
          <p:sp>
            <p:nvSpPr>
              <p:cNvPr id="3" name="内容占位符 2">
                <a:extLst>
                  <a:ext uri="{FF2B5EF4-FFF2-40B4-BE49-F238E27FC236}">
                    <a16:creationId xmlns:a16="http://schemas.microsoft.com/office/drawing/2014/main" id="{1CBCC666-7C65-4DCC-8224-2B880DF24F68}"/>
                  </a:ext>
                </a:extLst>
              </p:cNvPr>
              <p:cNvSpPr>
                <a:spLocks noGrp="1" noRot="1" noChangeAspect="1" noMove="1" noResize="1" noEditPoints="1" noAdjustHandles="1" noChangeArrowheads="1" noChangeShapeType="1" noTextEdit="1"/>
              </p:cNvSpPr>
              <p:nvPr>
                <p:ph idx="1"/>
              </p:nvPr>
            </p:nvSpPr>
            <p:spPr>
              <a:blipFill>
                <a:blip r:embed="rId2"/>
                <a:stretch>
                  <a:fillRect l="-481" r="-267" b="-20307"/>
                </a:stretch>
              </a:blipFill>
            </p:spPr>
            <p:txBody>
              <a:bodyPr/>
              <a:lstStyle/>
              <a:p>
                <a:r>
                  <a:rPr lang="zh-CN" altLang="en-US">
                    <a:noFill/>
                  </a:rPr>
                  <a:t> </a:t>
                </a:r>
              </a:p>
            </p:txBody>
          </p:sp>
        </mc:Fallback>
      </mc:AlternateContent>
      <p:sp>
        <p:nvSpPr>
          <p:cNvPr id="4" name="日期占位符 3">
            <a:extLst>
              <a:ext uri="{FF2B5EF4-FFF2-40B4-BE49-F238E27FC236}">
                <a16:creationId xmlns:a16="http://schemas.microsoft.com/office/drawing/2014/main" id="{DB75EC85-60A8-4308-A03B-ACA1A65324F5}"/>
              </a:ext>
            </a:extLst>
          </p:cNvPr>
          <p:cNvSpPr>
            <a:spLocks noGrp="1"/>
          </p:cNvSpPr>
          <p:nvPr>
            <p:ph type="dt" sz="half" idx="10"/>
          </p:nvPr>
        </p:nvSpPr>
        <p:spPr/>
        <p:txBody>
          <a:bodyPr/>
          <a:lstStyle/>
          <a:p>
            <a:fld id="{315BB34A-6131-4109-8499-25816707CCF8}" type="datetime1">
              <a:rPr lang="en-US" altLang="zh-CN" smtClean="0"/>
              <a:t>4/21/2023</a:t>
            </a:fld>
            <a:endParaRPr lang="en-US" altLang="zh-CN"/>
          </a:p>
        </p:txBody>
      </p:sp>
      <p:sp>
        <p:nvSpPr>
          <p:cNvPr id="5" name="页脚占位符 4">
            <a:extLst>
              <a:ext uri="{FF2B5EF4-FFF2-40B4-BE49-F238E27FC236}">
                <a16:creationId xmlns:a16="http://schemas.microsoft.com/office/drawing/2014/main" id="{BD2FACE4-CDFF-4D5D-BEA6-A93D039CB796}"/>
              </a:ext>
            </a:extLst>
          </p:cNvPr>
          <p:cNvSpPr>
            <a:spLocks noGrp="1"/>
          </p:cNvSpPr>
          <p:nvPr>
            <p:ph type="ftr" sz="quarter" idx="11"/>
          </p:nvPr>
        </p:nvSpPr>
        <p:spPr/>
        <p:txBody>
          <a:bodyPr/>
          <a:lstStyle/>
          <a:p>
            <a:r>
              <a:rPr lang="zh-CN" altLang="en-US"/>
              <a:t>合肥学院 人工智能与大数据学院</a:t>
            </a:r>
            <a:endParaRPr lang="en-US" altLang="zh-CN" dirty="0"/>
          </a:p>
        </p:txBody>
      </p:sp>
      <p:sp>
        <p:nvSpPr>
          <p:cNvPr id="6" name="灯片编号占位符 5">
            <a:extLst>
              <a:ext uri="{FF2B5EF4-FFF2-40B4-BE49-F238E27FC236}">
                <a16:creationId xmlns:a16="http://schemas.microsoft.com/office/drawing/2014/main" id="{EE63A1C2-411D-4A8E-A83C-78F46B4E79B8}"/>
              </a:ext>
            </a:extLst>
          </p:cNvPr>
          <p:cNvSpPr>
            <a:spLocks noGrp="1"/>
          </p:cNvSpPr>
          <p:nvPr>
            <p:ph type="sldNum" sz="quarter" idx="12"/>
          </p:nvPr>
        </p:nvSpPr>
        <p:spPr/>
        <p:txBody>
          <a:bodyPr/>
          <a:lstStyle/>
          <a:p>
            <a:fld id="{CF856BB3-76D9-4B5D-995C-68FA1768510B}" type="slidenum">
              <a:rPr lang="en-US" altLang="zh-CN" smtClean="0"/>
              <a:pPr/>
              <a:t>8</a:t>
            </a:fld>
            <a:endParaRPr lang="en-US" altLang="zh-CN"/>
          </a:p>
        </p:txBody>
      </p:sp>
    </p:spTree>
    <p:extLst>
      <p:ext uri="{BB962C8B-B14F-4D97-AF65-F5344CB8AC3E}">
        <p14:creationId xmlns:p14="http://schemas.microsoft.com/office/powerpoint/2010/main" val="14996142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677D519-D11C-45D2-BEEA-44790DF4B09D}"/>
              </a:ext>
            </a:extLst>
          </p:cNvPr>
          <p:cNvSpPr>
            <a:spLocks noGrp="1"/>
          </p:cNvSpPr>
          <p:nvPr>
            <p:ph type="title"/>
          </p:nvPr>
        </p:nvSpPr>
        <p:spPr/>
        <p:txBody>
          <a:bodyPr/>
          <a:lstStyle/>
          <a:p>
            <a:r>
              <a:rPr lang="en-US" altLang="zh-CN" dirty="0"/>
              <a:t>1.3</a:t>
            </a:r>
            <a:r>
              <a:rPr lang="zh-CN" altLang="en-US" dirty="0"/>
              <a:t>多层感知机</a:t>
            </a:r>
          </a:p>
        </p:txBody>
      </p:sp>
      <p:sp>
        <p:nvSpPr>
          <p:cNvPr id="3" name="内容占位符 2">
            <a:extLst>
              <a:ext uri="{FF2B5EF4-FFF2-40B4-BE49-F238E27FC236}">
                <a16:creationId xmlns:a16="http://schemas.microsoft.com/office/drawing/2014/main" id="{1CBCC666-7C65-4DCC-8224-2B880DF24F68}"/>
              </a:ext>
            </a:extLst>
          </p:cNvPr>
          <p:cNvSpPr>
            <a:spLocks noGrp="1"/>
          </p:cNvSpPr>
          <p:nvPr>
            <p:ph idx="1"/>
          </p:nvPr>
        </p:nvSpPr>
        <p:spPr/>
        <p:txBody>
          <a:bodyPr>
            <a:noAutofit/>
          </a:bodyPr>
          <a:lstStyle/>
          <a:p>
            <a:pPr marL="0" indent="0">
              <a:lnSpc>
                <a:spcPct val="150000"/>
              </a:lnSpc>
              <a:buNone/>
            </a:pPr>
            <a:r>
              <a:rPr lang="zh-CN" altLang="en-US" kern="100" dirty="0">
                <a:effectLst/>
                <a:cs typeface="Times New Roman" panose="02020603050405020304" pitchFamily="18" charset="0"/>
              </a:rPr>
              <a:t>算法的伪代码如图</a:t>
            </a:r>
            <a:r>
              <a:rPr lang="en-US" altLang="zh-CN" kern="100" dirty="0">
                <a:effectLst/>
                <a:cs typeface="Times New Roman" panose="02020603050405020304" pitchFamily="18" charset="0"/>
              </a:rPr>
              <a:t>5</a:t>
            </a:r>
            <a:r>
              <a:rPr lang="zh-CN" altLang="en-US" kern="100" dirty="0">
                <a:effectLst/>
                <a:cs typeface="Times New Roman" panose="02020603050405020304" pitchFamily="18" charset="0"/>
              </a:rPr>
              <a:t>：</a:t>
            </a:r>
            <a:endParaRPr lang="en-US" altLang="zh-CN" kern="100" dirty="0">
              <a:effectLst/>
              <a:cs typeface="Times New Roman" panose="02020603050405020304" pitchFamily="18" charset="0"/>
            </a:endParaRPr>
          </a:p>
          <a:p>
            <a:pPr marL="0" indent="0">
              <a:lnSpc>
                <a:spcPct val="150000"/>
              </a:lnSpc>
              <a:buNone/>
            </a:pPr>
            <a:endParaRPr lang="en-US" altLang="zh-CN" sz="1800" kern="100" dirty="0">
              <a:latin typeface="等线" panose="02010600030101010101" pitchFamily="2" charset="-122"/>
              <a:ea typeface="等线" panose="02010600030101010101" pitchFamily="2" charset="-122"/>
              <a:cs typeface="Times New Roman" panose="02020603050405020304" pitchFamily="18" charset="0"/>
            </a:endParaRPr>
          </a:p>
          <a:p>
            <a:pPr marL="0" indent="0">
              <a:lnSpc>
                <a:spcPct val="150000"/>
              </a:lnSpc>
              <a:buNone/>
            </a:pPr>
            <a:endParaRPr lang="en-US" altLang="zh-CN" sz="1800" kern="100" dirty="0">
              <a:latin typeface="等线" panose="02010600030101010101" pitchFamily="2" charset="-122"/>
              <a:ea typeface="等线" panose="02010600030101010101" pitchFamily="2" charset="-122"/>
              <a:cs typeface="Times New Roman" panose="02020603050405020304" pitchFamily="18" charset="0"/>
            </a:endParaRPr>
          </a:p>
          <a:p>
            <a:pPr marL="0" indent="0">
              <a:lnSpc>
                <a:spcPct val="150000"/>
              </a:lnSpc>
              <a:buNone/>
            </a:pPr>
            <a:endParaRPr lang="en-US" altLang="zh-CN" sz="1800" kern="100" dirty="0">
              <a:latin typeface="等线" panose="02010600030101010101" pitchFamily="2" charset="-122"/>
              <a:ea typeface="等线" panose="02010600030101010101" pitchFamily="2" charset="-122"/>
              <a:cs typeface="Times New Roman" panose="02020603050405020304" pitchFamily="18" charset="0"/>
            </a:endParaRPr>
          </a:p>
          <a:p>
            <a:pPr marL="0" indent="0">
              <a:lnSpc>
                <a:spcPct val="150000"/>
              </a:lnSpc>
              <a:buNone/>
            </a:pPr>
            <a:endParaRPr lang="en-US" altLang="zh-CN" sz="1800" kern="100" dirty="0">
              <a:latin typeface="等线" panose="02010600030101010101" pitchFamily="2" charset="-122"/>
              <a:ea typeface="等线" panose="02010600030101010101" pitchFamily="2" charset="-122"/>
              <a:cs typeface="Times New Roman" panose="02020603050405020304" pitchFamily="18" charset="0"/>
            </a:endParaRPr>
          </a:p>
          <a:p>
            <a:pPr marL="0" indent="0">
              <a:lnSpc>
                <a:spcPct val="150000"/>
              </a:lnSpc>
              <a:buNone/>
            </a:pPr>
            <a:endParaRPr lang="en-US" altLang="zh-CN" sz="1800" kern="100" dirty="0">
              <a:latin typeface="等线" panose="02010600030101010101" pitchFamily="2" charset="-122"/>
              <a:ea typeface="等线" panose="02010600030101010101" pitchFamily="2" charset="-122"/>
              <a:cs typeface="Times New Roman" panose="02020603050405020304" pitchFamily="18" charset="0"/>
            </a:endParaRPr>
          </a:p>
          <a:p>
            <a:pPr marL="0" indent="0">
              <a:lnSpc>
                <a:spcPct val="150000"/>
              </a:lnSpc>
              <a:buNone/>
            </a:pPr>
            <a:endParaRPr lang="en-US" altLang="zh-CN" sz="1800" kern="100" dirty="0">
              <a:latin typeface="等线" panose="02010600030101010101" pitchFamily="2" charset="-122"/>
              <a:ea typeface="等线" panose="02010600030101010101" pitchFamily="2" charset="-122"/>
              <a:cs typeface="Times New Roman" panose="02020603050405020304" pitchFamily="18" charset="0"/>
            </a:endParaRPr>
          </a:p>
          <a:p>
            <a:pPr marL="0" indent="0" algn="ctr">
              <a:lnSpc>
                <a:spcPct val="150000"/>
              </a:lnSpc>
              <a:buNone/>
            </a:pPr>
            <a:endParaRPr lang="en-US" altLang="zh-CN" sz="1800" kern="100" dirty="0">
              <a:latin typeface="等线" panose="02010600030101010101" pitchFamily="2" charset="-122"/>
              <a:ea typeface="等线" panose="02010600030101010101" pitchFamily="2" charset="-122"/>
              <a:cs typeface="Times New Roman" panose="02020603050405020304" pitchFamily="18" charset="0"/>
            </a:endParaRPr>
          </a:p>
          <a:p>
            <a:pPr marL="0" indent="0" algn="ctr">
              <a:lnSpc>
                <a:spcPct val="150000"/>
              </a:lnSpc>
              <a:buNone/>
            </a:pPr>
            <a:r>
              <a:rPr lang="zh-CN" altLang="en-US" sz="1800" kern="100" dirty="0">
                <a:latin typeface="Times New Roman" panose="02020603050405020304" pitchFamily="18" charset="0"/>
                <a:cs typeface="Times New Roman" panose="02020603050405020304" pitchFamily="18" charset="0"/>
              </a:rPr>
              <a:t>图</a:t>
            </a:r>
            <a:r>
              <a:rPr lang="en-US" altLang="zh-CN" sz="1800" kern="100" dirty="0">
                <a:latin typeface="Times New Roman" panose="02020603050405020304" pitchFamily="18" charset="0"/>
                <a:cs typeface="Times New Roman" panose="02020603050405020304" pitchFamily="18" charset="0"/>
              </a:rPr>
              <a:t>5.BP</a:t>
            </a:r>
            <a:r>
              <a:rPr lang="zh-CN" altLang="en-US" sz="1800" kern="100" dirty="0">
                <a:latin typeface="Times New Roman" panose="02020603050405020304" pitchFamily="18" charset="0"/>
                <a:cs typeface="Times New Roman" panose="02020603050405020304" pitchFamily="18" charset="0"/>
              </a:rPr>
              <a:t>算法伪代码</a:t>
            </a:r>
            <a:endParaRPr lang="en-US" altLang="zh-CN" sz="1800" kern="100" dirty="0">
              <a:latin typeface="Times New Roman" panose="02020603050405020304" pitchFamily="18" charset="0"/>
              <a:cs typeface="Times New Roman" panose="02020603050405020304" pitchFamily="18" charset="0"/>
            </a:endParaRPr>
          </a:p>
          <a:p>
            <a:pPr marL="0" indent="0">
              <a:lnSpc>
                <a:spcPct val="150000"/>
              </a:lnSpc>
              <a:buNone/>
            </a:pPr>
            <a:endParaRPr lang="en-US" altLang="zh-CN" kern="100" dirty="0">
              <a:effectLst/>
              <a:latin typeface="等线" panose="02010600030101010101" pitchFamily="2" charset="-122"/>
              <a:ea typeface="等线" panose="02010600030101010101" pitchFamily="2" charset="-122"/>
              <a:cs typeface="Times New Roman" panose="02020603050405020304" pitchFamily="18" charset="0"/>
            </a:endParaRPr>
          </a:p>
        </p:txBody>
      </p:sp>
      <p:sp>
        <p:nvSpPr>
          <p:cNvPr id="4" name="日期占位符 3">
            <a:extLst>
              <a:ext uri="{FF2B5EF4-FFF2-40B4-BE49-F238E27FC236}">
                <a16:creationId xmlns:a16="http://schemas.microsoft.com/office/drawing/2014/main" id="{DB75EC85-60A8-4308-A03B-ACA1A65324F5}"/>
              </a:ext>
            </a:extLst>
          </p:cNvPr>
          <p:cNvSpPr>
            <a:spLocks noGrp="1"/>
          </p:cNvSpPr>
          <p:nvPr>
            <p:ph type="dt" sz="half" idx="10"/>
          </p:nvPr>
        </p:nvSpPr>
        <p:spPr/>
        <p:txBody>
          <a:bodyPr/>
          <a:lstStyle/>
          <a:p>
            <a:fld id="{315BB34A-6131-4109-8499-25816707CCF8}" type="datetime1">
              <a:rPr lang="en-US" altLang="zh-CN" smtClean="0"/>
              <a:t>4/21/2023</a:t>
            </a:fld>
            <a:endParaRPr lang="en-US" altLang="zh-CN"/>
          </a:p>
        </p:txBody>
      </p:sp>
      <p:sp>
        <p:nvSpPr>
          <p:cNvPr id="5" name="页脚占位符 4">
            <a:extLst>
              <a:ext uri="{FF2B5EF4-FFF2-40B4-BE49-F238E27FC236}">
                <a16:creationId xmlns:a16="http://schemas.microsoft.com/office/drawing/2014/main" id="{BD2FACE4-CDFF-4D5D-BEA6-A93D039CB796}"/>
              </a:ext>
            </a:extLst>
          </p:cNvPr>
          <p:cNvSpPr>
            <a:spLocks noGrp="1"/>
          </p:cNvSpPr>
          <p:nvPr>
            <p:ph type="ftr" sz="quarter" idx="11"/>
          </p:nvPr>
        </p:nvSpPr>
        <p:spPr/>
        <p:txBody>
          <a:bodyPr/>
          <a:lstStyle/>
          <a:p>
            <a:r>
              <a:rPr lang="zh-CN" altLang="en-US"/>
              <a:t>合肥学院 人工智能与大数据学院</a:t>
            </a:r>
            <a:endParaRPr lang="en-US" altLang="zh-CN" dirty="0"/>
          </a:p>
        </p:txBody>
      </p:sp>
      <p:sp>
        <p:nvSpPr>
          <p:cNvPr id="6" name="灯片编号占位符 5">
            <a:extLst>
              <a:ext uri="{FF2B5EF4-FFF2-40B4-BE49-F238E27FC236}">
                <a16:creationId xmlns:a16="http://schemas.microsoft.com/office/drawing/2014/main" id="{EE63A1C2-411D-4A8E-A83C-78F46B4E79B8}"/>
              </a:ext>
            </a:extLst>
          </p:cNvPr>
          <p:cNvSpPr>
            <a:spLocks noGrp="1"/>
          </p:cNvSpPr>
          <p:nvPr>
            <p:ph type="sldNum" sz="quarter" idx="12"/>
          </p:nvPr>
        </p:nvSpPr>
        <p:spPr/>
        <p:txBody>
          <a:bodyPr/>
          <a:lstStyle/>
          <a:p>
            <a:fld id="{CF856BB3-76D9-4B5D-995C-68FA1768510B}" type="slidenum">
              <a:rPr lang="en-US" altLang="zh-CN" smtClean="0"/>
              <a:pPr/>
              <a:t>9</a:t>
            </a:fld>
            <a:endParaRPr lang="en-US" altLang="zh-CN"/>
          </a:p>
        </p:txBody>
      </p:sp>
      <p:graphicFrame>
        <p:nvGraphicFramePr>
          <p:cNvPr id="8" name="对象 7">
            <a:extLst>
              <a:ext uri="{FF2B5EF4-FFF2-40B4-BE49-F238E27FC236}">
                <a16:creationId xmlns:a16="http://schemas.microsoft.com/office/drawing/2014/main" id="{8B2595E8-2D55-4B72-9669-721EB593AF2B}"/>
              </a:ext>
            </a:extLst>
          </p:cNvPr>
          <p:cNvGraphicFramePr>
            <a:graphicFrameLocks noChangeAspect="1"/>
          </p:cNvGraphicFramePr>
          <p:nvPr>
            <p:extLst>
              <p:ext uri="{D42A27DB-BD31-4B8C-83A1-F6EECF244321}">
                <p14:modId xmlns:p14="http://schemas.microsoft.com/office/powerpoint/2010/main" val="587246962"/>
              </p:ext>
            </p:extLst>
          </p:nvPr>
        </p:nvGraphicFramePr>
        <p:xfrm>
          <a:off x="2528986" y="1961966"/>
          <a:ext cx="7134028" cy="3853634"/>
        </p:xfrm>
        <a:graphic>
          <a:graphicData uri="http://schemas.openxmlformats.org/presentationml/2006/ole">
            <mc:AlternateContent xmlns:mc="http://schemas.openxmlformats.org/markup-compatibility/2006">
              <mc:Choice xmlns:v="urn:schemas-microsoft-com:vml" Requires="v">
                <p:oleObj name="Equation" r:id="rId2" imgW="5549760" imgH="2997000" progId="Equation.DSMT4">
                  <p:embed/>
                </p:oleObj>
              </mc:Choice>
              <mc:Fallback>
                <p:oleObj name="Equation" r:id="rId2" imgW="5549760" imgH="2997000" progId="Equation.DSMT4">
                  <p:embed/>
                  <p:pic>
                    <p:nvPicPr>
                      <p:cNvPr id="0" name=""/>
                      <p:cNvPicPr/>
                      <p:nvPr/>
                    </p:nvPicPr>
                    <p:blipFill>
                      <a:blip r:embed="rId3"/>
                      <a:stretch>
                        <a:fillRect/>
                      </a:stretch>
                    </p:blipFill>
                    <p:spPr>
                      <a:xfrm>
                        <a:off x="2528986" y="1961966"/>
                        <a:ext cx="7134028" cy="3853634"/>
                      </a:xfrm>
                      <a:prstGeom prst="rect">
                        <a:avLst/>
                      </a:prstGeom>
                    </p:spPr>
                  </p:pic>
                </p:oleObj>
              </mc:Fallback>
            </mc:AlternateContent>
          </a:graphicData>
        </a:graphic>
      </p:graphicFrame>
    </p:spTree>
    <p:extLst>
      <p:ext uri="{BB962C8B-B14F-4D97-AF65-F5344CB8AC3E}">
        <p14:creationId xmlns:p14="http://schemas.microsoft.com/office/powerpoint/2010/main" val="2972543492"/>
      </p:ext>
    </p:extLst>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5288</TotalTime>
  <Words>6628</Words>
  <Application>Microsoft Office PowerPoint</Application>
  <PresentationFormat>宽屏</PresentationFormat>
  <Paragraphs>719</Paragraphs>
  <Slides>70</Slides>
  <Notes>0</Notes>
  <HiddenSlides>0</HiddenSlides>
  <MMClips>0</MMClips>
  <ScaleCrop>false</ScaleCrop>
  <HeadingPairs>
    <vt:vector size="8" baseType="variant">
      <vt:variant>
        <vt:lpstr>已用的字体</vt:lpstr>
      </vt:variant>
      <vt:variant>
        <vt:i4>9</vt:i4>
      </vt:variant>
      <vt:variant>
        <vt:lpstr>主题</vt:lpstr>
      </vt:variant>
      <vt:variant>
        <vt:i4>1</vt:i4>
      </vt:variant>
      <vt:variant>
        <vt:lpstr>嵌入 OLE 服务器</vt:lpstr>
      </vt:variant>
      <vt:variant>
        <vt:i4>2</vt:i4>
      </vt:variant>
      <vt:variant>
        <vt:lpstr>幻灯片标题</vt:lpstr>
      </vt:variant>
      <vt:variant>
        <vt:i4>70</vt:i4>
      </vt:variant>
    </vt:vector>
  </HeadingPairs>
  <TitlesOfParts>
    <vt:vector size="82" baseType="lpstr">
      <vt:lpstr>等线</vt:lpstr>
      <vt:lpstr>等线 Light</vt:lpstr>
      <vt:lpstr>黑体</vt:lpstr>
      <vt:lpstr>华光标题宋_CNKI</vt:lpstr>
      <vt:lpstr>宋体</vt:lpstr>
      <vt:lpstr>Arial</vt:lpstr>
      <vt:lpstr>Bahnschrift Condensed</vt:lpstr>
      <vt:lpstr>Cambria Math</vt:lpstr>
      <vt:lpstr>Times New Roman</vt:lpstr>
      <vt:lpstr>Office 主题​​</vt:lpstr>
      <vt:lpstr>Equation</vt:lpstr>
      <vt:lpstr>Visio</vt:lpstr>
      <vt:lpstr>基于卷积神经网络的手写数字识别方法</vt:lpstr>
      <vt:lpstr>主要内容</vt:lpstr>
      <vt:lpstr>1神经网络概述</vt:lpstr>
      <vt:lpstr>1.1生物神经元</vt:lpstr>
      <vt:lpstr>1.2感知机</vt:lpstr>
      <vt:lpstr>1.2感知机</vt:lpstr>
      <vt:lpstr>1.3多层感知机</vt:lpstr>
      <vt:lpstr>1.3多层感知机</vt:lpstr>
      <vt:lpstr>1.3多层感知机</vt:lpstr>
      <vt:lpstr>1.3多层感知机</vt:lpstr>
      <vt:lpstr>2卷积神经网络概述</vt:lpstr>
      <vt:lpstr>2.1输入层</vt:lpstr>
      <vt:lpstr>2.1输入层</vt:lpstr>
      <vt:lpstr>2.1输入层</vt:lpstr>
      <vt:lpstr>2.1输入层</vt:lpstr>
      <vt:lpstr>2.2卷积层</vt:lpstr>
      <vt:lpstr>2.2卷积层</vt:lpstr>
      <vt:lpstr>2.2卷积层</vt:lpstr>
      <vt:lpstr>2.2卷积层</vt:lpstr>
      <vt:lpstr>2.3卷积层</vt:lpstr>
      <vt:lpstr>2.3卷积层</vt:lpstr>
      <vt:lpstr>2.3卷积层</vt:lpstr>
      <vt:lpstr>2.3卷积层</vt:lpstr>
      <vt:lpstr>2.4池化层</vt:lpstr>
      <vt:lpstr>2.4池化层</vt:lpstr>
      <vt:lpstr>2.5全连接层</vt:lpstr>
      <vt:lpstr>2.5全连接层</vt:lpstr>
      <vt:lpstr>2.6损失函数</vt:lpstr>
      <vt:lpstr>2.7优化器</vt:lpstr>
      <vt:lpstr>3基于卷积神经网络的手写数字识别方法</vt:lpstr>
      <vt:lpstr>3.1卷积神经网络结构</vt:lpstr>
      <vt:lpstr>3.1卷积神经网络结构</vt:lpstr>
      <vt:lpstr>3.2基础概念</vt:lpstr>
      <vt:lpstr>3.2基础概念</vt:lpstr>
      <vt:lpstr>3.2基础概念</vt:lpstr>
      <vt:lpstr>3.3MNIST数据集</vt:lpstr>
      <vt:lpstr>3.3MNIST数据集</vt:lpstr>
      <vt:lpstr>3.4性能度量</vt:lpstr>
      <vt:lpstr>3.4性能度量</vt:lpstr>
      <vt:lpstr>3.4性能度量</vt:lpstr>
      <vt:lpstr>3.4性能度量</vt:lpstr>
      <vt:lpstr>3.4性能度量</vt:lpstr>
      <vt:lpstr>3.4性能度量</vt:lpstr>
      <vt:lpstr>4实验结果与分析</vt:lpstr>
      <vt:lpstr>4.1比较卷积核大小对模型性能的影响</vt:lpstr>
      <vt:lpstr>4.1比较卷积核大小对模型性能的影响</vt:lpstr>
      <vt:lpstr>4.2比较卷积核数量对模型性能的影响</vt:lpstr>
      <vt:lpstr>4.2比较卷积核数量对模型性能的影响</vt:lpstr>
      <vt:lpstr>4.3比较激活函数对模型性能的影响</vt:lpstr>
      <vt:lpstr>4.3比较激活函数对模型性能的影响</vt:lpstr>
      <vt:lpstr>4.4比较全连接层数量对模型性能的影响</vt:lpstr>
      <vt:lpstr>4.4比较全连接层数量对模型性能的影响</vt:lpstr>
      <vt:lpstr>4.5比较优化器对模型性能的影响</vt:lpstr>
      <vt:lpstr>4.5比较优化器对模型性能的影响</vt:lpstr>
      <vt:lpstr>4.6比较损失函数对模型性能的影响</vt:lpstr>
      <vt:lpstr>4.6比较损失函数对模型性能的影响</vt:lpstr>
      <vt:lpstr>4.6比较有无预处理对模型性能的影响</vt:lpstr>
      <vt:lpstr>4.6比较有无预处理对模型性能的影响</vt:lpstr>
      <vt:lpstr>4.7比较BatchSize对模型性能的影响</vt:lpstr>
      <vt:lpstr>4.7比较BatchSize对模型性能的影响</vt:lpstr>
      <vt:lpstr>4.8比较学习率对模型性能的影响</vt:lpstr>
      <vt:lpstr>4.8比较学习率对模型性能的影响</vt:lpstr>
      <vt:lpstr>4.9可变学习率对模型性能的影响</vt:lpstr>
      <vt:lpstr>4.9可变学习率对模型性能的影响</vt:lpstr>
      <vt:lpstr>4.10将CNN模型作为特征提取器</vt:lpstr>
      <vt:lpstr>4.10将CNN模型作为特征提取器</vt:lpstr>
      <vt:lpstr>5总结与展望</vt:lpstr>
      <vt:lpstr>5总结与展望</vt:lpstr>
      <vt:lpstr>5总结与展望</vt:lpstr>
      <vt:lpstr>感谢老师和同学们的聆听</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唐 超</dc:creator>
  <cp:lastModifiedBy>RenFun</cp:lastModifiedBy>
  <cp:revision>77</cp:revision>
  <dcterms:created xsi:type="dcterms:W3CDTF">2022-01-08T09:47:48Z</dcterms:created>
  <dcterms:modified xsi:type="dcterms:W3CDTF">2023-04-21T04:20:00Z</dcterms:modified>
</cp:coreProperties>
</file>